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313" r:id="rId3"/>
    <p:sldId id="316" r:id="rId4"/>
    <p:sldId id="314" r:id="rId5"/>
    <p:sldId id="318" r:id="rId6"/>
    <p:sldId id="321" r:id="rId7"/>
    <p:sldId id="344" r:id="rId8"/>
    <p:sldId id="319" r:id="rId9"/>
    <p:sldId id="320" r:id="rId10"/>
    <p:sldId id="323" r:id="rId11"/>
    <p:sldId id="342" r:id="rId12"/>
    <p:sldId id="324" r:id="rId13"/>
    <p:sldId id="325" r:id="rId14"/>
    <p:sldId id="348" r:id="rId15"/>
    <p:sldId id="351" r:id="rId16"/>
    <p:sldId id="352" r:id="rId17"/>
    <p:sldId id="353" r:id="rId18"/>
    <p:sldId id="340" r:id="rId19"/>
    <p:sldId id="326" r:id="rId20"/>
    <p:sldId id="317" r:id="rId21"/>
    <p:sldId id="315" r:id="rId22"/>
    <p:sldId id="343" r:id="rId23"/>
    <p:sldId id="327" r:id="rId24"/>
    <p:sldId id="329" r:id="rId25"/>
    <p:sldId id="334" r:id="rId26"/>
    <p:sldId id="335" r:id="rId27"/>
    <p:sldId id="336" r:id="rId28"/>
    <p:sldId id="328" r:id="rId29"/>
    <p:sldId id="330" r:id="rId30"/>
    <p:sldId id="337" r:id="rId31"/>
    <p:sldId id="35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liott, Katie" initials="E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7E3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6" autoAdjust="0"/>
    <p:restoredTop sz="94660"/>
  </p:normalViewPr>
  <p:slideViewPr>
    <p:cSldViewPr snapToGrid="0" snapToObjects="1">
      <p:cViewPr>
        <p:scale>
          <a:sx n="89" d="100"/>
          <a:sy n="89" d="100"/>
        </p:scale>
        <p:origin x="-123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BF86E-0EC8-4925-B966-C816520D33B0}" type="datetimeFigureOut">
              <a:rPr lang="en-GB" smtClean="0"/>
              <a:t>17/10/2019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F5DE7-39E6-49E1-9BB6-62B33CA52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378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418457"/>
            <a:ext cx="6624736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933056"/>
            <a:ext cx="661682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159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7578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80312" y="1340768"/>
            <a:ext cx="1306488" cy="50405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40768"/>
            <a:ext cx="6707088" cy="50405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187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745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06900"/>
            <a:ext cx="802716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906713"/>
            <a:ext cx="802716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4132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145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137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48879"/>
            <a:ext cx="4040188" cy="39604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8137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48879"/>
            <a:ext cx="4041775" cy="39604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129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102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086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3972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9685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12776"/>
            <a:ext cx="3008313" cy="4968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5958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56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637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5842992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8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45" y="404664"/>
            <a:ext cx="1819449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1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Frutiger LT Pro 45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guidance/ng1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guidance/ng1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guidance/ng1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guidance/ng1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ice.org.uk/guidance/ng1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hec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+mj-lt"/>
              </a:rPr>
              <a:t>The Introduction and Evaluation of FIT</a:t>
            </a:r>
            <a:endParaRPr lang="en-US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James Turvill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latin typeface="+mj-lt"/>
              </a:rPr>
              <a:t>October 2019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0268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86" y="1907667"/>
            <a:ext cx="8030251" cy="474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66015" y="2774310"/>
            <a:ext cx="2215445" cy="3175000"/>
          </a:xfrm>
          <a:prstGeom prst="rect">
            <a:avLst/>
          </a:prstGeom>
          <a:gradFill>
            <a:gsLst>
              <a:gs pos="0">
                <a:schemeClr val="accent1">
                  <a:alpha val="79000"/>
                </a:schemeClr>
              </a:gs>
              <a:gs pos="100000">
                <a:schemeClr val="tx2">
                  <a:alpha val="2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07126" y="3282311"/>
            <a:ext cx="1933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?</a:t>
            </a:r>
            <a:endParaRPr lang="en-US" sz="9600" b="1" dirty="0">
              <a:solidFill>
                <a:schemeClr val="bg1"/>
              </a:solidFill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5842992" cy="1152128"/>
          </a:xfrm>
        </p:spPr>
        <p:txBody>
          <a:bodyPr/>
          <a:lstStyle/>
          <a:p>
            <a:r>
              <a:rPr lang="en-GB" altLang="en-US" sz="4400" dirty="0">
                <a:solidFill>
                  <a:srgbClr val="0070C0"/>
                </a:solidFill>
                <a:latin typeface="+mj-lt"/>
              </a:rPr>
              <a:t>FIT NICE DG30</a:t>
            </a:r>
            <a:r>
              <a:rPr lang="en-GB" altLang="en-US" sz="3200" dirty="0">
                <a:solidFill>
                  <a:srgbClr val="0070C0"/>
                </a:solidFill>
                <a:latin typeface="+mj-lt"/>
              </a:rPr>
              <a:t>:</a:t>
            </a:r>
            <a:br>
              <a:rPr lang="en-GB" altLang="en-US" sz="3200" dirty="0">
                <a:solidFill>
                  <a:srgbClr val="0070C0"/>
                </a:solidFill>
                <a:latin typeface="+mj-lt"/>
              </a:rPr>
            </a:br>
            <a:r>
              <a:rPr lang="en-GB" altLang="en-US" sz="3200" dirty="0">
                <a:solidFill>
                  <a:srgbClr val="0070C0"/>
                </a:solidFill>
                <a:latin typeface="+mj-lt"/>
              </a:rPr>
              <a:t>FIT for low risk </a:t>
            </a:r>
            <a:r>
              <a:rPr lang="en-GB" altLang="en-US" sz="3200" dirty="0" smtClean="0">
                <a:solidFill>
                  <a:srgbClr val="0070C0"/>
                </a:solidFill>
                <a:latin typeface="+mj-lt"/>
              </a:rPr>
              <a:t>patients</a:t>
            </a:r>
            <a:endParaRPr lang="en-GB" sz="3200" dirty="0">
              <a:latin typeface="+mj-lt"/>
            </a:endParaRPr>
          </a:p>
        </p:txBody>
      </p:sp>
      <p:pic>
        <p:nvPicPr>
          <p:cNvPr id="9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190" y="1234586"/>
            <a:ext cx="195118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955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solidFill>
                  <a:srgbClr val="0070C0"/>
                </a:solidFill>
                <a:latin typeface="+mj-lt"/>
              </a:rPr>
              <a:t>FIT or FC?</a:t>
            </a:r>
            <a:endParaRPr lang="en-GB" sz="5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47" y="1881260"/>
            <a:ext cx="8555816" cy="341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636872" y="3806455"/>
            <a:ext cx="1275912" cy="1318437"/>
          </a:xfrm>
          <a:prstGeom prst="roundRect">
            <a:avLst/>
          </a:pr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40688" y="3806455"/>
            <a:ext cx="1275912" cy="1318437"/>
          </a:xfrm>
          <a:prstGeom prst="roundRect">
            <a:avLst/>
          </a:pr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9147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618" y="1114268"/>
            <a:ext cx="8489244" cy="133122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+mj-lt"/>
              </a:rPr>
              <a:t>Introduce FIT </a:t>
            </a:r>
          </a:p>
          <a:p>
            <a:r>
              <a:rPr lang="en-US" sz="2400" dirty="0" smtClean="0">
                <a:latin typeface="+mj-lt"/>
              </a:rPr>
              <a:t>Evaluate FIT</a:t>
            </a:r>
          </a:p>
          <a:p>
            <a:r>
              <a:rPr lang="en-US" sz="2400" dirty="0" smtClean="0">
                <a:latin typeface="+mj-lt"/>
              </a:rPr>
              <a:t>Compare the effectiveness of FC and FIT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45960" y="2602666"/>
            <a:ext cx="3540840" cy="3725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</a:pPr>
            <a:r>
              <a:rPr lang="en-US" b="1" dirty="0" smtClean="0">
                <a:solidFill>
                  <a:schemeClr val="accent2"/>
                </a:solidFill>
                <a:latin typeface="+mj-lt"/>
              </a:rPr>
              <a:t>≥60 years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000" dirty="0">
                <a:latin typeface="+mj-lt"/>
              </a:rPr>
              <a:t>not high risk for CRC (2ww)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000" dirty="0" smtClean="0">
                <a:latin typeface="+mj-lt"/>
              </a:rPr>
              <a:t>abdominal pain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000" dirty="0">
                <a:latin typeface="+mj-lt"/>
              </a:rPr>
              <a:t>w</a:t>
            </a:r>
            <a:r>
              <a:rPr lang="en-US" sz="2000" dirty="0" smtClean="0">
                <a:latin typeface="+mj-lt"/>
              </a:rPr>
              <a:t>eight loss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000" dirty="0" err="1" smtClean="0">
                <a:latin typeface="+mj-lt"/>
              </a:rPr>
              <a:t>anaemia</a:t>
            </a:r>
            <a:r>
              <a:rPr lang="en-US" sz="2000" dirty="0" smtClean="0">
                <a:latin typeface="+mj-lt"/>
              </a:rPr>
              <a:t> in the absence of iron deficiency</a:t>
            </a:r>
          </a:p>
          <a:p>
            <a:pPr marL="0" indent="0" algn="ctr">
              <a:spcBef>
                <a:spcPts val="1200"/>
              </a:spcBef>
              <a:buNone/>
            </a:pPr>
            <a:endParaRPr lang="en-US" sz="2400" dirty="0" smtClean="0">
              <a:latin typeface="+mj-lt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FIT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73010" y="2602666"/>
            <a:ext cx="3652152" cy="3725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</a:pPr>
            <a:r>
              <a:rPr lang="en-US" b="1" dirty="0" smtClean="0">
                <a:solidFill>
                  <a:schemeClr val="accent2"/>
                </a:solidFill>
                <a:latin typeface="+mj-lt"/>
              </a:rPr>
              <a:t>18-59 years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000" dirty="0" smtClean="0">
                <a:latin typeface="+mj-lt"/>
              </a:rPr>
              <a:t>FC v FIT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000" dirty="0" smtClean="0">
                <a:latin typeface="+mj-lt"/>
              </a:rPr>
              <a:t>YFCCP + FIT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000" dirty="0">
                <a:latin typeface="+mj-lt"/>
              </a:rPr>
              <a:t>n</a:t>
            </a:r>
            <a:r>
              <a:rPr lang="en-US" sz="2000" dirty="0" smtClean="0">
                <a:latin typeface="+mj-lt"/>
              </a:rPr>
              <a:t>ot high risk for CRC (2ww)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000" dirty="0">
                <a:latin typeface="+mj-lt"/>
              </a:rPr>
              <a:t>b</a:t>
            </a:r>
            <a:r>
              <a:rPr lang="en-US" sz="2000" dirty="0" smtClean="0">
                <a:latin typeface="+mj-lt"/>
              </a:rPr>
              <a:t>aseline investigations normal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000" dirty="0">
                <a:latin typeface="+mj-lt"/>
              </a:rPr>
              <a:t>d</a:t>
            </a:r>
            <a:r>
              <a:rPr lang="en-US" sz="2000" dirty="0" smtClean="0">
                <a:latin typeface="+mj-lt"/>
              </a:rPr>
              <a:t>iagnostic uncertainty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000" dirty="0">
                <a:latin typeface="+mj-lt"/>
              </a:rPr>
              <a:t>n</a:t>
            </a:r>
            <a:r>
              <a:rPr lang="en-US" sz="2000" dirty="0" smtClean="0">
                <a:latin typeface="+mj-lt"/>
              </a:rPr>
              <a:t>ot isolated rectal bleeding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b="1" dirty="0" smtClean="0">
                <a:solidFill>
                  <a:schemeClr val="accent1"/>
                </a:solidFill>
                <a:latin typeface="+mj-lt"/>
              </a:rPr>
              <a:t>FC and FIT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6153854" cy="1152128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+mj-lt"/>
              </a:rPr>
              <a:t>Roll out of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FIT: </a:t>
            </a:r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the 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challenges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1031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+mj-lt"/>
              </a:rPr>
              <a:t>Diagnostic accuracy study: 1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+mj-lt"/>
              </a:rPr>
              <a:t>Patient presents with possible lower gastrointestinal disease</a:t>
            </a:r>
          </a:p>
          <a:p>
            <a:r>
              <a:rPr lang="en-US" dirty="0" smtClean="0">
                <a:latin typeface="+mj-lt"/>
              </a:rPr>
              <a:t>Baseline assessment and investigations as appropriate</a:t>
            </a:r>
          </a:p>
          <a:p>
            <a:pPr lvl="1"/>
            <a:r>
              <a:rPr lang="en-US" dirty="0">
                <a:latin typeface="+mj-lt"/>
              </a:rPr>
              <a:t>FBC, CRP, ferritin, TFT, coeliac screen</a:t>
            </a:r>
          </a:p>
          <a:p>
            <a:pPr lvl="1"/>
            <a:r>
              <a:rPr lang="en-US" dirty="0">
                <a:latin typeface="+mj-lt"/>
              </a:rPr>
              <a:t>Stool culture, </a:t>
            </a:r>
            <a:r>
              <a:rPr lang="en-US" i="1" dirty="0" err="1">
                <a:latin typeface="+mj-lt"/>
              </a:rPr>
              <a:t>C.difficile</a:t>
            </a:r>
            <a:r>
              <a:rPr lang="en-US" dirty="0">
                <a:latin typeface="+mj-lt"/>
              </a:rPr>
              <a:t> toxin</a:t>
            </a:r>
          </a:p>
          <a:p>
            <a:r>
              <a:rPr lang="en-US" dirty="0" smtClean="0">
                <a:latin typeface="+mj-lt"/>
              </a:rPr>
              <a:t>Not 2ww for cancer</a:t>
            </a:r>
          </a:p>
          <a:p>
            <a:r>
              <a:rPr lang="en-US" dirty="0" smtClean="0">
                <a:latin typeface="+mj-lt"/>
              </a:rPr>
              <a:t>Diagnostic uncertainty</a:t>
            </a:r>
          </a:p>
          <a:p>
            <a:r>
              <a:rPr lang="en-US" dirty="0" smtClean="0">
                <a:latin typeface="+mj-lt"/>
              </a:rPr>
              <a:t>Not isolated rectal bleeding: surgical referral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4399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49866" y="2002029"/>
            <a:ext cx="34769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dirty="0" smtClean="0">
                <a:solidFill>
                  <a:schemeClr val="tx2"/>
                </a:solidFill>
                <a:latin typeface="+mj-lt"/>
              </a:rPr>
              <a:t>Question to prompt GP to request FC for: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+mj-lt"/>
              <a:buAutoNum type="arabicParenR"/>
            </a:pPr>
            <a:r>
              <a:rPr lang="en-GB" dirty="0" smtClean="0">
                <a:solidFill>
                  <a:schemeClr val="tx2"/>
                </a:solidFill>
                <a:latin typeface="+mj-lt"/>
              </a:rPr>
              <a:t>Diagnostic </a:t>
            </a:r>
            <a:r>
              <a:rPr lang="en-GB" dirty="0">
                <a:solidFill>
                  <a:schemeClr val="tx2"/>
                </a:solidFill>
                <a:latin typeface="+mj-lt"/>
              </a:rPr>
              <a:t>care pathway: IBS v IBD    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+mj-lt"/>
              <a:buAutoNum type="arabicParenR"/>
            </a:pPr>
            <a:r>
              <a:rPr lang="en-GB" dirty="0" smtClean="0">
                <a:solidFill>
                  <a:schemeClr val="tx2"/>
                </a:solidFill>
                <a:latin typeface="+mj-lt"/>
              </a:rPr>
              <a:t>IBD monitoring</a:t>
            </a:r>
            <a:endParaRPr lang="en-GB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9867" y="4481995"/>
            <a:ext cx="3316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+mj-lt"/>
              </a:rPr>
              <a:t>This “Help” prompt appears to help: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2"/>
                </a:solidFill>
                <a:latin typeface="+mj-lt"/>
              </a:rPr>
              <a:t>	universal pot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2"/>
                </a:solidFill>
                <a:latin typeface="+mj-lt"/>
              </a:rPr>
              <a:t>	and FIT pack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9714" y="3979598"/>
            <a:ext cx="4677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+mj-lt"/>
              </a:rPr>
              <a:t>If you tick ‘IBS v IBD’ FIT auto requested</a:t>
            </a:r>
          </a:p>
        </p:txBody>
      </p:sp>
      <p:pic>
        <p:nvPicPr>
          <p:cNvPr id="2" name="Picture 4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74662"/>
            <a:ext cx="4324350" cy="188595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64892"/>
            <a:ext cx="4305300" cy="178117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332656"/>
            <a:ext cx="5842992" cy="115212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Frutiger LT Pro 45 Light" pitchFamily="34" charset="0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0070C0"/>
                </a:solidFill>
                <a:latin typeface="+mj-lt"/>
              </a:rPr>
              <a:t>Patient  18-59yrs </a:t>
            </a:r>
            <a:endParaRPr lang="en-GB" dirty="0">
              <a:latin typeface="+mj-l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9350"/>
            <a:ext cx="3409950" cy="59055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409101" y="1317060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+mj-lt"/>
              </a:rPr>
              <a:t>Only Calprotectin available to request</a:t>
            </a:r>
            <a:endParaRPr lang="en-GB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01" b="50000"/>
          <a:stretch/>
        </p:blipFill>
        <p:spPr bwMode="auto">
          <a:xfrm>
            <a:off x="539552" y="3852321"/>
            <a:ext cx="3103189" cy="623887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49868" y="5759066"/>
            <a:ext cx="3476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+mj-lt"/>
              </a:rPr>
              <a:t>If ‘IBD monitoring’:  you just get the FC</a:t>
            </a:r>
          </a:p>
        </p:txBody>
      </p:sp>
    </p:spTree>
    <p:extLst>
      <p:ext uri="{BB962C8B-B14F-4D97-AF65-F5344CB8AC3E}">
        <p14:creationId xmlns:p14="http://schemas.microsoft.com/office/powerpoint/2010/main" val="3770980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+mj-lt"/>
              </a:rPr>
              <a:t>YFCCP</a:t>
            </a:r>
            <a:br>
              <a:rPr lang="en-US" dirty="0" smtClean="0">
                <a:solidFill>
                  <a:srgbClr val="0070C0"/>
                </a:solidFill>
                <a:latin typeface="+mj-lt"/>
              </a:rPr>
            </a:br>
            <a:r>
              <a:rPr lang="en-US" dirty="0" smtClean="0">
                <a:solidFill>
                  <a:srgbClr val="0070C0"/>
                </a:solidFill>
                <a:latin typeface="+mj-lt"/>
              </a:rPr>
              <a:t>requests and referrals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3793"/>
            <a:ext cx="8229600" cy="43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7785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+mj-lt"/>
              </a:rPr>
              <a:t>YFCCP</a:t>
            </a:r>
            <a:br>
              <a:rPr lang="en-US" dirty="0" smtClean="0">
                <a:solidFill>
                  <a:srgbClr val="0070C0"/>
                </a:solidFill>
                <a:latin typeface="+mj-lt"/>
              </a:rPr>
            </a:br>
            <a:r>
              <a:rPr lang="en-US" dirty="0" smtClean="0">
                <a:solidFill>
                  <a:srgbClr val="0070C0"/>
                </a:solidFill>
                <a:latin typeface="+mj-lt"/>
              </a:rPr>
              <a:t>prevalence of disease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6067"/>
            <a:ext cx="8229600" cy="290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5445882"/>
            <a:ext cx="8082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Prevalence of </a:t>
            </a:r>
            <a:r>
              <a:rPr lang="en-GB" dirty="0" smtClean="0"/>
              <a:t>organic colonic disease: IBD</a:t>
            </a:r>
            <a:r>
              <a:rPr lang="en-GB" dirty="0"/>
              <a:t>, significant polyps and </a:t>
            </a:r>
            <a:r>
              <a:rPr lang="en-GB" dirty="0" smtClean="0"/>
              <a:t>colorectal cancer </a:t>
            </a:r>
            <a:r>
              <a:rPr lang="en-GB" dirty="0"/>
              <a:t>by age and referral/endoscopic pathway.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999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+mj-lt"/>
              </a:rPr>
              <a:t>Suspecting cancer….. 	how to interpret 1.3.3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284" y="1744109"/>
            <a:ext cx="8540885" cy="4781128"/>
          </a:xfrm>
        </p:spPr>
        <p:txBody>
          <a:bodyPr>
            <a:normAutofit/>
          </a:bodyPr>
          <a:lstStyle/>
          <a:p>
            <a:r>
              <a:rPr lang="en-GB" b="1" dirty="0" smtClean="0"/>
              <a:t>consider</a:t>
            </a:r>
            <a:r>
              <a:rPr lang="en-GB" dirty="0" smtClean="0"/>
              <a:t> </a:t>
            </a:r>
            <a:r>
              <a:rPr lang="en-GB" dirty="0"/>
              <a:t>a suspected cancer pathway referral for colorectal cancer in adults</a:t>
            </a:r>
          </a:p>
          <a:p>
            <a:pPr lvl="1"/>
            <a:r>
              <a:rPr lang="en-GB" sz="3200" dirty="0"/>
              <a:t>&lt; 50y with rectal bleeding </a:t>
            </a:r>
            <a:r>
              <a:rPr lang="en-GB" sz="3200" dirty="0" smtClean="0"/>
              <a:t>&amp; </a:t>
            </a:r>
            <a:r>
              <a:rPr lang="en-GB" sz="3200" dirty="0"/>
              <a:t>unexplained:</a:t>
            </a:r>
          </a:p>
          <a:p>
            <a:pPr lvl="2"/>
            <a:r>
              <a:rPr lang="en-GB" sz="3200" dirty="0"/>
              <a:t>abdominal pain</a:t>
            </a:r>
          </a:p>
          <a:p>
            <a:pPr lvl="2"/>
            <a:r>
              <a:rPr lang="en-GB" sz="3200" dirty="0"/>
              <a:t>change in bowel habit</a:t>
            </a:r>
          </a:p>
          <a:p>
            <a:pPr lvl="2"/>
            <a:r>
              <a:rPr lang="en-GB" sz="3200" dirty="0"/>
              <a:t>weight loss</a:t>
            </a:r>
          </a:p>
          <a:p>
            <a:pPr lvl="2"/>
            <a:r>
              <a:rPr lang="en-GB" sz="3200" dirty="0"/>
              <a:t>iron‑deficiency anaemia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6034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 smtClean="0">
                <a:solidFill>
                  <a:srgbClr val="0070C0"/>
                </a:solidFill>
                <a:latin typeface="+mj-lt"/>
              </a:rPr>
              <a:t>Patient  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≥</a:t>
            </a:r>
            <a:r>
              <a:rPr lang="en-GB" dirty="0" smtClean="0">
                <a:solidFill>
                  <a:srgbClr val="0070C0"/>
                </a:solidFill>
                <a:latin typeface="+mj-lt"/>
              </a:rPr>
              <a:t>60yrs</a:t>
            </a:r>
            <a:endParaRPr lang="en-GB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0366" y="1192638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+mj-lt"/>
              </a:rPr>
              <a:t>Both tests available to request if needed</a:t>
            </a:r>
          </a:p>
          <a:p>
            <a:r>
              <a:rPr lang="en-GB" dirty="0" smtClean="0">
                <a:solidFill>
                  <a:schemeClr val="tx2"/>
                </a:solidFill>
                <a:latin typeface="+mj-lt"/>
              </a:rPr>
              <a:t>Choose </a:t>
            </a:r>
            <a:r>
              <a:rPr lang="en-GB" dirty="0">
                <a:solidFill>
                  <a:schemeClr val="tx2"/>
                </a:solidFill>
                <a:latin typeface="+mj-lt"/>
              </a:rPr>
              <a:t>an option in order to </a:t>
            </a:r>
            <a:r>
              <a:rPr lang="en-GB" dirty="0" smtClean="0">
                <a:solidFill>
                  <a:schemeClr val="tx2"/>
                </a:solidFill>
                <a:latin typeface="+mj-lt"/>
              </a:rPr>
              <a:t>proceed.</a:t>
            </a:r>
            <a:endParaRPr lang="en-GB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2765" y="2081536"/>
            <a:ext cx="2774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+mj-lt"/>
              </a:rPr>
              <a:t>FIT test selected -  this pop-up box appears</a:t>
            </a:r>
            <a:endParaRPr lang="en-GB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5258" y="3740656"/>
            <a:ext cx="2886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+mj-lt"/>
              </a:rPr>
              <a:t>One of the top three options selected:</a:t>
            </a:r>
          </a:p>
          <a:p>
            <a:r>
              <a:rPr lang="en-GB" dirty="0" smtClean="0">
                <a:solidFill>
                  <a:schemeClr val="tx2"/>
                </a:solidFill>
                <a:latin typeface="+mj-lt"/>
              </a:rPr>
              <a:t>This pop-up box then appears</a:t>
            </a:r>
            <a:endParaRPr lang="en-GB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2" y="5838294"/>
            <a:ext cx="3048000" cy="51435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48595" y="5910803"/>
            <a:ext cx="281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+mj-lt"/>
              </a:rPr>
              <a:t>Calprotectin cannot be co-requested with FIT</a:t>
            </a:r>
            <a:endParaRPr lang="en-GB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2" y="1192638"/>
            <a:ext cx="2619375" cy="67627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2" y="1956086"/>
            <a:ext cx="4201037" cy="1543563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2" y="3588256"/>
            <a:ext cx="4608512" cy="2139011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91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4732020" cy="115212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j-lt"/>
              </a:rPr>
              <a:t>Diagnostic accuracy study: 2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latin typeface="+mj-lt"/>
              </a:rPr>
              <a:t>18-59 years</a:t>
            </a:r>
            <a:r>
              <a:rPr lang="en-US" dirty="0" smtClean="0">
                <a:latin typeface="+mj-lt"/>
              </a:rPr>
              <a:t>: option to request FC</a:t>
            </a:r>
          </a:p>
          <a:p>
            <a:pPr lvl="1"/>
            <a:r>
              <a:rPr lang="en-US" dirty="0" smtClean="0">
                <a:latin typeface="+mj-lt"/>
              </a:rPr>
              <a:t>ICE will ask then you to request FIT</a:t>
            </a:r>
          </a:p>
          <a:p>
            <a:r>
              <a:rPr lang="en-US" b="1" dirty="0">
                <a:latin typeface="+mj-lt"/>
              </a:rPr>
              <a:t>≥</a:t>
            </a:r>
            <a:r>
              <a:rPr lang="en-US" b="1" dirty="0" smtClean="0">
                <a:latin typeface="+mj-lt"/>
              </a:rPr>
              <a:t>60 years</a:t>
            </a:r>
            <a:r>
              <a:rPr lang="en-US" dirty="0" smtClean="0">
                <a:latin typeface="+mj-lt"/>
              </a:rPr>
              <a:t>: option to request FIT</a:t>
            </a:r>
          </a:p>
          <a:p>
            <a:pPr lvl="1"/>
            <a:r>
              <a:rPr lang="en-US" dirty="0" smtClean="0">
                <a:latin typeface="+mj-lt"/>
              </a:rPr>
              <a:t>Specific  indications for referral </a:t>
            </a:r>
            <a:endParaRPr lang="en-US" dirty="0">
              <a:latin typeface="+mj-lt"/>
            </a:endParaRPr>
          </a:p>
          <a:p>
            <a:r>
              <a:rPr lang="en-US" b="1" dirty="0" smtClean="0">
                <a:latin typeface="+mj-lt"/>
              </a:rPr>
              <a:t>Patient pack</a:t>
            </a:r>
          </a:p>
          <a:p>
            <a:pPr lvl="1"/>
            <a:r>
              <a:rPr lang="en-US" dirty="0" smtClean="0">
                <a:latin typeface="+mj-lt"/>
              </a:rPr>
              <a:t>Information sheet</a:t>
            </a:r>
          </a:p>
          <a:p>
            <a:pPr lvl="1"/>
            <a:r>
              <a:rPr lang="en-US" dirty="0" smtClean="0">
                <a:latin typeface="+mj-lt"/>
              </a:rPr>
              <a:t>Patient questionnaire</a:t>
            </a:r>
          </a:p>
          <a:p>
            <a:pPr lvl="1"/>
            <a:r>
              <a:rPr lang="en-US" dirty="0" smtClean="0">
                <a:latin typeface="+mj-lt"/>
              </a:rPr>
              <a:t>Consent form</a:t>
            </a:r>
          </a:p>
          <a:p>
            <a:pPr lvl="1"/>
            <a:r>
              <a:rPr lang="en-US" dirty="0" smtClean="0">
                <a:latin typeface="+mj-lt"/>
              </a:rPr>
              <a:t>FIT picker</a:t>
            </a:r>
          </a:p>
          <a:p>
            <a:pPr lvl="1"/>
            <a:r>
              <a:rPr lang="en-US" dirty="0" smtClean="0">
                <a:latin typeface="+mj-lt"/>
              </a:rPr>
              <a:t>Instructions for use</a:t>
            </a:r>
          </a:p>
          <a:p>
            <a:pPr lvl="1"/>
            <a:r>
              <a:rPr lang="en-US" dirty="0" smtClean="0">
                <a:latin typeface="+mj-lt"/>
              </a:rPr>
              <a:t>SAE</a:t>
            </a:r>
          </a:p>
          <a:p>
            <a:r>
              <a:rPr lang="en-US" dirty="0" smtClean="0">
                <a:latin typeface="+mj-lt"/>
              </a:rPr>
              <a:t>Universal container (blue top)</a:t>
            </a:r>
          </a:p>
          <a:p>
            <a:r>
              <a:rPr lang="en-US" dirty="0" smtClean="0">
                <a:latin typeface="+mj-lt"/>
              </a:rPr>
              <a:t>Conventional (safety netted) follow up with results</a:t>
            </a:r>
          </a:p>
        </p:txBody>
      </p:sp>
    </p:spTree>
    <p:extLst>
      <p:ext uri="{BB962C8B-B14F-4D97-AF65-F5344CB8AC3E}">
        <p14:creationId xmlns:p14="http://schemas.microsoft.com/office/powerpoint/2010/main" val="3772976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  <a:latin typeface="+mj-lt"/>
              </a:rPr>
              <a:t>Faecal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 Immunochemical Test for </a:t>
            </a:r>
            <a:r>
              <a:rPr lang="en-US" dirty="0" err="1" smtClean="0">
                <a:solidFill>
                  <a:srgbClr val="0070C0"/>
                </a:solidFill>
                <a:latin typeface="+mj-lt"/>
              </a:rPr>
              <a:t>haemoglobin</a:t>
            </a:r>
            <a:endParaRPr lang="en-GB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FIT</a:t>
            </a:r>
          </a:p>
          <a:p>
            <a:pPr lvl="1"/>
            <a:r>
              <a:rPr lang="en-US" dirty="0"/>
              <a:t>BCSP</a:t>
            </a:r>
          </a:p>
          <a:p>
            <a:pPr lvl="2"/>
            <a:r>
              <a:rPr lang="en-US" dirty="0"/>
              <a:t>Asymptomatic screening</a:t>
            </a:r>
          </a:p>
          <a:p>
            <a:pPr lvl="2"/>
            <a:r>
              <a:rPr lang="en-US" dirty="0"/>
              <a:t>60-74years</a:t>
            </a:r>
          </a:p>
          <a:p>
            <a:pPr lvl="2"/>
            <a:r>
              <a:rPr lang="en-US" dirty="0"/>
              <a:t>Cut-off 120</a:t>
            </a:r>
            <a:r>
              <a:rPr lang="en-GB" dirty="0"/>
              <a:t>µg </a:t>
            </a:r>
            <a:r>
              <a:rPr lang="en-GB" dirty="0" err="1"/>
              <a:t>Hb</a:t>
            </a:r>
            <a:r>
              <a:rPr lang="en-GB" dirty="0"/>
              <a:t>/g faeces</a:t>
            </a:r>
            <a:endParaRPr lang="en-US" dirty="0"/>
          </a:p>
          <a:p>
            <a:pPr lvl="1"/>
            <a:r>
              <a:rPr lang="en-US" dirty="0"/>
              <a:t>2ww patients for suspected colorectal cancer</a:t>
            </a:r>
          </a:p>
          <a:p>
            <a:pPr lvl="2"/>
            <a:r>
              <a:rPr lang="en-US" dirty="0"/>
              <a:t>Research</a:t>
            </a:r>
          </a:p>
          <a:p>
            <a:pPr lvl="1"/>
            <a:r>
              <a:rPr lang="en-US" dirty="0"/>
              <a:t>Patients at low risk for colorectal cancer</a:t>
            </a:r>
          </a:p>
          <a:p>
            <a:pPr lvl="2"/>
            <a:r>
              <a:rPr lang="en-US" dirty="0"/>
              <a:t>NICE DG30 </a:t>
            </a:r>
          </a:p>
        </p:txBody>
      </p:sp>
    </p:spTree>
    <p:extLst>
      <p:ext uri="{BB962C8B-B14F-4D97-AF65-F5344CB8AC3E}">
        <p14:creationId xmlns:p14="http://schemas.microsoft.com/office/powerpoint/2010/main" val="762252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+mj-lt"/>
              </a:rPr>
              <a:t>FC needs a universal pot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20"/>
          <a:stretch/>
        </p:blipFill>
        <p:spPr>
          <a:xfrm>
            <a:off x="556260" y="1303571"/>
            <a:ext cx="8098084" cy="5072593"/>
          </a:xfrm>
          <a:prstGeom prst="roundRect">
            <a:avLst>
              <a:gd name="adj" fmla="val 1795"/>
            </a:avLst>
          </a:prstGeom>
        </p:spPr>
      </p:pic>
    </p:spTree>
    <p:extLst>
      <p:ext uri="{BB962C8B-B14F-4D97-AF65-F5344CB8AC3E}">
        <p14:creationId xmlns:p14="http://schemas.microsoft.com/office/powerpoint/2010/main" val="3482234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+mj-lt"/>
              </a:rPr>
              <a:t>FIT needs a picker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144000" cy="261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021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>
                <a:solidFill>
                  <a:srgbClr val="0070C0"/>
                </a:solidFill>
                <a:latin typeface="+mj-lt"/>
              </a:rPr>
              <a:t>FIT needs a picker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4351020"/>
            <a:ext cx="5745480" cy="2247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+mj-lt"/>
              </a:rPr>
              <a:t>What the patient needs to do:</a:t>
            </a:r>
          </a:p>
          <a:p>
            <a:r>
              <a:rPr lang="en-GB" dirty="0">
                <a:latin typeface="+mj-lt"/>
              </a:rPr>
              <a:t>Name</a:t>
            </a:r>
          </a:p>
          <a:p>
            <a:r>
              <a:rPr lang="en-GB" dirty="0">
                <a:latin typeface="+mj-lt"/>
              </a:rPr>
              <a:t>Date of birth</a:t>
            </a:r>
          </a:p>
          <a:p>
            <a:r>
              <a:rPr lang="en-GB" dirty="0">
                <a:latin typeface="+mj-lt"/>
              </a:rPr>
              <a:t>Date of sampling</a:t>
            </a:r>
          </a:p>
          <a:p>
            <a:endParaRPr lang="en-GB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144000" cy="261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02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5920"/>
            <a:ext cx="8229600" cy="502863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7000" b="1" dirty="0" smtClean="0">
                <a:solidFill>
                  <a:schemeClr val="accent2"/>
                </a:solidFill>
                <a:latin typeface="+mj-lt"/>
              </a:rPr>
              <a:t>≥60 years: </a:t>
            </a:r>
          </a:p>
          <a:p>
            <a:r>
              <a:rPr lang="en-US" sz="4500" dirty="0" smtClean="0">
                <a:latin typeface="+mj-lt"/>
              </a:rPr>
              <a:t>FIT positive: 	2ww colorectal referral</a:t>
            </a:r>
          </a:p>
          <a:p>
            <a:r>
              <a:rPr lang="en-US" sz="4500" dirty="0" smtClean="0">
                <a:latin typeface="+mj-lt"/>
              </a:rPr>
              <a:t>FIT negative: 	reassure colorectal </a:t>
            </a:r>
            <a:r>
              <a:rPr lang="en-US" sz="4500" dirty="0">
                <a:latin typeface="+mj-lt"/>
              </a:rPr>
              <a:t>cancer very </a:t>
            </a:r>
            <a:r>
              <a:rPr lang="en-US" sz="4500" dirty="0" smtClean="0">
                <a:latin typeface="+mj-lt"/>
              </a:rPr>
              <a:t>unlikely</a:t>
            </a:r>
          </a:p>
          <a:p>
            <a:pPr lvl="1">
              <a:buFont typeface="Frutiger LT Pro 55 Roman" pitchFamily="34" charset="0"/>
              <a:buChar char="‐"/>
            </a:pPr>
            <a:r>
              <a:rPr lang="en-US" sz="4500" dirty="0" smtClean="0">
                <a:latin typeface="+mj-lt"/>
              </a:rPr>
              <a:t>treat </a:t>
            </a:r>
            <a:r>
              <a:rPr lang="en-US" sz="4500" dirty="0">
                <a:latin typeface="+mj-lt"/>
              </a:rPr>
              <a:t>symptomatically and </a:t>
            </a:r>
            <a:r>
              <a:rPr lang="en-US" sz="4500" dirty="0" smtClean="0">
                <a:latin typeface="+mj-lt"/>
              </a:rPr>
              <a:t>review</a:t>
            </a:r>
          </a:p>
          <a:p>
            <a:pPr lvl="1">
              <a:buFont typeface="Frutiger LT Pro 55 Roman" pitchFamily="34" charset="0"/>
              <a:buChar char="‐"/>
            </a:pPr>
            <a:r>
              <a:rPr lang="en-US" sz="4500" dirty="0" smtClean="0">
                <a:latin typeface="+mj-lt"/>
              </a:rPr>
              <a:t>routine referral or consider </a:t>
            </a:r>
            <a:r>
              <a:rPr lang="en-US" sz="4500" dirty="0" err="1" smtClean="0">
                <a:latin typeface="+mj-lt"/>
              </a:rPr>
              <a:t>uro-gynaecological</a:t>
            </a:r>
            <a:r>
              <a:rPr lang="en-US" sz="4500" dirty="0" smtClean="0">
                <a:latin typeface="+mj-lt"/>
              </a:rPr>
              <a:t> disease</a:t>
            </a:r>
            <a:endParaRPr lang="en-US" sz="4200" dirty="0" smtClean="0">
              <a:latin typeface="+mj-lt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7000" b="1" dirty="0" smtClean="0">
                <a:solidFill>
                  <a:schemeClr val="accent2"/>
                </a:solidFill>
                <a:latin typeface="+mj-lt"/>
              </a:rPr>
              <a:t>18-59 years:</a:t>
            </a:r>
          </a:p>
          <a:p>
            <a:r>
              <a:rPr lang="en-US" sz="4200" dirty="0">
                <a:latin typeface="+mj-lt"/>
              </a:rPr>
              <a:t>f</a:t>
            </a:r>
            <a:r>
              <a:rPr lang="en-US" sz="4200" dirty="0" smtClean="0">
                <a:latin typeface="+mj-lt"/>
              </a:rPr>
              <a:t>ollow the YFCCP</a:t>
            </a:r>
          </a:p>
          <a:p>
            <a:r>
              <a:rPr lang="en-US" sz="4200" dirty="0" smtClean="0">
                <a:latin typeface="+mj-lt"/>
              </a:rPr>
              <a:t>FC &lt;100: IBS likely</a:t>
            </a:r>
          </a:p>
          <a:p>
            <a:r>
              <a:rPr lang="en-US" sz="4200" dirty="0" smtClean="0">
                <a:latin typeface="+mj-lt"/>
              </a:rPr>
              <a:t>FC ≥100: repeat</a:t>
            </a:r>
          </a:p>
          <a:p>
            <a:pPr lvl="1">
              <a:buFont typeface="Frutiger LT Pro 55 Roman" pitchFamily="34" charset="0"/>
              <a:buChar char="‐"/>
            </a:pPr>
            <a:r>
              <a:rPr lang="en-US" sz="4200" dirty="0" smtClean="0">
                <a:latin typeface="+mj-lt"/>
              </a:rPr>
              <a:t>repeat FC &lt;100: 	IBS likely</a:t>
            </a:r>
          </a:p>
          <a:p>
            <a:pPr lvl="1">
              <a:buFont typeface="Frutiger LT Pro 55 Roman" pitchFamily="34" charset="0"/>
              <a:buChar char="‐"/>
            </a:pPr>
            <a:r>
              <a:rPr lang="en-US" sz="4200" dirty="0" smtClean="0">
                <a:latin typeface="+mj-lt"/>
              </a:rPr>
              <a:t>repeat FC 100-250:	routine gastroenterology referral</a:t>
            </a:r>
          </a:p>
          <a:p>
            <a:pPr lvl="1">
              <a:buFont typeface="Frutiger LT Pro 55 Roman" pitchFamily="34" charset="0"/>
              <a:buChar char="‐"/>
            </a:pPr>
            <a:r>
              <a:rPr lang="en-US" sz="4200" dirty="0">
                <a:latin typeface="+mj-lt"/>
              </a:rPr>
              <a:t>r</a:t>
            </a:r>
            <a:r>
              <a:rPr lang="en-US" sz="4200" dirty="0" smtClean="0">
                <a:latin typeface="+mj-lt"/>
              </a:rPr>
              <a:t>epeat FC &gt;250: 	STT colonoscopy/urgent gastroenterology referral</a:t>
            </a:r>
          </a:p>
          <a:p>
            <a:pPr marL="0" indent="0" algn="ctr">
              <a:buNone/>
            </a:pPr>
            <a:endParaRPr lang="en-US" dirty="0" smtClean="0">
              <a:latin typeface="+mj-lt"/>
            </a:endParaRPr>
          </a:p>
          <a:p>
            <a:pPr marL="0" indent="0" algn="r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+mj-lt"/>
              </a:rPr>
              <a:t>IF FC &lt;250 ON COMPLETION OF YFCCP </a:t>
            </a:r>
          </a:p>
          <a:p>
            <a:pPr marL="0" indent="0" algn="r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+mj-lt"/>
              </a:rPr>
              <a:t>BUT ANY FIT IS POSITIVE: </a:t>
            </a:r>
          </a:p>
          <a:p>
            <a:pPr marL="0" indent="0" algn="r">
              <a:buNone/>
            </a:pPr>
            <a:r>
              <a:rPr lang="en-US" sz="6000" b="1" dirty="0" smtClean="0">
                <a:solidFill>
                  <a:srgbClr val="0070C0"/>
                </a:solidFill>
                <a:latin typeface="+mj-lt"/>
              </a:rPr>
              <a:t>2WW COLORECTAL REFERRAL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j-lt"/>
              </a:rPr>
              <a:t>Diagnostic accuracy study: 3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0003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2" descr="C:\Users\jturvill\AppData\Local\Microsoft\Windows\Temporary Internet Files\Content.Outlook\ZGPD7NVF\FC path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75"/>
          <a:stretch>
            <a:fillRect/>
          </a:stretch>
        </p:blipFill>
        <p:spPr bwMode="auto">
          <a:xfrm>
            <a:off x="368337" y="261717"/>
            <a:ext cx="6191250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48163" y="925513"/>
            <a:ext cx="2317750" cy="960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134100" y="3104707"/>
            <a:ext cx="2499536" cy="3610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GB" b="1" smtClean="0">
                <a:latin typeface="+mj-lt"/>
              </a:rPr>
              <a:t>Exclusion criteria:</a:t>
            </a:r>
          </a:p>
          <a:p>
            <a:pPr>
              <a:spcBef>
                <a:spcPts val="600"/>
              </a:spcBef>
            </a:pPr>
            <a:r>
              <a:rPr lang="en-GB" smtClean="0"/>
              <a:t>Cancer suspected (NICE guideline NG12. </a:t>
            </a:r>
            <a:r>
              <a:rPr lang="en-GB" smtClean="0">
                <a:hlinkClick r:id="rId3"/>
              </a:rPr>
              <a:t>https://www.nice.org.uk/guidance/ng12</a:t>
            </a:r>
            <a:r>
              <a:rPr lang="en-GB" smtClean="0"/>
              <a:t>)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endParaRPr lang="en-GB" smtClean="0"/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GB" b="1" smtClean="0">
                <a:latin typeface="+mj-lt"/>
              </a:rPr>
              <a:t>Inclusion criteria:</a:t>
            </a:r>
          </a:p>
          <a:p>
            <a:pPr>
              <a:spcBef>
                <a:spcPts val="600"/>
              </a:spcBef>
            </a:pPr>
            <a:r>
              <a:rPr lang="en-GB" smtClean="0"/>
              <a:t>Adult 18-60 years</a:t>
            </a:r>
          </a:p>
          <a:p>
            <a:pPr>
              <a:spcBef>
                <a:spcPts val="600"/>
              </a:spcBef>
            </a:pPr>
            <a:r>
              <a:rPr lang="en-GB" smtClean="0"/>
              <a:t>New lower gastrointestinal symptoms</a:t>
            </a:r>
          </a:p>
          <a:p>
            <a:pPr>
              <a:spcBef>
                <a:spcPts val="600"/>
              </a:spcBef>
            </a:pPr>
            <a:r>
              <a:rPr lang="en-GB" smtClean="0"/>
              <a:t>Norma or negative initial workup (FBC,U&amp;E,Cr,TFT,CRP,Ca, coeliac screen)</a:t>
            </a:r>
          </a:p>
          <a:p>
            <a:pPr>
              <a:spcBef>
                <a:spcPts val="600"/>
              </a:spcBef>
            </a:pPr>
            <a:r>
              <a:rPr lang="en-GB" smtClean="0"/>
              <a:t>Stool culture / C. difficile screen as appropriate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7860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2" descr="C:\Users\jturvill\AppData\Local\Microsoft\Windows\Temporary Internet Files\Content.Outlook\ZGPD7NVF\FC path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75"/>
          <a:stretch>
            <a:fillRect/>
          </a:stretch>
        </p:blipFill>
        <p:spPr bwMode="auto">
          <a:xfrm>
            <a:off x="368337" y="261717"/>
            <a:ext cx="6191250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48163" y="925513"/>
            <a:ext cx="2317750" cy="960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894762" y="2575560"/>
            <a:ext cx="1337898" cy="261386"/>
          </a:xfrm>
          <a:prstGeom prst="roundRect">
            <a:avLst>
              <a:gd name="adj" fmla="val 21958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bg1"/>
                </a:solidFill>
              </a:rPr>
              <a:t>FIT+ve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r>
              <a:rPr lang="en-US" sz="1400" dirty="0" smtClean="0">
                <a:solidFill>
                  <a:schemeClr val="bg1"/>
                </a:solidFill>
              </a:rPr>
              <a:t>2WW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6134100" y="3104707"/>
            <a:ext cx="2499536" cy="3610197"/>
          </a:xfrm>
        </p:spPr>
        <p:txBody>
          <a:bodyPr>
            <a:normAutofit fontScale="40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b="1" dirty="0" smtClean="0">
                <a:latin typeface="+mj-lt"/>
              </a:rPr>
              <a:t>Exclusion criteria: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Cancer suspected (NICE guideline NG12. </a:t>
            </a:r>
            <a:r>
              <a:rPr lang="en-GB" dirty="0" smtClean="0">
                <a:hlinkClick r:id="rId3"/>
              </a:rPr>
              <a:t>https://www.nice.org.uk/guidance/ng12</a:t>
            </a:r>
            <a:r>
              <a:rPr lang="en-GB" dirty="0" smtClean="0"/>
              <a:t>)</a:t>
            </a:r>
          </a:p>
          <a:p>
            <a:pPr marL="0" indent="0">
              <a:spcBef>
                <a:spcPts val="600"/>
              </a:spcBef>
              <a:buNone/>
            </a:pPr>
            <a:endParaRPr lang="en-GB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GB" b="1" dirty="0" smtClean="0">
                <a:latin typeface="+mj-lt"/>
              </a:rPr>
              <a:t>Inclusion criteria: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Adult 18-60 years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New lower gastrointestinal symptoms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Norma or negative initial workup (</a:t>
            </a:r>
            <a:r>
              <a:rPr lang="en-GB" dirty="0" err="1" smtClean="0"/>
              <a:t>FBC,U&amp;E,Cr,TFT,CRP,Ca</a:t>
            </a:r>
            <a:r>
              <a:rPr lang="en-GB" dirty="0" smtClean="0"/>
              <a:t>, coeliac screen)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Stool culture / C. difficile screen as appropriate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708910" y="1885950"/>
            <a:ext cx="2752725" cy="28956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744980" y="2975610"/>
            <a:ext cx="963930" cy="61341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677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2" descr="C:\Users\jturvill\AppData\Local\Microsoft\Windows\Temporary Internet Files\Content.Outlook\ZGPD7NVF\FC path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75"/>
          <a:stretch>
            <a:fillRect/>
          </a:stretch>
        </p:blipFill>
        <p:spPr bwMode="auto">
          <a:xfrm>
            <a:off x="368337" y="261717"/>
            <a:ext cx="6191250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67150" y="173720"/>
            <a:ext cx="1571625" cy="182066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686050" y="3488310"/>
            <a:ext cx="2752725" cy="129324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705226" y="2836946"/>
            <a:ext cx="1733550" cy="65136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756660" y="2575560"/>
            <a:ext cx="2420620" cy="26323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894762" y="2575560"/>
            <a:ext cx="1337898" cy="261386"/>
          </a:xfrm>
          <a:prstGeom prst="roundRect">
            <a:avLst>
              <a:gd name="adj" fmla="val 21958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bg1"/>
                </a:solidFill>
              </a:rPr>
              <a:t>FIT+ve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r>
              <a:rPr lang="en-US" sz="1400" dirty="0" smtClean="0">
                <a:solidFill>
                  <a:schemeClr val="bg1"/>
                </a:solidFill>
              </a:rPr>
              <a:t>2WW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447083" y="2283744"/>
            <a:ext cx="838116" cy="553202"/>
          </a:xfrm>
          <a:prstGeom prst="roundRect">
            <a:avLst>
              <a:gd name="adj" fmla="val 11958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bg1"/>
                </a:solidFill>
              </a:rPr>
              <a:t>FIT+ve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r>
              <a:rPr lang="en-US" sz="1400" dirty="0" smtClean="0">
                <a:solidFill>
                  <a:schemeClr val="bg1"/>
                </a:solidFill>
              </a:rPr>
              <a:t>2WW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Left Brace 2"/>
          <p:cNvSpPr/>
          <p:nvPr/>
        </p:nvSpPr>
        <p:spPr>
          <a:xfrm rot="10800000">
            <a:off x="4063997" y="1920439"/>
            <a:ext cx="314325" cy="1479874"/>
          </a:xfrm>
          <a:prstGeom prst="leftBrace">
            <a:avLst>
              <a:gd name="adj1" fmla="val 41666"/>
              <a:gd name="adj2" fmla="val 5006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-931826" y="2981326"/>
            <a:ext cx="2600325" cy="6095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85725" y="1885950"/>
            <a:ext cx="2600325" cy="109537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6134100" y="3104707"/>
            <a:ext cx="2499536" cy="3610197"/>
          </a:xfrm>
        </p:spPr>
        <p:txBody>
          <a:bodyPr>
            <a:normAutofit fontScale="40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b="1" dirty="0" smtClean="0">
                <a:latin typeface="+mj-lt"/>
              </a:rPr>
              <a:t>Exclusion criteria: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Cancer suspected (NICE guideline NG12. </a:t>
            </a:r>
            <a:r>
              <a:rPr lang="en-GB" dirty="0" smtClean="0">
                <a:hlinkClick r:id="rId3"/>
              </a:rPr>
              <a:t>https://www.nice.org.uk/guidance/ng12</a:t>
            </a:r>
            <a:r>
              <a:rPr lang="en-GB" dirty="0" smtClean="0"/>
              <a:t>)</a:t>
            </a:r>
          </a:p>
          <a:p>
            <a:pPr marL="0" indent="0">
              <a:spcBef>
                <a:spcPts val="600"/>
              </a:spcBef>
              <a:buNone/>
            </a:pPr>
            <a:endParaRPr lang="en-GB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GB" b="1" dirty="0" smtClean="0">
                <a:latin typeface="+mj-lt"/>
              </a:rPr>
              <a:t>Inclusion criteria: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Adult 18-60 years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New lower gastrointestinal symptoms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Norma or negative initial workup (</a:t>
            </a:r>
            <a:r>
              <a:rPr lang="en-GB" dirty="0" err="1" smtClean="0"/>
              <a:t>FBC,U&amp;E,Cr,TFT,CRP,Ca</a:t>
            </a:r>
            <a:r>
              <a:rPr lang="en-GB" dirty="0" smtClean="0"/>
              <a:t>, coeliac screen)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Stool culture / C. difficile screen as appropriate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677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2" descr="C:\Users\jturvill\AppData\Local\Microsoft\Windows\Temporary Internet Files\Content.Outlook\ZGPD7NVF\FC path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75"/>
          <a:stretch>
            <a:fillRect/>
          </a:stretch>
        </p:blipFill>
        <p:spPr bwMode="auto">
          <a:xfrm>
            <a:off x="368337" y="261717"/>
            <a:ext cx="6191250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689860" y="2575561"/>
            <a:ext cx="1040131" cy="70334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127224" y="3488310"/>
            <a:ext cx="1300163" cy="125133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13359" y="4612609"/>
            <a:ext cx="4655365" cy="210229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348163" y="925513"/>
            <a:ext cx="2317750" cy="960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Content Placeholder 4"/>
          <p:cNvSpPr>
            <a:spLocks noGrp="1"/>
          </p:cNvSpPr>
          <p:nvPr>
            <p:ph idx="1"/>
          </p:nvPr>
        </p:nvSpPr>
        <p:spPr>
          <a:xfrm>
            <a:off x="6134100" y="3104707"/>
            <a:ext cx="2499536" cy="3610197"/>
          </a:xfrm>
        </p:spPr>
        <p:txBody>
          <a:bodyPr>
            <a:normAutofit fontScale="40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b="1" dirty="0" smtClean="0">
                <a:latin typeface="+mj-lt"/>
              </a:rPr>
              <a:t>Exclusion criteria: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Cancer suspected (NICE guideline NG12. </a:t>
            </a:r>
            <a:r>
              <a:rPr lang="en-GB" dirty="0" smtClean="0">
                <a:hlinkClick r:id="rId3"/>
              </a:rPr>
              <a:t>https://www.nice.org.uk/guidance/ng12</a:t>
            </a:r>
            <a:r>
              <a:rPr lang="en-GB" dirty="0" smtClean="0"/>
              <a:t>)</a:t>
            </a:r>
          </a:p>
          <a:p>
            <a:pPr marL="0" indent="0">
              <a:spcBef>
                <a:spcPts val="600"/>
              </a:spcBef>
              <a:buNone/>
            </a:pPr>
            <a:endParaRPr lang="en-GB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GB" b="1" dirty="0" smtClean="0">
                <a:latin typeface="+mj-lt"/>
              </a:rPr>
              <a:t>Inclusion criteria: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Adult 18-60 years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New lower gastrointestinal symptoms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Norma or negative initial workup (</a:t>
            </a:r>
            <a:r>
              <a:rPr lang="en-GB" dirty="0" err="1" smtClean="0"/>
              <a:t>FBC,U&amp;E,Cr,TFT,CRP,Ca</a:t>
            </a:r>
            <a:r>
              <a:rPr lang="en-GB" dirty="0" smtClean="0"/>
              <a:t>, coeliac screen)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Stool culture / C. difficile screen as appropriate</a:t>
            </a:r>
            <a:endParaRPr lang="en-GB" dirty="0"/>
          </a:p>
        </p:txBody>
      </p:sp>
      <p:sp>
        <p:nvSpPr>
          <p:cNvPr id="29" name="Rounded Rectangle 28"/>
          <p:cNvSpPr/>
          <p:nvPr/>
        </p:nvSpPr>
        <p:spPr>
          <a:xfrm>
            <a:off x="894762" y="2575560"/>
            <a:ext cx="1337898" cy="261386"/>
          </a:xfrm>
          <a:prstGeom prst="roundRect">
            <a:avLst>
              <a:gd name="adj" fmla="val 21958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bg1"/>
                </a:solidFill>
              </a:rPr>
              <a:t>FIT+ve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r>
              <a:rPr lang="en-US" sz="1400" dirty="0" smtClean="0">
                <a:solidFill>
                  <a:schemeClr val="bg1"/>
                </a:solidFill>
              </a:rPr>
              <a:t>2WW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514642" y="2120265"/>
            <a:ext cx="838116" cy="457200"/>
          </a:xfrm>
          <a:prstGeom prst="roundRect">
            <a:avLst>
              <a:gd name="adj" fmla="val 11958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bg1"/>
                </a:solidFill>
              </a:rPr>
              <a:t>FIT+ve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r>
              <a:rPr lang="en-US" sz="1400" dirty="0" smtClean="0">
                <a:solidFill>
                  <a:schemeClr val="bg1"/>
                </a:solidFill>
              </a:rPr>
              <a:t>2WW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0064" y="3278904"/>
            <a:ext cx="1117323" cy="20940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5008329" y="3084342"/>
            <a:ext cx="838116" cy="553202"/>
          </a:xfrm>
          <a:prstGeom prst="roundRect">
            <a:avLst>
              <a:gd name="adj" fmla="val 11958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bg1"/>
                </a:solidFill>
              </a:rPr>
              <a:t>FIT+ve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r>
              <a:rPr lang="en-US" sz="1400" dirty="0" smtClean="0">
                <a:solidFill>
                  <a:schemeClr val="bg1"/>
                </a:solidFill>
              </a:rPr>
              <a:t>2WW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Left Brace 20"/>
          <p:cNvSpPr/>
          <p:nvPr/>
        </p:nvSpPr>
        <p:spPr>
          <a:xfrm rot="10800000">
            <a:off x="4620142" y="2120265"/>
            <a:ext cx="314325" cy="2481357"/>
          </a:xfrm>
          <a:prstGeom prst="leftBrace">
            <a:avLst>
              <a:gd name="adj1" fmla="val 41666"/>
              <a:gd name="adj2" fmla="val 5006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40077" y="1885950"/>
            <a:ext cx="2049783" cy="2726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2689861" y="1997194"/>
            <a:ext cx="662898" cy="58027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677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3060"/>
            <a:ext cx="7452360" cy="485394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800"/>
              </a:spcBef>
            </a:pPr>
            <a:r>
              <a:rPr lang="en-US" dirty="0" smtClean="0">
                <a:latin typeface="+mj-lt"/>
              </a:rPr>
              <a:t>GP management/referral guidance will be provided by the laboratory to accompany the FC/FIT result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latin typeface="+mj-lt"/>
              </a:rPr>
              <a:t>GP information sheet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latin typeface="+mj-lt"/>
              </a:rPr>
              <a:t>Training video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latin typeface="+mj-lt"/>
              </a:rPr>
              <a:t>‘FIT positive indication for referral’ will be added to the 2ww for suspected colorectal </a:t>
            </a:r>
            <a:r>
              <a:rPr lang="en-US" dirty="0" err="1" smtClean="0">
                <a:latin typeface="+mj-lt"/>
              </a:rPr>
              <a:t>proforma</a:t>
            </a:r>
            <a:endParaRPr lang="en-US" dirty="0" smtClean="0">
              <a:latin typeface="+mj-lt"/>
            </a:endParaRPr>
          </a:p>
          <a:p>
            <a:pPr>
              <a:spcBef>
                <a:spcPts val="1800"/>
              </a:spcBef>
            </a:pPr>
            <a:r>
              <a:rPr lang="en-US" dirty="0" smtClean="0">
                <a:latin typeface="+mj-lt"/>
              </a:rPr>
              <a:t>Safety netting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latin typeface="+mj-lt"/>
              </a:rPr>
              <a:t>Data collection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j-lt"/>
              </a:rPr>
              <a:t>Diagnostic accuracy study: 4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6591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0140"/>
            <a:ext cx="8229600" cy="5355088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4000" b="1" dirty="0">
                <a:latin typeface="+mj-lt"/>
              </a:rPr>
              <a:t>≥60 years</a:t>
            </a:r>
            <a:r>
              <a:rPr lang="en-US" sz="4000" b="1" dirty="0" smtClean="0">
                <a:latin typeface="+mj-lt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+mj-lt"/>
              </a:rPr>
              <a:t>n</a:t>
            </a:r>
            <a:r>
              <a:rPr lang="en-US" dirty="0" smtClean="0">
                <a:latin typeface="+mj-lt"/>
              </a:rPr>
              <a:t>umbers?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+mj-lt"/>
              </a:rPr>
              <a:t>FIT positive: 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10%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+mj-lt"/>
              </a:rPr>
              <a:t>s</a:t>
            </a:r>
            <a:r>
              <a:rPr lang="en-US" dirty="0" smtClean="0">
                <a:latin typeface="+mj-lt"/>
              </a:rPr>
              <a:t>ignificant disease: 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50% </a:t>
            </a:r>
            <a:endParaRPr lang="en-US" dirty="0">
              <a:solidFill>
                <a:schemeClr val="accent2"/>
              </a:solidFill>
              <a:latin typeface="+mj-lt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4000" b="1" dirty="0" smtClean="0">
                <a:latin typeface="+mj-lt"/>
              </a:rPr>
              <a:t>18-59 </a:t>
            </a:r>
            <a:r>
              <a:rPr lang="en-US" sz="4000" b="1" dirty="0">
                <a:latin typeface="+mj-lt"/>
              </a:rPr>
              <a:t>years</a:t>
            </a:r>
            <a:r>
              <a:rPr lang="en-US" sz="4000" b="1" dirty="0" smtClean="0">
                <a:latin typeface="+mj-lt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+mj-lt"/>
              </a:rPr>
              <a:t>n</a:t>
            </a:r>
            <a:r>
              <a:rPr lang="en-US" dirty="0" smtClean="0">
                <a:latin typeface="+mj-lt"/>
              </a:rPr>
              <a:t>umbers?</a:t>
            </a:r>
          </a:p>
          <a:p>
            <a:pPr lvl="2">
              <a:spcBef>
                <a:spcPts val="600"/>
              </a:spcBef>
              <a:buFont typeface="Frutiger LT Pro 55 Roman" pitchFamily="34" charset="0"/>
              <a:buChar char="‐"/>
            </a:pPr>
            <a:r>
              <a:rPr lang="en-US" dirty="0">
                <a:latin typeface="+mj-lt"/>
              </a:rPr>
              <a:t>c</a:t>
            </a:r>
            <a:r>
              <a:rPr lang="en-US" dirty="0" smtClean="0">
                <a:latin typeface="+mj-lt"/>
              </a:rPr>
              <a:t>urrent YFCCP requests: 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4000/year</a:t>
            </a:r>
          </a:p>
          <a:p>
            <a:pPr lvl="2">
              <a:spcBef>
                <a:spcPts val="600"/>
              </a:spcBef>
              <a:buFont typeface="Frutiger LT Pro 55 Roman" pitchFamily="34" charset="0"/>
              <a:buChar char="‐"/>
            </a:pPr>
            <a:r>
              <a:rPr lang="en-US" dirty="0" smtClean="0">
                <a:latin typeface="+mj-lt"/>
              </a:rPr>
              <a:t>FC requests as a proportion of referrals:  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15%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+mj-lt"/>
              </a:rPr>
              <a:t>FC </a:t>
            </a:r>
            <a:r>
              <a:rPr lang="en-US" dirty="0">
                <a:latin typeface="+mj-lt"/>
              </a:rPr>
              <a:t>positive: 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15%</a:t>
            </a:r>
          </a:p>
          <a:p>
            <a:pPr lvl="2">
              <a:spcBef>
                <a:spcPts val="600"/>
              </a:spcBef>
              <a:buFont typeface="Frutiger LT Pro 55 Roman" pitchFamily="34" charset="0"/>
              <a:buChar char="‐"/>
            </a:pPr>
            <a:r>
              <a:rPr lang="en-US" dirty="0" smtClean="0">
                <a:latin typeface="+mj-lt"/>
              </a:rPr>
              <a:t>FC&gt;250 significant disease: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50%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+mj-lt"/>
              </a:rPr>
              <a:t>FIT positive and FC negative: 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5%</a:t>
            </a:r>
          </a:p>
          <a:p>
            <a:pPr lvl="2">
              <a:spcBef>
                <a:spcPts val="600"/>
              </a:spcBef>
              <a:buFont typeface="Frutiger LT Pro 55 Roman" pitchFamily="34" charset="0"/>
              <a:buChar char="‐"/>
            </a:pPr>
            <a:r>
              <a:rPr lang="en-US" dirty="0">
                <a:latin typeface="+mj-lt"/>
              </a:rPr>
              <a:t>s</a:t>
            </a:r>
            <a:r>
              <a:rPr lang="en-US" dirty="0" smtClean="0">
                <a:latin typeface="+mj-lt"/>
              </a:rPr>
              <a:t>ignificant disease: 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60%</a:t>
            </a:r>
          </a:p>
          <a:p>
            <a:pPr lvl="1">
              <a:spcBef>
                <a:spcPts val="600"/>
              </a:spcBef>
            </a:pPr>
            <a:r>
              <a:rPr lang="en-GB" dirty="0">
                <a:latin typeface="+mj-lt"/>
              </a:rPr>
              <a:t>n</a:t>
            </a:r>
            <a:r>
              <a:rPr lang="en-GB" dirty="0" smtClean="0">
                <a:latin typeface="+mj-lt"/>
              </a:rPr>
              <a:t>umbers </a:t>
            </a:r>
            <a:r>
              <a:rPr lang="en-GB" dirty="0">
                <a:latin typeface="+mj-lt"/>
              </a:rPr>
              <a:t>needed to diagnose significant disease</a:t>
            </a:r>
          </a:p>
          <a:p>
            <a:pPr lvl="2">
              <a:spcBef>
                <a:spcPts val="600"/>
              </a:spcBef>
              <a:buFont typeface="Frutiger LT Pro 55 Roman" pitchFamily="34" charset="0"/>
              <a:buChar char="‐"/>
            </a:pPr>
            <a:r>
              <a:rPr lang="en-GB" dirty="0">
                <a:latin typeface="+mj-lt"/>
              </a:rPr>
              <a:t>YFCCP:		</a:t>
            </a:r>
            <a:r>
              <a:rPr lang="en-GB" dirty="0">
                <a:solidFill>
                  <a:schemeClr val="accent2"/>
                </a:solidFill>
                <a:latin typeface="+mj-lt"/>
              </a:rPr>
              <a:t>3.8</a:t>
            </a:r>
          </a:p>
          <a:p>
            <a:pPr lvl="2">
              <a:spcBef>
                <a:spcPts val="600"/>
              </a:spcBef>
              <a:buFont typeface="Frutiger LT Pro 55 Roman" pitchFamily="34" charset="0"/>
              <a:buChar char="‐"/>
            </a:pPr>
            <a:r>
              <a:rPr lang="en-GB" dirty="0">
                <a:latin typeface="+mj-lt"/>
              </a:rPr>
              <a:t>No YFCCP:	</a:t>
            </a:r>
            <a:r>
              <a:rPr lang="en-GB" dirty="0">
                <a:solidFill>
                  <a:schemeClr val="accent2"/>
                </a:solidFill>
                <a:latin typeface="+mj-lt"/>
              </a:rPr>
              <a:t>6.8</a:t>
            </a:r>
          </a:p>
          <a:p>
            <a:pPr lvl="1">
              <a:spcBef>
                <a:spcPts val="600"/>
              </a:spcBef>
            </a:pPr>
            <a:r>
              <a:rPr lang="en-US" dirty="0">
                <a:latin typeface="+mj-lt"/>
              </a:rPr>
              <a:t>FC/FIT negative: follow the </a:t>
            </a:r>
            <a:r>
              <a:rPr lang="en-US" dirty="0" smtClean="0">
                <a:latin typeface="+mj-lt"/>
              </a:rPr>
              <a:t>YFCCP</a:t>
            </a:r>
          </a:p>
          <a:p>
            <a:pPr lvl="2">
              <a:spcBef>
                <a:spcPts val="600"/>
              </a:spcBef>
              <a:buFont typeface="Frutiger LT Pro 55 Roman" pitchFamily="34" charset="0"/>
              <a:buChar char="‐"/>
            </a:pPr>
            <a:r>
              <a:rPr lang="en-US" dirty="0">
                <a:latin typeface="+mj-lt"/>
              </a:rPr>
              <a:t>r</a:t>
            </a:r>
            <a:r>
              <a:rPr lang="en-US" dirty="0" smtClean="0">
                <a:latin typeface="+mj-lt"/>
              </a:rPr>
              <a:t>eassure, treat and review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5842992" cy="718904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+mj-lt"/>
              </a:rPr>
              <a:t>E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xpected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outcomes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3683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  <a:latin typeface="+mj-lt"/>
              </a:rPr>
              <a:t>Faecal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Immunochemical Test for </a:t>
            </a:r>
            <a:r>
              <a:rPr lang="en-US" dirty="0" err="1">
                <a:solidFill>
                  <a:srgbClr val="0070C0"/>
                </a:solidFill>
                <a:latin typeface="+mj-lt"/>
              </a:rPr>
              <a:t>haemoglobin</a:t>
            </a:r>
            <a:endParaRPr lang="en-GB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+mj-lt"/>
              </a:rPr>
              <a:t>FIT</a:t>
            </a:r>
          </a:p>
          <a:p>
            <a:pPr lvl="1"/>
            <a:r>
              <a:rPr lang="en-US" dirty="0">
                <a:latin typeface="+mj-lt"/>
              </a:rPr>
              <a:t>BCSP</a:t>
            </a:r>
          </a:p>
          <a:p>
            <a:pPr lvl="2"/>
            <a:r>
              <a:rPr lang="en-US" dirty="0">
                <a:latin typeface="+mj-lt"/>
              </a:rPr>
              <a:t>Asymptomatic screening</a:t>
            </a:r>
          </a:p>
          <a:p>
            <a:pPr lvl="2"/>
            <a:r>
              <a:rPr lang="en-US" dirty="0">
                <a:latin typeface="+mj-lt"/>
              </a:rPr>
              <a:t>60-74years</a:t>
            </a:r>
          </a:p>
          <a:p>
            <a:pPr lvl="2"/>
            <a:r>
              <a:rPr lang="en-US" dirty="0">
                <a:latin typeface="+mj-lt"/>
              </a:rPr>
              <a:t>Cut-off 120</a:t>
            </a:r>
            <a:r>
              <a:rPr lang="en-GB" dirty="0">
                <a:latin typeface="+mj-lt"/>
              </a:rPr>
              <a:t>µg </a:t>
            </a:r>
            <a:r>
              <a:rPr lang="en-GB" dirty="0" err="1">
                <a:latin typeface="+mj-lt"/>
              </a:rPr>
              <a:t>Hb</a:t>
            </a:r>
            <a:r>
              <a:rPr lang="en-GB" dirty="0">
                <a:latin typeface="+mj-lt"/>
              </a:rPr>
              <a:t>/g faeces</a:t>
            </a:r>
            <a:endParaRPr lang="en-US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2ww patients for suspected colorectal cancer</a:t>
            </a:r>
          </a:p>
          <a:p>
            <a:pPr lvl="2"/>
            <a:r>
              <a:rPr lang="en-US" dirty="0">
                <a:latin typeface="+mj-lt"/>
              </a:rPr>
              <a:t>Research</a:t>
            </a:r>
          </a:p>
          <a:p>
            <a:pPr lvl="1"/>
            <a:r>
              <a:rPr lang="en-US" b="1" dirty="0">
                <a:solidFill>
                  <a:schemeClr val="accent2"/>
                </a:solidFill>
                <a:latin typeface="+mj-lt"/>
              </a:rPr>
              <a:t>Patients at low risk for colorectal cancer</a:t>
            </a:r>
          </a:p>
          <a:p>
            <a:pPr lvl="2"/>
            <a:r>
              <a:rPr lang="en-US" b="1" dirty="0">
                <a:solidFill>
                  <a:schemeClr val="accent2"/>
                </a:solidFill>
                <a:latin typeface="+mj-lt"/>
              </a:rPr>
              <a:t>NICE DG30 </a:t>
            </a:r>
          </a:p>
          <a:p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9535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3140"/>
            <a:ext cx="8305800" cy="421208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800" b="1" dirty="0" smtClean="0">
                <a:solidFill>
                  <a:srgbClr val="0070C0"/>
                </a:solidFill>
                <a:latin typeface="+mj-lt"/>
              </a:rPr>
              <a:t>Thank you</a:t>
            </a:r>
          </a:p>
          <a:p>
            <a:pPr marL="0" indent="0" algn="r">
              <a:buNone/>
            </a:pPr>
            <a:r>
              <a:rPr lang="en-US" dirty="0" smtClean="0">
                <a:latin typeface="+mj-lt"/>
              </a:rPr>
              <a:t>Any queries, contact me:</a:t>
            </a:r>
          </a:p>
          <a:p>
            <a:pPr marL="0" indent="0" algn="r">
              <a:buNone/>
            </a:pPr>
            <a:r>
              <a:rPr lang="en-US" sz="4000" b="1" dirty="0" smtClean="0">
                <a:solidFill>
                  <a:schemeClr val="accent2"/>
                </a:solidFill>
                <a:latin typeface="+mj-lt"/>
              </a:rPr>
              <a:t>James.Turvill@York.NHS.UK</a:t>
            </a:r>
          </a:p>
          <a:p>
            <a:pPr marL="0" indent="0" algn="r">
              <a:buNone/>
            </a:pPr>
            <a:r>
              <a:rPr lang="en-US" sz="4000" b="1" dirty="0" smtClean="0">
                <a:solidFill>
                  <a:schemeClr val="accent2"/>
                </a:solidFill>
                <a:latin typeface="+mj-lt"/>
              </a:rPr>
              <a:t>01904 725480</a:t>
            </a:r>
          </a:p>
        </p:txBody>
      </p:sp>
    </p:spTree>
    <p:extLst>
      <p:ext uri="{BB962C8B-B14F-4D97-AF65-F5344CB8AC3E}">
        <p14:creationId xmlns:p14="http://schemas.microsoft.com/office/powerpoint/2010/main" val="971756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4844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5295014" cy="1152128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+mj-lt"/>
              </a:rPr>
              <a:t>Indications for use of FIT in DG30</a:t>
            </a:r>
            <a:endParaRPr lang="en-GB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7464056" cy="5257800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7400" dirty="0">
                <a:latin typeface="+mj-lt"/>
              </a:rPr>
              <a:t>People: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5900" dirty="0">
                <a:latin typeface="+mj-lt"/>
              </a:rPr>
              <a:t>without rectal bleeding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5900" dirty="0">
                <a:latin typeface="+mj-lt"/>
              </a:rPr>
              <a:t>who have unexplained symptoms that do not meet the criteria for a suspected cancer </a:t>
            </a:r>
            <a:r>
              <a:rPr lang="en-US" sz="5900" dirty="0" smtClean="0">
                <a:latin typeface="+mj-lt"/>
              </a:rPr>
              <a:t>pathway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8600" b="1" dirty="0" smtClean="0">
                <a:solidFill>
                  <a:schemeClr val="accent2"/>
                </a:solidFill>
                <a:latin typeface="+mj-lt"/>
              </a:rPr>
              <a:t>REPLACES</a:t>
            </a:r>
            <a:endParaRPr lang="en-US" sz="6200" b="1" dirty="0" smtClean="0">
              <a:solidFill>
                <a:schemeClr val="accent2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7400" dirty="0" smtClean="0">
                <a:latin typeface="+mj-lt"/>
              </a:rPr>
              <a:t>People</a:t>
            </a:r>
            <a:r>
              <a:rPr lang="en-US" sz="7400" dirty="0">
                <a:latin typeface="+mj-lt"/>
              </a:rPr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5900" dirty="0">
                <a:latin typeface="+mj-lt"/>
              </a:rPr>
              <a:t>&gt;50yrs with unexplained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Frutiger LT Pro 55 Roman" pitchFamily="34" charset="0"/>
              <a:buChar char="‐"/>
            </a:pPr>
            <a:r>
              <a:rPr lang="en-US" sz="5900" dirty="0">
                <a:latin typeface="+mj-lt"/>
              </a:rPr>
              <a:t>abdominal pain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Frutiger LT Pro 55 Roman" pitchFamily="34" charset="0"/>
              <a:buChar char="‐"/>
            </a:pPr>
            <a:r>
              <a:rPr lang="en-US" sz="5900" dirty="0">
                <a:latin typeface="+mj-lt"/>
              </a:rPr>
              <a:t>weight loss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5900" dirty="0">
                <a:latin typeface="+mj-lt"/>
              </a:rPr>
              <a:t>&lt;60yrs with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Frutiger LT Pro 55 Roman" pitchFamily="34" charset="0"/>
              <a:buChar char="‐"/>
            </a:pPr>
            <a:r>
              <a:rPr lang="en-US" sz="5900" dirty="0">
                <a:latin typeface="+mj-lt"/>
              </a:rPr>
              <a:t> changes in their bowel habit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Frutiger LT Pro 55 Roman" pitchFamily="34" charset="0"/>
              <a:buChar char="‐"/>
            </a:pPr>
            <a:r>
              <a:rPr lang="en-US" sz="5900" dirty="0">
                <a:latin typeface="+mj-lt"/>
              </a:rPr>
              <a:t> iron-deficiency </a:t>
            </a:r>
            <a:r>
              <a:rPr lang="en-US" sz="5900" dirty="0" err="1">
                <a:latin typeface="+mj-lt"/>
              </a:rPr>
              <a:t>anaemia</a:t>
            </a:r>
            <a:r>
              <a:rPr lang="en-US" sz="5900" dirty="0">
                <a:latin typeface="+mj-lt"/>
              </a:rPr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5900" dirty="0">
                <a:latin typeface="+mj-lt"/>
              </a:rPr>
              <a:t>&gt;60yrs with </a:t>
            </a:r>
            <a:r>
              <a:rPr lang="en-US" sz="5900" dirty="0" err="1">
                <a:latin typeface="+mj-lt"/>
              </a:rPr>
              <a:t>anaemia</a:t>
            </a:r>
            <a:r>
              <a:rPr lang="en-US" sz="5900" dirty="0">
                <a:latin typeface="+mj-lt"/>
              </a:rPr>
              <a:t> even in the absence of iron </a:t>
            </a:r>
            <a:r>
              <a:rPr lang="en-US" sz="5900" dirty="0" smtClean="0">
                <a:latin typeface="+mj-lt"/>
              </a:rPr>
              <a:t>deficiency</a:t>
            </a:r>
            <a:endParaRPr lang="en-US" sz="5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8461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6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0" y="1624087"/>
            <a:ext cx="5229225" cy="4464050"/>
          </a:xfrm>
          <a:prstGeom prst="roundRect">
            <a:avLst>
              <a:gd name="adj" fmla="val 261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solidFill>
                  <a:srgbClr val="0070C0"/>
                </a:solidFill>
                <a:latin typeface="+mj-lt"/>
              </a:rPr>
              <a:t>Faecal </a:t>
            </a:r>
            <a:r>
              <a:rPr lang="en-GB" altLang="en-US" dirty="0" smtClean="0">
                <a:solidFill>
                  <a:srgbClr val="0070C0"/>
                </a:solidFill>
                <a:latin typeface="+mj-lt"/>
              </a:rPr>
              <a:t>Calprotectin</a:t>
            </a:r>
            <a:br>
              <a:rPr lang="en-GB" altLang="en-US" dirty="0" smtClean="0">
                <a:solidFill>
                  <a:srgbClr val="0070C0"/>
                </a:solidFill>
                <a:latin typeface="+mj-lt"/>
              </a:rPr>
            </a:br>
            <a:endParaRPr lang="en-GB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5498" y="1624086"/>
            <a:ext cx="2806995" cy="362839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altLang="en-US" sz="4100" b="1" dirty="0">
                <a:solidFill>
                  <a:schemeClr val="accent2"/>
                </a:solidFill>
                <a:latin typeface="+mj-lt"/>
              </a:rPr>
              <a:t>IBS v IBD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altLang="en-US" dirty="0">
                <a:latin typeface="+mj-lt"/>
              </a:rPr>
              <a:t>use in adults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altLang="en-US" dirty="0">
                <a:latin typeface="+mj-lt"/>
              </a:rPr>
              <a:t>new lower gastrointestinal symptoms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altLang="en-US" dirty="0">
                <a:latin typeface="+mj-lt"/>
              </a:rPr>
              <a:t>cancer is not suspected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altLang="en-US" dirty="0">
                <a:latin typeface="+mj-lt"/>
              </a:rPr>
              <a:t>NICE </a:t>
            </a:r>
            <a:r>
              <a:rPr lang="en-GB" altLang="en-US" dirty="0" smtClean="0">
                <a:latin typeface="+mj-lt"/>
              </a:rPr>
              <a:t>DG11</a:t>
            </a:r>
            <a:endParaRPr lang="en-GB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9454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2" descr="C:\Users\jturvill\AppData\Local\Microsoft\Windows\Temporary Internet Files\Content.Outlook\ZGPD7NVF\FC path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75"/>
          <a:stretch>
            <a:fillRect/>
          </a:stretch>
        </p:blipFill>
        <p:spPr bwMode="auto">
          <a:xfrm>
            <a:off x="368337" y="261717"/>
            <a:ext cx="6191250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48163" y="925513"/>
            <a:ext cx="2317750" cy="960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7414" name="Picture 4" descr="C:\Users\jturvill\AppData\Local\Microsoft\Windows\Temporary Internet Files\Content.Outlook\366N810D\Yorks  Humber AHSN  IA Logo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91" y="1372459"/>
            <a:ext cx="1735137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5603358" y="3104707"/>
            <a:ext cx="3030278" cy="3610197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b="1" dirty="0" smtClean="0">
                <a:latin typeface="+mj-lt"/>
              </a:rPr>
              <a:t>Exclusion criteria:</a:t>
            </a:r>
          </a:p>
          <a:p>
            <a:pPr>
              <a:spcBef>
                <a:spcPts val="600"/>
              </a:spcBef>
            </a:pPr>
            <a:r>
              <a:rPr lang="en-GB" dirty="0" smtClean="0">
                <a:latin typeface="+mj-lt"/>
              </a:rPr>
              <a:t>Cancer suspected (NICE guideline NG12. </a:t>
            </a:r>
            <a:r>
              <a:rPr lang="en-GB" dirty="0" smtClean="0">
                <a:latin typeface="+mj-lt"/>
                <a:hlinkClick r:id="rId4"/>
              </a:rPr>
              <a:t>https://www.nice.org.uk/guidance/ng12</a:t>
            </a:r>
            <a:r>
              <a:rPr lang="en-GB" dirty="0" smtClean="0">
                <a:latin typeface="+mj-lt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endParaRPr lang="en-GB" dirty="0" smtClean="0">
              <a:latin typeface="+mj-lt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b="1" dirty="0" smtClean="0">
                <a:latin typeface="+mj-lt"/>
              </a:rPr>
              <a:t>Inclusion criteria:</a:t>
            </a:r>
          </a:p>
          <a:p>
            <a:pPr>
              <a:spcBef>
                <a:spcPts val="600"/>
              </a:spcBef>
            </a:pPr>
            <a:r>
              <a:rPr lang="en-GB" dirty="0" smtClean="0">
                <a:latin typeface="+mj-lt"/>
              </a:rPr>
              <a:t>Adult 18-60 years</a:t>
            </a:r>
          </a:p>
          <a:p>
            <a:pPr>
              <a:spcBef>
                <a:spcPts val="600"/>
              </a:spcBef>
            </a:pPr>
            <a:r>
              <a:rPr lang="en-GB" dirty="0" smtClean="0">
                <a:latin typeface="+mj-lt"/>
              </a:rPr>
              <a:t>New lower gastrointestinal symptoms</a:t>
            </a:r>
          </a:p>
          <a:p>
            <a:pPr>
              <a:spcBef>
                <a:spcPts val="600"/>
              </a:spcBef>
            </a:pPr>
            <a:r>
              <a:rPr lang="en-GB" dirty="0" smtClean="0">
                <a:latin typeface="+mj-lt"/>
              </a:rPr>
              <a:t>Norma or negative initial workup (</a:t>
            </a:r>
            <a:r>
              <a:rPr lang="en-GB" dirty="0" err="1" smtClean="0">
                <a:latin typeface="+mj-lt"/>
              </a:rPr>
              <a:t>FBC,U&amp;E,Cr,TFT,CRP,Ca</a:t>
            </a:r>
            <a:r>
              <a:rPr lang="en-GB" dirty="0" smtClean="0">
                <a:latin typeface="+mj-lt"/>
              </a:rPr>
              <a:t>, coeliac screen)</a:t>
            </a:r>
          </a:p>
          <a:p>
            <a:pPr>
              <a:spcBef>
                <a:spcPts val="600"/>
              </a:spcBef>
            </a:pPr>
            <a:r>
              <a:rPr lang="en-GB" dirty="0" smtClean="0">
                <a:latin typeface="+mj-lt"/>
              </a:rPr>
              <a:t>Stool culture / C. difficile screen as appropriate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507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3" descr="York Health Economics Consortiu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006" y="1235860"/>
            <a:ext cx="1720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C:\Users\jturvill\AppData\Local\Microsoft\Windows\Temporary Internet Files\Content.Outlook\366N810D\Yorks  Humber AHSN  IA Logo_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841" y="1897212"/>
            <a:ext cx="173355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YFCCP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economic </a:t>
            </a:r>
            <a:r>
              <a:rPr lang="en-GB" dirty="0" smtClean="0">
                <a:latin typeface="+mj-lt"/>
              </a:rPr>
              <a:t>evaluation</a:t>
            </a:r>
            <a:endParaRPr lang="en-GB" dirty="0">
              <a:latin typeface="+mj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05107" cy="1834126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GB" sz="2200" dirty="0">
                <a:latin typeface="+mj-lt"/>
                <a:ea typeface="ＭＳ Ｐゴシック" charset="0"/>
              </a:rPr>
              <a:t>Health economic evaluation with YHEC</a:t>
            </a:r>
          </a:p>
          <a:p>
            <a:pPr>
              <a:defRPr/>
            </a:pPr>
            <a:r>
              <a:rPr lang="en-GB" sz="2200" dirty="0" smtClean="0">
                <a:latin typeface="+mj-lt"/>
                <a:ea typeface="ＭＳ Ｐゴシック" charset="0"/>
              </a:rPr>
              <a:t>Outcome data compared against historic standard care, predicted outcomes from FC usage and outcomes from this implementation using standard cut off (per 1000 pts)</a:t>
            </a:r>
          </a:p>
          <a:p>
            <a:pPr marL="0" indent="0">
              <a:buFontTx/>
              <a:buNone/>
              <a:defRPr/>
            </a:pPr>
            <a:endParaRPr lang="en-GB" dirty="0">
              <a:latin typeface="+mj-lt"/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GB" dirty="0" smtClean="0">
              <a:latin typeface="+mj-lt"/>
              <a:ea typeface="ＭＳ Ｐゴシック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2730" y="3434326"/>
            <a:ext cx="8221291" cy="3191561"/>
            <a:chOff x="533363" y="3189767"/>
            <a:chExt cx="8221291" cy="3191561"/>
          </a:xfrm>
        </p:grpSpPr>
        <p:pic>
          <p:nvPicPr>
            <p:cNvPr id="20488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63" y="3284984"/>
              <a:ext cx="8221290" cy="1371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489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63" y="4821906"/>
              <a:ext cx="8221290" cy="1440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7262038" y="3189767"/>
              <a:ext cx="1492616" cy="3191561"/>
            </a:xfrm>
            <a:prstGeom prst="roundRect">
              <a:avLst>
                <a:gd name="adj" fmla="val 6990"/>
              </a:avLst>
            </a:prstGeom>
            <a:noFill/>
            <a:ln w="63500"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5419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400" dirty="0">
                <a:solidFill>
                  <a:srgbClr val="0070C0"/>
                </a:solidFill>
                <a:latin typeface="+mj-lt"/>
              </a:rPr>
              <a:t>FIT NICE DG30</a:t>
            </a:r>
            <a:r>
              <a:rPr lang="en-GB" altLang="en-US" sz="3200" dirty="0">
                <a:solidFill>
                  <a:srgbClr val="0070C0"/>
                </a:solidFill>
                <a:latin typeface="+mj-lt"/>
              </a:rPr>
              <a:t>:</a:t>
            </a:r>
            <a:br>
              <a:rPr lang="en-GB" altLang="en-US" sz="3200" dirty="0">
                <a:solidFill>
                  <a:srgbClr val="0070C0"/>
                </a:solidFill>
                <a:latin typeface="+mj-lt"/>
              </a:rPr>
            </a:br>
            <a:r>
              <a:rPr lang="en-GB" altLang="en-US" sz="3200" dirty="0">
                <a:solidFill>
                  <a:srgbClr val="0070C0"/>
                </a:solidFill>
                <a:latin typeface="+mj-lt"/>
              </a:rPr>
              <a:t>FIT for low risk </a:t>
            </a:r>
            <a:r>
              <a:rPr lang="en-GB" altLang="en-US" sz="3200" dirty="0" smtClean="0">
                <a:solidFill>
                  <a:srgbClr val="0070C0"/>
                </a:solidFill>
                <a:latin typeface="+mj-lt"/>
              </a:rPr>
              <a:t>patients</a:t>
            </a:r>
            <a:endParaRPr lang="en-GB" sz="3200" dirty="0"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33106"/>
            <a:ext cx="8229600" cy="4648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+mj-lt"/>
              </a:rPr>
              <a:t>How does it fit with FC?</a:t>
            </a:r>
            <a:endParaRPr lang="en-GB" sz="2800" dirty="0">
              <a:latin typeface="+mj-lt"/>
            </a:endParaRPr>
          </a:p>
        </p:txBody>
      </p:sp>
      <p:pic>
        <p:nvPicPr>
          <p:cNvPr id="1026" name="Picture 2" descr="https://pixabay.com/get/55e0dc444c57b10ff3d89938b977692b083edbe35b567841772972/piranha-309765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27446">
            <a:off x="5126840" y="2779736"/>
            <a:ext cx="3413211" cy="237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ixabay.com/get/54e0d7444a55ad14f1dc8460825668204022dfe0555976407d2b78d6/aquarium-2027071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8173">
            <a:off x="4870606" y="4774390"/>
            <a:ext cx="745295" cy="64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ixabay.com/get/57e2d7444254a814f1dc8460825668204022dfe0555976407d2a79d4/love-1227864_640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32" y="2626039"/>
            <a:ext cx="3162212" cy="286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708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86" y="1907667"/>
            <a:ext cx="8030251" cy="474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190" y="1234586"/>
            <a:ext cx="195118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5842992" cy="1152128"/>
          </a:xfrm>
        </p:spPr>
        <p:txBody>
          <a:bodyPr/>
          <a:lstStyle/>
          <a:p>
            <a:r>
              <a:rPr lang="en-GB" altLang="en-US" sz="4400" dirty="0">
                <a:solidFill>
                  <a:srgbClr val="0070C0"/>
                </a:solidFill>
                <a:latin typeface="+mj-lt"/>
              </a:rPr>
              <a:t>FIT NICE DG30</a:t>
            </a:r>
            <a:r>
              <a:rPr lang="en-GB" altLang="en-US" sz="3200" dirty="0">
                <a:solidFill>
                  <a:srgbClr val="0070C0"/>
                </a:solidFill>
                <a:latin typeface="+mj-lt"/>
              </a:rPr>
              <a:t>:</a:t>
            </a:r>
            <a:br>
              <a:rPr lang="en-GB" altLang="en-US" sz="3200" dirty="0">
                <a:solidFill>
                  <a:srgbClr val="0070C0"/>
                </a:solidFill>
                <a:latin typeface="+mj-lt"/>
              </a:rPr>
            </a:br>
            <a:r>
              <a:rPr lang="en-GB" altLang="en-US" sz="3200" dirty="0">
                <a:solidFill>
                  <a:srgbClr val="0070C0"/>
                </a:solidFill>
                <a:latin typeface="+mj-lt"/>
              </a:rPr>
              <a:t>FIT for low risk </a:t>
            </a:r>
            <a:r>
              <a:rPr lang="en-GB" altLang="en-US" sz="3200" dirty="0" smtClean="0">
                <a:solidFill>
                  <a:srgbClr val="0070C0"/>
                </a:solidFill>
                <a:latin typeface="+mj-lt"/>
              </a:rPr>
              <a:t>patients</a:t>
            </a:r>
            <a:endParaRPr lang="en-GB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182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TH Powerpoint Template 2018">
  <a:themeElements>
    <a:clrScheme name="NHS Primary Theme">
      <a:dk1>
        <a:srgbClr val="231F20"/>
      </a:dk1>
      <a:lt1>
        <a:sysClr val="window" lastClr="FFFFFF"/>
      </a:lt1>
      <a:dk2>
        <a:srgbClr val="425563"/>
      </a:dk2>
      <a:lt2>
        <a:srgbClr val="E8EDEE"/>
      </a:lt2>
      <a:accent1>
        <a:srgbClr val="005EB8"/>
      </a:accent1>
      <a:accent2>
        <a:srgbClr val="AE2573"/>
      </a:accent2>
      <a:accent3>
        <a:srgbClr val="009639"/>
      </a:accent3>
      <a:accent4>
        <a:srgbClr val="41B6E6"/>
      </a:accent4>
      <a:accent5>
        <a:srgbClr val="FFB81C"/>
      </a:accent5>
      <a:accent6>
        <a:srgbClr val="00A499"/>
      </a:accent6>
      <a:hlink>
        <a:srgbClr val="0072CE"/>
      </a:hlink>
      <a:folHlink>
        <a:srgbClr val="00308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YTH Powerpoint Template 2018</Template>
  <TotalTime>1509</TotalTime>
  <Words>940</Words>
  <Application>Microsoft Office PowerPoint</Application>
  <PresentationFormat>On-screen Show (4:3)</PresentationFormat>
  <Paragraphs>218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YTH Powerpoint Template 2018</vt:lpstr>
      <vt:lpstr>The Introduction and Evaluation of FIT</vt:lpstr>
      <vt:lpstr>Faecal Immunochemical Test for haemoglobin</vt:lpstr>
      <vt:lpstr>Faecal Immunochemical Test for haemoglobin</vt:lpstr>
      <vt:lpstr>Indications for use of FIT in DG30</vt:lpstr>
      <vt:lpstr>Faecal Calprotectin </vt:lpstr>
      <vt:lpstr>PowerPoint Presentation</vt:lpstr>
      <vt:lpstr>YFCCP economic evaluation</vt:lpstr>
      <vt:lpstr>FIT NICE DG30: FIT for low risk patients</vt:lpstr>
      <vt:lpstr>FIT NICE DG30: FIT for low risk patients</vt:lpstr>
      <vt:lpstr>FIT NICE DG30: FIT for low risk patients</vt:lpstr>
      <vt:lpstr>FIT or FC?</vt:lpstr>
      <vt:lpstr>Roll out of FIT: the challenges</vt:lpstr>
      <vt:lpstr>Diagnostic accuracy study: 1</vt:lpstr>
      <vt:lpstr>PowerPoint Presentation</vt:lpstr>
      <vt:lpstr>YFCCP requests and referrals</vt:lpstr>
      <vt:lpstr>YFCCP prevalence of disease</vt:lpstr>
      <vt:lpstr>Suspecting cancer…..  how to interpret 1.3.3</vt:lpstr>
      <vt:lpstr>Patient  ≥60yrs</vt:lpstr>
      <vt:lpstr>Diagnostic accuracy study: 2</vt:lpstr>
      <vt:lpstr>FC needs a universal pot</vt:lpstr>
      <vt:lpstr>FIT needs a picker</vt:lpstr>
      <vt:lpstr>FIT needs a picker</vt:lpstr>
      <vt:lpstr>Diagnostic accuracy study: 3</vt:lpstr>
      <vt:lpstr>PowerPoint Presentation</vt:lpstr>
      <vt:lpstr>PowerPoint Presentation</vt:lpstr>
      <vt:lpstr>PowerPoint Presentation</vt:lpstr>
      <vt:lpstr>PowerPoint Presentation</vt:lpstr>
      <vt:lpstr>Diagnostic accuracy study: 4</vt:lpstr>
      <vt:lpstr>Expected outcomes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Turvill</dc:creator>
  <cp:lastModifiedBy>Windows User</cp:lastModifiedBy>
  <cp:revision>111</cp:revision>
  <dcterms:created xsi:type="dcterms:W3CDTF">2019-01-27T20:33:18Z</dcterms:created>
  <dcterms:modified xsi:type="dcterms:W3CDTF">2019-10-17T08:29:59Z</dcterms:modified>
</cp:coreProperties>
</file>