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94411" autoAdjust="0"/>
  </p:normalViewPr>
  <p:slideViewPr>
    <p:cSldViewPr snapToGrid="0">
      <p:cViewPr varScale="1">
        <p:scale>
          <a:sx n="107" d="100"/>
          <a:sy n="107" d="100"/>
        </p:scale>
        <p:origin x="20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hyperlink" Target="https://media.pharmoutcomes.org/video.php?name=PharmRefer-2021_Update" TargetMode="External"/><Relationship Id="rId2" Type="http://schemas.openxmlformats.org/officeDocument/2006/relationships/hyperlink" Target="https://www.workcast.com/register?cpak=1067528372077994" TargetMode="External"/><Relationship Id="rId1" Type="http://schemas.openxmlformats.org/officeDocument/2006/relationships/hyperlink" Target="https://www.youtube.com/watch?app=desktop&amp;v=opsLXZMIeWY&amp;feature=youtu.be" TargetMode="External"/><Relationship Id="rId4" Type="http://schemas.openxmlformats.org/officeDocument/2006/relationships/hyperlink" Target="https://www.wypartnership.co.uk/application/files/9416/1848/5565/PharmRefer_-_Surgery_guide.pdf" TargetMode="External"/></Relationships>
</file>

<file path=ppt/diagrams/_rels/data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valeofyorkccg.nhs.uk/seecmsfile/?id=5377&amp;inline=1" TargetMode="External"/><Relationship Id="rId7" Type="http://schemas.openxmlformats.org/officeDocument/2006/relationships/image" Target="../media/image11.svg"/><Relationship Id="rId2" Type="http://schemas.openxmlformats.org/officeDocument/2006/relationships/hyperlink" Target="https://www.wypartnership.co.uk/application/files/9116/1641/0447/Example_reception_team_script.pdf" TargetMode="External"/><Relationship Id="rId1" Type="http://schemas.openxmlformats.org/officeDocument/2006/relationships/hyperlink" Target="file:///C:\Users\stacey.stanton.CCG\Desktop\GP%20CPCS%20Referral%20list.png" TargetMode="Externa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nyccg.rxline@nhs.net" TargetMode="External"/><Relationship Id="rId1" Type="http://schemas.openxmlformats.org/officeDocument/2006/relationships/hyperlink" Target="https://northyorkshireccg.nhs.uk/clinical-portal/medicines-and-prescribing/" TargetMode="Externa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hyperlink" Target="https://media.pharmoutcomes.org/video.php?name=PharmRefer-2021_Update" TargetMode="External"/><Relationship Id="rId2" Type="http://schemas.openxmlformats.org/officeDocument/2006/relationships/hyperlink" Target="https://www.workcast.com/register?cpak=1067528372077994" TargetMode="External"/><Relationship Id="rId1" Type="http://schemas.openxmlformats.org/officeDocument/2006/relationships/hyperlink" Target="https://www.youtube.com/watch?app=desktop&amp;v=opsLXZMIeWY&amp;feature=youtu.be" TargetMode="External"/><Relationship Id="rId4" Type="http://schemas.openxmlformats.org/officeDocument/2006/relationships/hyperlink" Target="https://www.wypartnership.co.uk/application/files/9416/1848/5565/PharmRefer_-_Surgery_guide.pdf" TargetMode="External"/></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hyperlink" Target="file:///C:\Users\stacey.stanton.CCG\Desktop\GP%20CPCS%20Referral%20list.png" TargetMode="External"/><Relationship Id="rId7" Type="http://schemas.openxmlformats.org/officeDocument/2006/relationships/image" Target="../media/image12.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hyperlink" Target="https://www.wypartnership.co.uk/application/files/9116/1641/0447/Example_reception_team_script.pdf" TargetMode="External"/><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hyperlink" Target="https://www.valeofyorkccg.nhs.uk/seecmsfile/?id=5377&amp;inline=1"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northyorkshireccg.nhs.uk/clinical-portal/medicines-and-prescribing/" TargetMode="External"/><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hyperlink" Target="mailto:nyccg.rxline@nhs.net" TargetMode="External"/><Relationship Id="rId5" Type="http://schemas.openxmlformats.org/officeDocument/2006/relationships/image" Target="../media/image17.svg"/><Relationship Id="rId4"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44878E-D825-4505-8233-24188C6D37A4}"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E2DA2031-8355-4CC4-AE8C-8E0FAAEFA7CA}">
      <dgm:prSet/>
      <dgm:spPr/>
      <dgm:t>
        <a:bodyPr/>
        <a:lstStyle/>
        <a:p>
          <a:r>
            <a:rPr lang="en-GB" dirty="0"/>
            <a:t> This 30-minute </a:t>
          </a:r>
          <a:r>
            <a:rPr lang="en-GB" dirty="0">
              <a:hlinkClick xmlns:r="http://schemas.openxmlformats.org/officeDocument/2006/relationships" r:id="rId1"/>
            </a:rPr>
            <a:t>GP CPCS engagement video </a:t>
          </a:r>
          <a:r>
            <a:rPr lang="en-GB" dirty="0"/>
            <a:t>introduces the service and provides background, evidence and overview of the service </a:t>
          </a:r>
          <a:endParaRPr lang="en-US" dirty="0"/>
        </a:p>
      </dgm:t>
    </dgm:pt>
    <dgm:pt modelId="{6EACC30A-E94E-450C-9D1A-E63EAA5EBBF7}" type="parTrans" cxnId="{72DF0B9B-AF76-4156-A0ED-681D91EB8F7C}">
      <dgm:prSet/>
      <dgm:spPr/>
      <dgm:t>
        <a:bodyPr/>
        <a:lstStyle/>
        <a:p>
          <a:endParaRPr lang="en-US"/>
        </a:p>
      </dgm:t>
    </dgm:pt>
    <dgm:pt modelId="{1D5AD9D0-7416-4158-AC12-9DACFC5F78E2}" type="sibTrans" cxnId="{72DF0B9B-AF76-4156-A0ED-681D91EB8F7C}">
      <dgm:prSet/>
      <dgm:spPr/>
      <dgm:t>
        <a:bodyPr/>
        <a:lstStyle/>
        <a:p>
          <a:endParaRPr lang="en-US"/>
        </a:p>
      </dgm:t>
    </dgm:pt>
    <dgm:pt modelId="{E3E19C6D-907A-43F2-9B55-FBD7537447D5}">
      <dgm:prSet/>
      <dgm:spPr/>
      <dgm:t>
        <a:bodyPr/>
        <a:lstStyle/>
        <a:p>
          <a:r>
            <a:rPr lang="en-GB" dirty="0"/>
            <a:t>This 30-minute free </a:t>
          </a:r>
          <a:r>
            <a:rPr lang="en-GB" dirty="0">
              <a:hlinkClick xmlns:r="http://schemas.openxmlformats.org/officeDocument/2006/relationships" r:id="rId2"/>
            </a:rPr>
            <a:t>reception team training video on GP CPCS</a:t>
          </a:r>
          <a:r>
            <a:rPr lang="en-GB" dirty="0"/>
            <a:t>.  The objectives include:</a:t>
          </a:r>
          <a:endParaRPr lang="en-US" dirty="0"/>
        </a:p>
      </dgm:t>
    </dgm:pt>
    <dgm:pt modelId="{917AF523-F8F5-4867-BB45-798AC6B1D537}" type="parTrans" cxnId="{814B2839-012A-4001-9D93-42E271D2C941}">
      <dgm:prSet/>
      <dgm:spPr/>
      <dgm:t>
        <a:bodyPr/>
        <a:lstStyle/>
        <a:p>
          <a:endParaRPr lang="en-US"/>
        </a:p>
      </dgm:t>
    </dgm:pt>
    <dgm:pt modelId="{211FB7AC-338E-44E2-97B8-7DDA0953BB1C}" type="sibTrans" cxnId="{814B2839-012A-4001-9D93-42E271D2C941}">
      <dgm:prSet/>
      <dgm:spPr/>
      <dgm:t>
        <a:bodyPr/>
        <a:lstStyle/>
        <a:p>
          <a:endParaRPr lang="en-US"/>
        </a:p>
      </dgm:t>
    </dgm:pt>
    <dgm:pt modelId="{3D4010F5-E25C-4611-956C-A386FF95F54C}">
      <dgm:prSet/>
      <dgm:spPr/>
      <dgm:t>
        <a:bodyPr/>
        <a:lstStyle/>
        <a:p>
          <a:r>
            <a:rPr lang="en-GB"/>
            <a:t>To understand the background to GP CPCS and the difference it can make</a:t>
          </a:r>
          <a:endParaRPr lang="en-US"/>
        </a:p>
      </dgm:t>
    </dgm:pt>
    <dgm:pt modelId="{DF89EFF7-C2C0-4B96-83E0-267807C5565B}" type="parTrans" cxnId="{F1342121-F706-48D0-AACC-8CB3D2913F4B}">
      <dgm:prSet/>
      <dgm:spPr/>
      <dgm:t>
        <a:bodyPr/>
        <a:lstStyle/>
        <a:p>
          <a:endParaRPr lang="en-US"/>
        </a:p>
      </dgm:t>
    </dgm:pt>
    <dgm:pt modelId="{CF8B8CDB-E4CA-463B-A7C2-F0BB8A0890E2}" type="sibTrans" cxnId="{F1342121-F706-48D0-AACC-8CB3D2913F4B}">
      <dgm:prSet/>
      <dgm:spPr/>
      <dgm:t>
        <a:bodyPr/>
        <a:lstStyle/>
        <a:p>
          <a:endParaRPr lang="en-US"/>
        </a:p>
      </dgm:t>
    </dgm:pt>
    <dgm:pt modelId="{BD8F70BA-398C-4D1B-AC0A-5543D1F57B7E}">
      <dgm:prSet/>
      <dgm:spPr/>
      <dgm:t>
        <a:bodyPr/>
        <a:lstStyle/>
        <a:p>
          <a:r>
            <a:rPr lang="en-GB"/>
            <a:t>To understand how the service works</a:t>
          </a:r>
          <a:endParaRPr lang="en-US"/>
        </a:p>
      </dgm:t>
    </dgm:pt>
    <dgm:pt modelId="{A4EEA3EF-3358-468D-BE10-87A35CF6AEC9}" type="parTrans" cxnId="{FA6D0D31-2AB1-4A74-9FA7-F943FFF5F0F0}">
      <dgm:prSet/>
      <dgm:spPr/>
      <dgm:t>
        <a:bodyPr/>
        <a:lstStyle/>
        <a:p>
          <a:endParaRPr lang="en-US"/>
        </a:p>
      </dgm:t>
    </dgm:pt>
    <dgm:pt modelId="{A51B1324-74D8-4D9A-8E56-EDA68AE6D2BB}" type="sibTrans" cxnId="{FA6D0D31-2AB1-4A74-9FA7-F943FFF5F0F0}">
      <dgm:prSet/>
      <dgm:spPr/>
      <dgm:t>
        <a:bodyPr/>
        <a:lstStyle/>
        <a:p>
          <a:endParaRPr lang="en-US"/>
        </a:p>
      </dgm:t>
    </dgm:pt>
    <dgm:pt modelId="{FBB07E93-5DEA-4A20-93F8-729F001E6E53}">
      <dgm:prSet/>
      <dgm:spPr/>
      <dgm:t>
        <a:bodyPr/>
        <a:lstStyle/>
        <a:p>
          <a:r>
            <a:rPr lang="en-GB"/>
            <a:t>Following the patient journey through the service</a:t>
          </a:r>
          <a:endParaRPr lang="en-US"/>
        </a:p>
      </dgm:t>
    </dgm:pt>
    <dgm:pt modelId="{45957D97-8231-45FC-B089-5E30841F1ED9}" type="parTrans" cxnId="{92A5382D-DBF6-457D-A9F6-8734F05F1104}">
      <dgm:prSet/>
      <dgm:spPr/>
      <dgm:t>
        <a:bodyPr/>
        <a:lstStyle/>
        <a:p>
          <a:endParaRPr lang="en-US"/>
        </a:p>
      </dgm:t>
    </dgm:pt>
    <dgm:pt modelId="{0EFB8BCD-3FE9-4D7B-AA7E-AD91E139CE1C}" type="sibTrans" cxnId="{92A5382D-DBF6-457D-A9F6-8734F05F1104}">
      <dgm:prSet/>
      <dgm:spPr/>
      <dgm:t>
        <a:bodyPr/>
        <a:lstStyle/>
        <a:p>
          <a:endParaRPr lang="en-US"/>
        </a:p>
      </dgm:t>
    </dgm:pt>
    <dgm:pt modelId="{3CE07E01-D26B-428B-96F7-86B41F735B17}">
      <dgm:prSet/>
      <dgm:spPr/>
      <dgm:t>
        <a:bodyPr/>
        <a:lstStyle/>
        <a:p>
          <a:r>
            <a:rPr lang="en-GB"/>
            <a:t>Understanding the words and phrases that could be used when talking to patients with minor illness who should be referred to the community pharmacist</a:t>
          </a:r>
          <a:endParaRPr lang="en-US"/>
        </a:p>
      </dgm:t>
    </dgm:pt>
    <dgm:pt modelId="{F34D9C82-584B-421F-9439-12F52EF5AF69}" type="parTrans" cxnId="{072F9258-DD89-43DD-AC95-870645DC5274}">
      <dgm:prSet/>
      <dgm:spPr/>
      <dgm:t>
        <a:bodyPr/>
        <a:lstStyle/>
        <a:p>
          <a:endParaRPr lang="en-US"/>
        </a:p>
      </dgm:t>
    </dgm:pt>
    <dgm:pt modelId="{94AD13D1-AFA9-448D-8E96-FF0DED3525FD}" type="sibTrans" cxnId="{072F9258-DD89-43DD-AC95-870645DC5274}">
      <dgm:prSet/>
      <dgm:spPr/>
      <dgm:t>
        <a:bodyPr/>
        <a:lstStyle/>
        <a:p>
          <a:endParaRPr lang="en-US"/>
        </a:p>
      </dgm:t>
    </dgm:pt>
    <dgm:pt modelId="{309C118D-540E-4A92-89E8-50D93DA7FB96}">
      <dgm:prSet/>
      <dgm:spPr/>
      <dgm:t>
        <a:bodyPr/>
        <a:lstStyle/>
        <a:p>
          <a:r>
            <a:rPr lang="en-GB"/>
            <a:t>PharmRefer is a stand-alone system that can be used by appropriate members of the GP practice team to refer patients securely to their chosen community pharmacy for follow up care</a:t>
          </a:r>
          <a:endParaRPr lang="en-US"/>
        </a:p>
      </dgm:t>
    </dgm:pt>
    <dgm:pt modelId="{EB9E51FD-88FC-4355-87FB-A63A8093B77E}" type="parTrans" cxnId="{E552820C-B8E5-4D8A-BBCF-DF4C62426A86}">
      <dgm:prSet/>
      <dgm:spPr/>
      <dgm:t>
        <a:bodyPr/>
        <a:lstStyle/>
        <a:p>
          <a:endParaRPr lang="en-US"/>
        </a:p>
      </dgm:t>
    </dgm:pt>
    <dgm:pt modelId="{A26061D5-CE29-48E2-9A08-68CF928AE683}" type="sibTrans" cxnId="{E552820C-B8E5-4D8A-BBCF-DF4C62426A86}">
      <dgm:prSet/>
      <dgm:spPr/>
      <dgm:t>
        <a:bodyPr/>
        <a:lstStyle/>
        <a:p>
          <a:endParaRPr lang="en-US"/>
        </a:p>
      </dgm:t>
    </dgm:pt>
    <dgm:pt modelId="{29E11DF8-6694-4500-AC5E-3C0C6AE54F88}">
      <dgm:prSet/>
      <dgm:spPr/>
      <dgm:t>
        <a:bodyPr/>
        <a:lstStyle/>
        <a:p>
          <a:r>
            <a:rPr lang="en-GB"/>
            <a:t>This 5-minute </a:t>
          </a:r>
          <a:r>
            <a:rPr lang="en-GB">
              <a:hlinkClick xmlns:r="http://schemas.openxmlformats.org/officeDocument/2006/relationships" r:id="rId3"/>
            </a:rPr>
            <a:t>video</a:t>
          </a:r>
          <a:r>
            <a:rPr lang="en-GB"/>
            <a:t> provides a really useful walk-through guide</a:t>
          </a:r>
          <a:endParaRPr lang="en-US"/>
        </a:p>
      </dgm:t>
    </dgm:pt>
    <dgm:pt modelId="{546FD785-8337-4D83-938A-C516D766D73A}" type="parTrans" cxnId="{77A93376-E7E6-40D9-AF4F-0D3D980250AA}">
      <dgm:prSet/>
      <dgm:spPr/>
      <dgm:t>
        <a:bodyPr/>
        <a:lstStyle/>
        <a:p>
          <a:endParaRPr lang="en-US"/>
        </a:p>
      </dgm:t>
    </dgm:pt>
    <dgm:pt modelId="{88AD448C-8A0F-46B5-9A4B-F9C760CCA6FD}" type="sibTrans" cxnId="{77A93376-E7E6-40D9-AF4F-0D3D980250AA}">
      <dgm:prSet/>
      <dgm:spPr/>
      <dgm:t>
        <a:bodyPr/>
        <a:lstStyle/>
        <a:p>
          <a:endParaRPr lang="en-US"/>
        </a:p>
      </dgm:t>
    </dgm:pt>
    <dgm:pt modelId="{5E60FCC4-A741-4F9A-B0C3-925CB27170CB}">
      <dgm:prSet/>
      <dgm:spPr/>
      <dgm:t>
        <a:bodyPr/>
        <a:lstStyle/>
        <a:p>
          <a:r>
            <a:rPr lang="en-GB"/>
            <a:t>There is also a pdf ‘</a:t>
          </a:r>
          <a:r>
            <a:rPr lang="en-GB">
              <a:hlinkClick xmlns:r="http://schemas.openxmlformats.org/officeDocument/2006/relationships" r:id="rId4"/>
            </a:rPr>
            <a:t>how to</a:t>
          </a:r>
          <a:r>
            <a:rPr lang="en-GB"/>
            <a:t>’ guide available </a:t>
          </a:r>
          <a:endParaRPr lang="en-US"/>
        </a:p>
      </dgm:t>
    </dgm:pt>
    <dgm:pt modelId="{B65A8561-53D2-4284-857C-DEA9BDCF6E2B}" type="parTrans" cxnId="{20FE5559-CC97-4A88-B1A8-69C07807011C}">
      <dgm:prSet/>
      <dgm:spPr/>
      <dgm:t>
        <a:bodyPr/>
        <a:lstStyle/>
        <a:p>
          <a:endParaRPr lang="en-US"/>
        </a:p>
      </dgm:t>
    </dgm:pt>
    <dgm:pt modelId="{A0A1923D-9A29-4E5D-8F62-BAB084E93766}" type="sibTrans" cxnId="{20FE5559-CC97-4A88-B1A8-69C07807011C}">
      <dgm:prSet/>
      <dgm:spPr/>
      <dgm:t>
        <a:bodyPr/>
        <a:lstStyle/>
        <a:p>
          <a:endParaRPr lang="en-US"/>
        </a:p>
      </dgm:t>
    </dgm:pt>
    <dgm:pt modelId="{DE554EEE-FDFB-41E2-8802-720D98B60267}" type="pres">
      <dgm:prSet presAssocID="{B244878E-D825-4505-8233-24188C6D37A4}" presName="Name0" presStyleCnt="0">
        <dgm:presLayoutVars>
          <dgm:chMax val="7"/>
          <dgm:chPref val="7"/>
          <dgm:dir/>
        </dgm:presLayoutVars>
      </dgm:prSet>
      <dgm:spPr/>
    </dgm:pt>
    <dgm:pt modelId="{738FFCA2-8120-4436-A52E-9EAFA9A640CF}" type="pres">
      <dgm:prSet presAssocID="{B244878E-D825-4505-8233-24188C6D37A4}" presName="Name1" presStyleCnt="0"/>
      <dgm:spPr/>
    </dgm:pt>
    <dgm:pt modelId="{6EEB88E5-0BD6-440C-88EC-FEC4C6F64162}" type="pres">
      <dgm:prSet presAssocID="{B244878E-D825-4505-8233-24188C6D37A4}" presName="cycle" presStyleCnt="0"/>
      <dgm:spPr/>
    </dgm:pt>
    <dgm:pt modelId="{72FF9E04-241A-4E80-A388-7C864B7F22F8}" type="pres">
      <dgm:prSet presAssocID="{B244878E-D825-4505-8233-24188C6D37A4}" presName="srcNode" presStyleLbl="node1" presStyleIdx="0" presStyleCnt="3"/>
      <dgm:spPr/>
    </dgm:pt>
    <dgm:pt modelId="{C4EDF896-BF5B-4117-9E4B-4BF1EBDB8785}" type="pres">
      <dgm:prSet presAssocID="{B244878E-D825-4505-8233-24188C6D37A4}" presName="conn" presStyleLbl="parChTrans1D2" presStyleIdx="0" presStyleCnt="1"/>
      <dgm:spPr/>
    </dgm:pt>
    <dgm:pt modelId="{528A278D-40D4-4BEB-9E6E-DD433B087AB7}" type="pres">
      <dgm:prSet presAssocID="{B244878E-D825-4505-8233-24188C6D37A4}" presName="extraNode" presStyleLbl="node1" presStyleIdx="0" presStyleCnt="3"/>
      <dgm:spPr/>
    </dgm:pt>
    <dgm:pt modelId="{45A86330-BC87-4C5B-9A99-68F81D64EA91}" type="pres">
      <dgm:prSet presAssocID="{B244878E-D825-4505-8233-24188C6D37A4}" presName="dstNode" presStyleLbl="node1" presStyleIdx="0" presStyleCnt="3"/>
      <dgm:spPr/>
    </dgm:pt>
    <dgm:pt modelId="{5901D799-7CFE-4D28-A142-3F6F1B0F7035}" type="pres">
      <dgm:prSet presAssocID="{E2DA2031-8355-4CC4-AE8C-8E0FAAEFA7CA}" presName="text_1" presStyleLbl="node1" presStyleIdx="0" presStyleCnt="3">
        <dgm:presLayoutVars>
          <dgm:bulletEnabled val="1"/>
        </dgm:presLayoutVars>
      </dgm:prSet>
      <dgm:spPr/>
    </dgm:pt>
    <dgm:pt modelId="{18BDA508-6EE6-412C-91D4-D44F75D94001}" type="pres">
      <dgm:prSet presAssocID="{E2DA2031-8355-4CC4-AE8C-8E0FAAEFA7CA}" presName="accent_1" presStyleCnt="0"/>
      <dgm:spPr/>
    </dgm:pt>
    <dgm:pt modelId="{A9198372-B860-46F1-B5B0-135AC22D010D}" type="pres">
      <dgm:prSet presAssocID="{E2DA2031-8355-4CC4-AE8C-8E0FAAEFA7CA}" presName="accentRepeatNode" presStyleLbl="solidFgAcc1" presStyleIdx="0" presStyleCnt="3"/>
      <dgm:spPr/>
    </dgm:pt>
    <dgm:pt modelId="{98710ACE-8818-4C65-AF1A-C1A44D5FDF1D}" type="pres">
      <dgm:prSet presAssocID="{E3E19C6D-907A-43F2-9B55-FBD7537447D5}" presName="text_2" presStyleLbl="node1" presStyleIdx="1" presStyleCnt="3">
        <dgm:presLayoutVars>
          <dgm:bulletEnabled val="1"/>
        </dgm:presLayoutVars>
      </dgm:prSet>
      <dgm:spPr/>
    </dgm:pt>
    <dgm:pt modelId="{D4F5D5F9-16F8-47AC-B325-5807509B93F7}" type="pres">
      <dgm:prSet presAssocID="{E3E19C6D-907A-43F2-9B55-FBD7537447D5}" presName="accent_2" presStyleCnt="0"/>
      <dgm:spPr/>
    </dgm:pt>
    <dgm:pt modelId="{E16BE4B7-E64E-48EF-9E3B-24774E20D780}" type="pres">
      <dgm:prSet presAssocID="{E3E19C6D-907A-43F2-9B55-FBD7537447D5}" presName="accentRepeatNode" presStyleLbl="solidFgAcc1" presStyleIdx="1" presStyleCnt="3"/>
      <dgm:spPr/>
    </dgm:pt>
    <dgm:pt modelId="{B2269D82-15CE-4EEC-82AC-38E746450466}" type="pres">
      <dgm:prSet presAssocID="{309C118D-540E-4A92-89E8-50D93DA7FB96}" presName="text_3" presStyleLbl="node1" presStyleIdx="2" presStyleCnt="3">
        <dgm:presLayoutVars>
          <dgm:bulletEnabled val="1"/>
        </dgm:presLayoutVars>
      </dgm:prSet>
      <dgm:spPr/>
    </dgm:pt>
    <dgm:pt modelId="{12B93DF9-13FB-46A3-97EE-8BC6F2EB867E}" type="pres">
      <dgm:prSet presAssocID="{309C118D-540E-4A92-89E8-50D93DA7FB96}" presName="accent_3" presStyleCnt="0"/>
      <dgm:spPr/>
    </dgm:pt>
    <dgm:pt modelId="{8C0A5115-ED6F-4126-9A2B-AC5C44DC2B3C}" type="pres">
      <dgm:prSet presAssocID="{309C118D-540E-4A92-89E8-50D93DA7FB96}" presName="accentRepeatNode" presStyleLbl="solidFgAcc1" presStyleIdx="2" presStyleCnt="3"/>
      <dgm:spPr/>
    </dgm:pt>
  </dgm:ptLst>
  <dgm:cxnLst>
    <dgm:cxn modelId="{E552820C-B8E5-4D8A-BBCF-DF4C62426A86}" srcId="{B244878E-D825-4505-8233-24188C6D37A4}" destId="{309C118D-540E-4A92-89E8-50D93DA7FB96}" srcOrd="2" destOrd="0" parTransId="{EB9E51FD-88FC-4355-87FB-A63A8093B77E}" sibTransId="{A26061D5-CE29-48E2-9A08-68CF928AE683}"/>
    <dgm:cxn modelId="{EB798310-5744-45CC-90B3-F84841107C2F}" type="presOf" srcId="{3CE07E01-D26B-428B-96F7-86B41F735B17}" destId="{98710ACE-8818-4C65-AF1A-C1A44D5FDF1D}" srcOrd="0" destOrd="4" presId="urn:microsoft.com/office/officeart/2008/layout/VerticalCurvedList"/>
    <dgm:cxn modelId="{F1342121-F706-48D0-AACC-8CB3D2913F4B}" srcId="{E3E19C6D-907A-43F2-9B55-FBD7537447D5}" destId="{3D4010F5-E25C-4611-956C-A386FF95F54C}" srcOrd="0" destOrd="0" parTransId="{DF89EFF7-C2C0-4B96-83E0-267807C5565B}" sibTransId="{CF8B8CDB-E4CA-463B-A7C2-F0BB8A0890E2}"/>
    <dgm:cxn modelId="{92A5382D-DBF6-457D-A9F6-8734F05F1104}" srcId="{E3E19C6D-907A-43F2-9B55-FBD7537447D5}" destId="{FBB07E93-5DEA-4A20-93F8-729F001E6E53}" srcOrd="2" destOrd="0" parTransId="{45957D97-8231-45FC-B089-5E30841F1ED9}" sibTransId="{0EFB8BCD-3FE9-4D7B-AA7E-AD91E139CE1C}"/>
    <dgm:cxn modelId="{72A3802D-E737-4EAA-B7DC-7A62735153CB}" type="presOf" srcId="{29E11DF8-6694-4500-AC5E-3C0C6AE54F88}" destId="{B2269D82-15CE-4EEC-82AC-38E746450466}" srcOrd="0" destOrd="1" presId="urn:microsoft.com/office/officeart/2008/layout/VerticalCurvedList"/>
    <dgm:cxn modelId="{FA6D0D31-2AB1-4A74-9FA7-F943FFF5F0F0}" srcId="{E3E19C6D-907A-43F2-9B55-FBD7537447D5}" destId="{BD8F70BA-398C-4D1B-AC0A-5543D1F57B7E}" srcOrd="1" destOrd="0" parTransId="{A4EEA3EF-3358-468D-BE10-87A35CF6AEC9}" sibTransId="{A51B1324-74D8-4D9A-8E56-EDA68AE6D2BB}"/>
    <dgm:cxn modelId="{35BD7D31-8AC1-4C32-B4EC-640FFA1E6853}" type="presOf" srcId="{5E60FCC4-A741-4F9A-B0C3-925CB27170CB}" destId="{B2269D82-15CE-4EEC-82AC-38E746450466}" srcOrd="0" destOrd="2" presId="urn:microsoft.com/office/officeart/2008/layout/VerticalCurvedList"/>
    <dgm:cxn modelId="{814B2839-012A-4001-9D93-42E271D2C941}" srcId="{B244878E-D825-4505-8233-24188C6D37A4}" destId="{E3E19C6D-907A-43F2-9B55-FBD7537447D5}" srcOrd="1" destOrd="0" parTransId="{917AF523-F8F5-4867-BB45-798AC6B1D537}" sibTransId="{211FB7AC-338E-44E2-97B8-7DDA0953BB1C}"/>
    <dgm:cxn modelId="{C07F3D5D-F5BC-4E43-A453-A8E4B79A1345}" type="presOf" srcId="{3D4010F5-E25C-4611-956C-A386FF95F54C}" destId="{98710ACE-8818-4C65-AF1A-C1A44D5FDF1D}" srcOrd="0" destOrd="1" presId="urn:microsoft.com/office/officeart/2008/layout/VerticalCurvedList"/>
    <dgm:cxn modelId="{F2757653-BE20-4EFB-9DE2-DD85E725D337}" type="presOf" srcId="{309C118D-540E-4A92-89E8-50D93DA7FB96}" destId="{B2269D82-15CE-4EEC-82AC-38E746450466}" srcOrd="0" destOrd="0" presId="urn:microsoft.com/office/officeart/2008/layout/VerticalCurvedList"/>
    <dgm:cxn modelId="{77A93376-E7E6-40D9-AF4F-0D3D980250AA}" srcId="{309C118D-540E-4A92-89E8-50D93DA7FB96}" destId="{29E11DF8-6694-4500-AC5E-3C0C6AE54F88}" srcOrd="0" destOrd="0" parTransId="{546FD785-8337-4D83-938A-C516D766D73A}" sibTransId="{88AD448C-8A0F-46B5-9A4B-F9C760CCA6FD}"/>
    <dgm:cxn modelId="{072F9258-DD89-43DD-AC95-870645DC5274}" srcId="{E3E19C6D-907A-43F2-9B55-FBD7537447D5}" destId="{3CE07E01-D26B-428B-96F7-86B41F735B17}" srcOrd="3" destOrd="0" parTransId="{F34D9C82-584B-421F-9439-12F52EF5AF69}" sibTransId="{94AD13D1-AFA9-448D-8E96-FF0DED3525FD}"/>
    <dgm:cxn modelId="{20FE5559-CC97-4A88-B1A8-69C07807011C}" srcId="{309C118D-540E-4A92-89E8-50D93DA7FB96}" destId="{5E60FCC4-A741-4F9A-B0C3-925CB27170CB}" srcOrd="1" destOrd="0" parTransId="{B65A8561-53D2-4284-857C-DEA9BDCF6E2B}" sibTransId="{A0A1923D-9A29-4E5D-8F62-BAB084E93766}"/>
    <dgm:cxn modelId="{7B6E758E-EAA5-4DCA-BB56-7B46D986E9A6}" type="presOf" srcId="{B244878E-D825-4505-8233-24188C6D37A4}" destId="{DE554EEE-FDFB-41E2-8802-720D98B60267}" srcOrd="0" destOrd="0" presId="urn:microsoft.com/office/officeart/2008/layout/VerticalCurvedList"/>
    <dgm:cxn modelId="{70438393-1AF3-4AC0-A294-6ED1212BEFAC}" type="presOf" srcId="{E3E19C6D-907A-43F2-9B55-FBD7537447D5}" destId="{98710ACE-8818-4C65-AF1A-C1A44D5FDF1D}" srcOrd="0" destOrd="0" presId="urn:microsoft.com/office/officeart/2008/layout/VerticalCurvedList"/>
    <dgm:cxn modelId="{1DE69598-020A-432A-996D-818B31D61EE8}" type="presOf" srcId="{E2DA2031-8355-4CC4-AE8C-8E0FAAEFA7CA}" destId="{5901D799-7CFE-4D28-A142-3F6F1B0F7035}" srcOrd="0" destOrd="0" presId="urn:microsoft.com/office/officeart/2008/layout/VerticalCurvedList"/>
    <dgm:cxn modelId="{72DF0B9B-AF76-4156-A0ED-681D91EB8F7C}" srcId="{B244878E-D825-4505-8233-24188C6D37A4}" destId="{E2DA2031-8355-4CC4-AE8C-8E0FAAEFA7CA}" srcOrd="0" destOrd="0" parTransId="{6EACC30A-E94E-450C-9D1A-E63EAA5EBBF7}" sibTransId="{1D5AD9D0-7416-4158-AC12-9DACFC5F78E2}"/>
    <dgm:cxn modelId="{F84EB6D5-4046-43DF-ABAF-48265AD53FF0}" type="presOf" srcId="{FBB07E93-5DEA-4A20-93F8-729F001E6E53}" destId="{98710ACE-8818-4C65-AF1A-C1A44D5FDF1D}" srcOrd="0" destOrd="3" presId="urn:microsoft.com/office/officeart/2008/layout/VerticalCurvedList"/>
    <dgm:cxn modelId="{2498F1E0-8032-4B52-B9F8-4AAFC31650B2}" type="presOf" srcId="{BD8F70BA-398C-4D1B-AC0A-5543D1F57B7E}" destId="{98710ACE-8818-4C65-AF1A-C1A44D5FDF1D}" srcOrd="0" destOrd="2" presId="urn:microsoft.com/office/officeart/2008/layout/VerticalCurvedList"/>
    <dgm:cxn modelId="{B6E4E0E9-9B4F-4AD6-9037-FE2B7709FEC9}" type="presOf" srcId="{1D5AD9D0-7416-4158-AC12-9DACFC5F78E2}" destId="{C4EDF896-BF5B-4117-9E4B-4BF1EBDB8785}" srcOrd="0" destOrd="0" presId="urn:microsoft.com/office/officeart/2008/layout/VerticalCurvedList"/>
    <dgm:cxn modelId="{7064092B-C68C-491F-A654-05033CDBAA3E}" type="presParOf" srcId="{DE554EEE-FDFB-41E2-8802-720D98B60267}" destId="{738FFCA2-8120-4436-A52E-9EAFA9A640CF}" srcOrd="0" destOrd="0" presId="urn:microsoft.com/office/officeart/2008/layout/VerticalCurvedList"/>
    <dgm:cxn modelId="{16165A4F-F57D-48E2-9BE6-1A5DC281AD51}" type="presParOf" srcId="{738FFCA2-8120-4436-A52E-9EAFA9A640CF}" destId="{6EEB88E5-0BD6-440C-88EC-FEC4C6F64162}" srcOrd="0" destOrd="0" presId="urn:microsoft.com/office/officeart/2008/layout/VerticalCurvedList"/>
    <dgm:cxn modelId="{547DEBAA-0298-40FB-A8FD-45D35BD56081}" type="presParOf" srcId="{6EEB88E5-0BD6-440C-88EC-FEC4C6F64162}" destId="{72FF9E04-241A-4E80-A388-7C864B7F22F8}" srcOrd="0" destOrd="0" presId="urn:microsoft.com/office/officeart/2008/layout/VerticalCurvedList"/>
    <dgm:cxn modelId="{1A60B9E3-F965-41F8-AF24-B2CBAF1A168C}" type="presParOf" srcId="{6EEB88E5-0BD6-440C-88EC-FEC4C6F64162}" destId="{C4EDF896-BF5B-4117-9E4B-4BF1EBDB8785}" srcOrd="1" destOrd="0" presId="urn:microsoft.com/office/officeart/2008/layout/VerticalCurvedList"/>
    <dgm:cxn modelId="{D165BA2D-17DB-451F-AFE3-636AD5B621E0}" type="presParOf" srcId="{6EEB88E5-0BD6-440C-88EC-FEC4C6F64162}" destId="{528A278D-40D4-4BEB-9E6E-DD433B087AB7}" srcOrd="2" destOrd="0" presId="urn:microsoft.com/office/officeart/2008/layout/VerticalCurvedList"/>
    <dgm:cxn modelId="{38E8F8E4-E3D2-4260-BCAA-EA1090662100}" type="presParOf" srcId="{6EEB88E5-0BD6-440C-88EC-FEC4C6F64162}" destId="{45A86330-BC87-4C5B-9A99-68F81D64EA91}" srcOrd="3" destOrd="0" presId="urn:microsoft.com/office/officeart/2008/layout/VerticalCurvedList"/>
    <dgm:cxn modelId="{01AD1CB5-3303-4609-AB12-6867FB52E68C}" type="presParOf" srcId="{738FFCA2-8120-4436-A52E-9EAFA9A640CF}" destId="{5901D799-7CFE-4D28-A142-3F6F1B0F7035}" srcOrd="1" destOrd="0" presId="urn:microsoft.com/office/officeart/2008/layout/VerticalCurvedList"/>
    <dgm:cxn modelId="{851496A7-2B58-4701-923F-88DEF0C811E8}" type="presParOf" srcId="{738FFCA2-8120-4436-A52E-9EAFA9A640CF}" destId="{18BDA508-6EE6-412C-91D4-D44F75D94001}" srcOrd="2" destOrd="0" presId="urn:microsoft.com/office/officeart/2008/layout/VerticalCurvedList"/>
    <dgm:cxn modelId="{E8905A9B-FCED-4C5A-B636-461BDA2D6AC3}" type="presParOf" srcId="{18BDA508-6EE6-412C-91D4-D44F75D94001}" destId="{A9198372-B860-46F1-B5B0-135AC22D010D}" srcOrd="0" destOrd="0" presId="urn:microsoft.com/office/officeart/2008/layout/VerticalCurvedList"/>
    <dgm:cxn modelId="{7F99F2D3-9BDE-4661-91B0-89FC353213BC}" type="presParOf" srcId="{738FFCA2-8120-4436-A52E-9EAFA9A640CF}" destId="{98710ACE-8818-4C65-AF1A-C1A44D5FDF1D}" srcOrd="3" destOrd="0" presId="urn:microsoft.com/office/officeart/2008/layout/VerticalCurvedList"/>
    <dgm:cxn modelId="{6BF34E01-9DF7-46DE-823C-8D77C62AA837}" type="presParOf" srcId="{738FFCA2-8120-4436-A52E-9EAFA9A640CF}" destId="{D4F5D5F9-16F8-47AC-B325-5807509B93F7}" srcOrd="4" destOrd="0" presId="urn:microsoft.com/office/officeart/2008/layout/VerticalCurvedList"/>
    <dgm:cxn modelId="{DA3BE6F4-C96D-46BD-8B90-57091474AB52}" type="presParOf" srcId="{D4F5D5F9-16F8-47AC-B325-5807509B93F7}" destId="{E16BE4B7-E64E-48EF-9E3B-24774E20D780}" srcOrd="0" destOrd="0" presId="urn:microsoft.com/office/officeart/2008/layout/VerticalCurvedList"/>
    <dgm:cxn modelId="{36145152-202D-4031-AE23-AA64E763F290}" type="presParOf" srcId="{738FFCA2-8120-4436-A52E-9EAFA9A640CF}" destId="{B2269D82-15CE-4EEC-82AC-38E746450466}" srcOrd="5" destOrd="0" presId="urn:microsoft.com/office/officeart/2008/layout/VerticalCurvedList"/>
    <dgm:cxn modelId="{8EE1FD39-F97C-437E-A285-44BF65D3919C}" type="presParOf" srcId="{738FFCA2-8120-4436-A52E-9EAFA9A640CF}" destId="{12B93DF9-13FB-46A3-97EE-8BC6F2EB867E}" srcOrd="6" destOrd="0" presId="urn:microsoft.com/office/officeart/2008/layout/VerticalCurvedList"/>
    <dgm:cxn modelId="{67B5004C-10DF-43DB-A1C4-B521EFE56F6E}" type="presParOf" srcId="{12B93DF9-13FB-46A3-97EE-8BC6F2EB867E}" destId="{8C0A5115-ED6F-4126-9A2B-AC5C44DC2B3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A5AF94-9E39-4D90-AF69-990DA9513DC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99363DE-BDD7-4F09-9C17-6431D231F43F}">
      <dgm:prSet/>
      <dgm:spPr/>
      <dgm:t>
        <a:bodyPr/>
        <a:lstStyle/>
        <a:p>
          <a:pPr>
            <a:lnSpc>
              <a:spcPct val="100000"/>
            </a:lnSpc>
          </a:pPr>
          <a:r>
            <a:rPr lang="en-GB"/>
            <a:t>Use of </a:t>
          </a:r>
          <a:r>
            <a:rPr lang="en-GB">
              <a:hlinkClick xmlns:r="http://schemas.openxmlformats.org/officeDocument/2006/relationships" r:id="rId1"/>
            </a:rPr>
            <a:t>GP CPCS referral list </a:t>
          </a:r>
          <a:r>
            <a:rPr lang="en-GB"/>
            <a:t>with red flag indicators</a:t>
          </a:r>
          <a:endParaRPr lang="en-US"/>
        </a:p>
      </dgm:t>
    </dgm:pt>
    <dgm:pt modelId="{36CF43DF-A6DB-4AC5-98A1-403857FA22C7}" type="parTrans" cxnId="{677731BF-D38D-4749-BE17-BE171FD9FDBE}">
      <dgm:prSet/>
      <dgm:spPr/>
      <dgm:t>
        <a:bodyPr/>
        <a:lstStyle/>
        <a:p>
          <a:endParaRPr lang="en-US"/>
        </a:p>
      </dgm:t>
    </dgm:pt>
    <dgm:pt modelId="{7112561B-333D-413F-A41D-F703629E9639}" type="sibTrans" cxnId="{677731BF-D38D-4749-BE17-BE171FD9FDBE}">
      <dgm:prSet/>
      <dgm:spPr/>
      <dgm:t>
        <a:bodyPr/>
        <a:lstStyle/>
        <a:p>
          <a:endParaRPr lang="en-US"/>
        </a:p>
      </dgm:t>
    </dgm:pt>
    <dgm:pt modelId="{83DCA9C5-28CF-4A16-9D23-E1DCCDA55E4A}">
      <dgm:prSet/>
      <dgm:spPr/>
      <dgm:t>
        <a:bodyPr/>
        <a:lstStyle/>
        <a:p>
          <a:pPr>
            <a:lnSpc>
              <a:spcPct val="100000"/>
            </a:lnSpc>
          </a:pPr>
          <a:r>
            <a:rPr lang="en-GB">
              <a:hlinkClick xmlns:r="http://schemas.openxmlformats.org/officeDocument/2006/relationships" r:id="rId2"/>
            </a:rPr>
            <a:t>Suggested script for reception teams/care navigators </a:t>
          </a:r>
          <a:r>
            <a:rPr lang="en-GB"/>
            <a:t>to use on initial phone calls with patients</a:t>
          </a:r>
          <a:endParaRPr lang="en-US"/>
        </a:p>
      </dgm:t>
    </dgm:pt>
    <dgm:pt modelId="{6CBD15E0-61B1-46C0-BBC8-26662CE3FAF9}" type="parTrans" cxnId="{4E1D5B18-AAE0-423C-902A-F4CAF9F9583F}">
      <dgm:prSet/>
      <dgm:spPr/>
      <dgm:t>
        <a:bodyPr/>
        <a:lstStyle/>
        <a:p>
          <a:endParaRPr lang="en-US"/>
        </a:p>
      </dgm:t>
    </dgm:pt>
    <dgm:pt modelId="{58194ADE-CC04-4208-8250-1A8E3723B23A}" type="sibTrans" cxnId="{4E1D5B18-AAE0-423C-902A-F4CAF9F9583F}">
      <dgm:prSet/>
      <dgm:spPr/>
      <dgm:t>
        <a:bodyPr/>
        <a:lstStyle/>
        <a:p>
          <a:endParaRPr lang="en-US"/>
        </a:p>
      </dgm:t>
    </dgm:pt>
    <dgm:pt modelId="{D9FEE031-E8C0-4BF6-8E2E-E89607BB0563}">
      <dgm:prSet/>
      <dgm:spPr/>
      <dgm:t>
        <a:bodyPr/>
        <a:lstStyle/>
        <a:p>
          <a:pPr>
            <a:lnSpc>
              <a:spcPct val="100000"/>
            </a:lnSpc>
          </a:pPr>
          <a:r>
            <a:rPr lang="en-GB"/>
            <a:t>Our </a:t>
          </a:r>
          <a:r>
            <a:rPr lang="en-GB">
              <a:hlinkClick xmlns:r="http://schemas.openxmlformats.org/officeDocument/2006/relationships" r:id="rId3"/>
            </a:rPr>
            <a:t>myth-busting resource </a:t>
          </a:r>
          <a:r>
            <a:rPr lang="en-GB"/>
            <a:t>aims to address some of the common myths surrounding the GP referral pathway to CPCS. This will help to improve understanding of this service including the benefits to patients and general practices  </a:t>
          </a:r>
          <a:endParaRPr lang="en-US"/>
        </a:p>
      </dgm:t>
    </dgm:pt>
    <dgm:pt modelId="{FF142BA5-8964-4484-9DA6-3BFADEF35AE2}" type="parTrans" cxnId="{B9223878-E5FA-4666-B8AE-50C5F5302DE3}">
      <dgm:prSet/>
      <dgm:spPr/>
      <dgm:t>
        <a:bodyPr/>
        <a:lstStyle/>
        <a:p>
          <a:endParaRPr lang="en-US"/>
        </a:p>
      </dgm:t>
    </dgm:pt>
    <dgm:pt modelId="{764B49F0-E2B3-4390-BEEC-24D10A213F65}" type="sibTrans" cxnId="{B9223878-E5FA-4666-B8AE-50C5F5302DE3}">
      <dgm:prSet/>
      <dgm:spPr/>
      <dgm:t>
        <a:bodyPr/>
        <a:lstStyle/>
        <a:p>
          <a:endParaRPr lang="en-US"/>
        </a:p>
      </dgm:t>
    </dgm:pt>
    <dgm:pt modelId="{C48CD66F-8175-476A-B934-C36437398292}" type="pres">
      <dgm:prSet presAssocID="{D2A5AF94-9E39-4D90-AF69-990DA9513DC7}" presName="root" presStyleCnt="0">
        <dgm:presLayoutVars>
          <dgm:dir/>
          <dgm:resizeHandles val="exact"/>
        </dgm:presLayoutVars>
      </dgm:prSet>
      <dgm:spPr/>
    </dgm:pt>
    <dgm:pt modelId="{08994B98-6AA1-4576-8D4E-41DD02BA3633}" type="pres">
      <dgm:prSet presAssocID="{D99363DE-BDD7-4F09-9C17-6431D231F43F}" presName="compNode" presStyleCnt="0"/>
      <dgm:spPr/>
    </dgm:pt>
    <dgm:pt modelId="{014CBD1F-D574-416D-8AE3-29E83CCCAF72}" type="pres">
      <dgm:prSet presAssocID="{D99363DE-BDD7-4F09-9C17-6431D231F43F}" presName="bgRect" presStyleLbl="bgShp" presStyleIdx="0" presStyleCnt="3"/>
      <dgm:spPr/>
    </dgm:pt>
    <dgm:pt modelId="{1FE7E88C-DB6B-41A0-BE9F-6DFBCA3CD11C}" type="pres">
      <dgm:prSet presAssocID="{D99363DE-BDD7-4F09-9C17-6431D231F43F}" presName="iconRect" presStyleLbl="node1" presStyleIdx="0"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Flag"/>
        </a:ext>
      </dgm:extLst>
    </dgm:pt>
    <dgm:pt modelId="{70E9DF38-7E00-48B5-93ED-51D88D52366E}" type="pres">
      <dgm:prSet presAssocID="{D99363DE-BDD7-4F09-9C17-6431D231F43F}" presName="spaceRect" presStyleCnt="0"/>
      <dgm:spPr/>
    </dgm:pt>
    <dgm:pt modelId="{4ABA4A34-E674-43FC-BFB9-330359025308}" type="pres">
      <dgm:prSet presAssocID="{D99363DE-BDD7-4F09-9C17-6431D231F43F}" presName="parTx" presStyleLbl="revTx" presStyleIdx="0" presStyleCnt="3">
        <dgm:presLayoutVars>
          <dgm:chMax val="0"/>
          <dgm:chPref val="0"/>
        </dgm:presLayoutVars>
      </dgm:prSet>
      <dgm:spPr/>
    </dgm:pt>
    <dgm:pt modelId="{C3207158-2AFB-44D9-BBEC-0D472B36D516}" type="pres">
      <dgm:prSet presAssocID="{7112561B-333D-413F-A41D-F703629E9639}" presName="sibTrans" presStyleCnt="0"/>
      <dgm:spPr/>
    </dgm:pt>
    <dgm:pt modelId="{77BD9407-D59F-43C7-9FFD-3FE5407E560F}" type="pres">
      <dgm:prSet presAssocID="{83DCA9C5-28CF-4A16-9D23-E1DCCDA55E4A}" presName="compNode" presStyleCnt="0"/>
      <dgm:spPr/>
    </dgm:pt>
    <dgm:pt modelId="{CD04098E-EDDD-4B2D-A397-9AD190E2B30E}" type="pres">
      <dgm:prSet presAssocID="{83DCA9C5-28CF-4A16-9D23-E1DCCDA55E4A}" presName="bgRect" presStyleLbl="bgShp" presStyleIdx="1" presStyleCnt="3"/>
      <dgm:spPr/>
    </dgm:pt>
    <dgm:pt modelId="{103EF634-D11C-4D9E-8377-0FB8EEBA8C3E}" type="pres">
      <dgm:prSet presAssocID="{83DCA9C5-28CF-4A16-9D23-E1DCCDA55E4A}" presName="iconRect" presStyleLbl="node1" presStyleIdx="1"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dgm:spPr>
      <dgm:extLst>
        <a:ext uri="{E40237B7-FDA0-4F09-8148-C483321AD2D9}">
          <dgm14:cNvPr xmlns:dgm14="http://schemas.microsoft.com/office/drawing/2010/diagram" id="0" name="" descr="Speaker Phone"/>
        </a:ext>
      </dgm:extLst>
    </dgm:pt>
    <dgm:pt modelId="{F939A7B3-EFC3-416E-A477-24DC2FEFCCA8}" type="pres">
      <dgm:prSet presAssocID="{83DCA9C5-28CF-4A16-9D23-E1DCCDA55E4A}" presName="spaceRect" presStyleCnt="0"/>
      <dgm:spPr/>
    </dgm:pt>
    <dgm:pt modelId="{E7B259CD-4E0E-4018-A2E3-90CDEE099879}" type="pres">
      <dgm:prSet presAssocID="{83DCA9C5-28CF-4A16-9D23-E1DCCDA55E4A}" presName="parTx" presStyleLbl="revTx" presStyleIdx="1" presStyleCnt="3">
        <dgm:presLayoutVars>
          <dgm:chMax val="0"/>
          <dgm:chPref val="0"/>
        </dgm:presLayoutVars>
      </dgm:prSet>
      <dgm:spPr/>
    </dgm:pt>
    <dgm:pt modelId="{25D95185-D23A-4E78-B817-BAA6C7E97012}" type="pres">
      <dgm:prSet presAssocID="{58194ADE-CC04-4208-8250-1A8E3723B23A}" presName="sibTrans" presStyleCnt="0"/>
      <dgm:spPr/>
    </dgm:pt>
    <dgm:pt modelId="{FD973992-BEAA-4377-93EB-BFC23A514D35}" type="pres">
      <dgm:prSet presAssocID="{D9FEE031-E8C0-4BF6-8E2E-E89607BB0563}" presName="compNode" presStyleCnt="0"/>
      <dgm:spPr/>
    </dgm:pt>
    <dgm:pt modelId="{2AE950C9-2483-43F2-821E-D1697813E6FA}" type="pres">
      <dgm:prSet presAssocID="{D9FEE031-E8C0-4BF6-8E2E-E89607BB0563}" presName="bgRect" presStyleLbl="bgShp" presStyleIdx="2" presStyleCnt="3"/>
      <dgm:spPr/>
    </dgm:pt>
    <dgm:pt modelId="{DD85DAEE-6C63-46FE-A90C-60BAD177E820}" type="pres">
      <dgm:prSet presAssocID="{D9FEE031-E8C0-4BF6-8E2E-E89607BB0563}" presName="iconRect" presStyleLbl="node1" presStyleIdx="2" presStyleCnt="3"/>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dgm:spPr>
      <dgm:extLst>
        <a:ext uri="{E40237B7-FDA0-4F09-8148-C483321AD2D9}">
          <dgm14:cNvPr xmlns:dgm14="http://schemas.microsoft.com/office/drawing/2010/diagram" id="0" name="" descr="Doctor"/>
        </a:ext>
      </dgm:extLst>
    </dgm:pt>
    <dgm:pt modelId="{15A74F1A-1CE3-43BD-93F9-AD72A2701473}" type="pres">
      <dgm:prSet presAssocID="{D9FEE031-E8C0-4BF6-8E2E-E89607BB0563}" presName="spaceRect" presStyleCnt="0"/>
      <dgm:spPr/>
    </dgm:pt>
    <dgm:pt modelId="{3DDD1B05-9F22-41D1-855B-4E07A10D726A}" type="pres">
      <dgm:prSet presAssocID="{D9FEE031-E8C0-4BF6-8E2E-E89607BB0563}" presName="parTx" presStyleLbl="revTx" presStyleIdx="2" presStyleCnt="3">
        <dgm:presLayoutVars>
          <dgm:chMax val="0"/>
          <dgm:chPref val="0"/>
        </dgm:presLayoutVars>
      </dgm:prSet>
      <dgm:spPr/>
    </dgm:pt>
  </dgm:ptLst>
  <dgm:cxnLst>
    <dgm:cxn modelId="{C053C106-EB65-48F2-AB90-09721D65FAED}" type="presOf" srcId="{83DCA9C5-28CF-4A16-9D23-E1DCCDA55E4A}" destId="{E7B259CD-4E0E-4018-A2E3-90CDEE099879}" srcOrd="0" destOrd="0" presId="urn:microsoft.com/office/officeart/2018/2/layout/IconVerticalSolidList"/>
    <dgm:cxn modelId="{4E1D5B18-AAE0-423C-902A-F4CAF9F9583F}" srcId="{D2A5AF94-9E39-4D90-AF69-990DA9513DC7}" destId="{83DCA9C5-28CF-4A16-9D23-E1DCCDA55E4A}" srcOrd="1" destOrd="0" parTransId="{6CBD15E0-61B1-46C0-BBC8-26662CE3FAF9}" sibTransId="{58194ADE-CC04-4208-8250-1A8E3723B23A}"/>
    <dgm:cxn modelId="{A788504A-B823-4AF4-A420-D7331D34236F}" type="presOf" srcId="{D99363DE-BDD7-4F09-9C17-6431D231F43F}" destId="{4ABA4A34-E674-43FC-BFB9-330359025308}" srcOrd="0" destOrd="0" presId="urn:microsoft.com/office/officeart/2018/2/layout/IconVerticalSolidList"/>
    <dgm:cxn modelId="{B9223878-E5FA-4666-B8AE-50C5F5302DE3}" srcId="{D2A5AF94-9E39-4D90-AF69-990DA9513DC7}" destId="{D9FEE031-E8C0-4BF6-8E2E-E89607BB0563}" srcOrd="2" destOrd="0" parTransId="{FF142BA5-8964-4484-9DA6-3BFADEF35AE2}" sibTransId="{764B49F0-E2B3-4390-BEEC-24D10A213F65}"/>
    <dgm:cxn modelId="{677731BF-D38D-4749-BE17-BE171FD9FDBE}" srcId="{D2A5AF94-9E39-4D90-AF69-990DA9513DC7}" destId="{D99363DE-BDD7-4F09-9C17-6431D231F43F}" srcOrd="0" destOrd="0" parTransId="{36CF43DF-A6DB-4AC5-98A1-403857FA22C7}" sibTransId="{7112561B-333D-413F-A41D-F703629E9639}"/>
    <dgm:cxn modelId="{B6F649BF-ADA7-48C3-8237-81781CE76B89}" type="presOf" srcId="{D2A5AF94-9E39-4D90-AF69-990DA9513DC7}" destId="{C48CD66F-8175-476A-B934-C36437398292}" srcOrd="0" destOrd="0" presId="urn:microsoft.com/office/officeart/2018/2/layout/IconVerticalSolidList"/>
    <dgm:cxn modelId="{324CD2E5-B4AA-4E18-AED2-7528A4733C15}" type="presOf" srcId="{D9FEE031-E8C0-4BF6-8E2E-E89607BB0563}" destId="{3DDD1B05-9F22-41D1-855B-4E07A10D726A}" srcOrd="0" destOrd="0" presId="urn:microsoft.com/office/officeart/2018/2/layout/IconVerticalSolidList"/>
    <dgm:cxn modelId="{87783F95-2B6B-4CD0-99A1-D094DA6FDE3E}" type="presParOf" srcId="{C48CD66F-8175-476A-B934-C36437398292}" destId="{08994B98-6AA1-4576-8D4E-41DD02BA3633}" srcOrd="0" destOrd="0" presId="urn:microsoft.com/office/officeart/2018/2/layout/IconVerticalSolidList"/>
    <dgm:cxn modelId="{5686C567-D913-446F-AD26-5BCED6374C17}" type="presParOf" srcId="{08994B98-6AA1-4576-8D4E-41DD02BA3633}" destId="{014CBD1F-D574-416D-8AE3-29E83CCCAF72}" srcOrd="0" destOrd="0" presId="urn:microsoft.com/office/officeart/2018/2/layout/IconVerticalSolidList"/>
    <dgm:cxn modelId="{F9975F37-B1D9-4094-A41D-83313E884481}" type="presParOf" srcId="{08994B98-6AA1-4576-8D4E-41DD02BA3633}" destId="{1FE7E88C-DB6B-41A0-BE9F-6DFBCA3CD11C}" srcOrd="1" destOrd="0" presId="urn:microsoft.com/office/officeart/2018/2/layout/IconVerticalSolidList"/>
    <dgm:cxn modelId="{E3875BF0-F80E-4AAB-95F4-6D465D1E7BEE}" type="presParOf" srcId="{08994B98-6AA1-4576-8D4E-41DD02BA3633}" destId="{70E9DF38-7E00-48B5-93ED-51D88D52366E}" srcOrd="2" destOrd="0" presId="urn:microsoft.com/office/officeart/2018/2/layout/IconVerticalSolidList"/>
    <dgm:cxn modelId="{060F5D82-8231-476C-A8FF-A46BCC64DA09}" type="presParOf" srcId="{08994B98-6AA1-4576-8D4E-41DD02BA3633}" destId="{4ABA4A34-E674-43FC-BFB9-330359025308}" srcOrd="3" destOrd="0" presId="urn:microsoft.com/office/officeart/2018/2/layout/IconVerticalSolidList"/>
    <dgm:cxn modelId="{CFA35DAA-8320-4729-A4F0-925F01B2AB83}" type="presParOf" srcId="{C48CD66F-8175-476A-B934-C36437398292}" destId="{C3207158-2AFB-44D9-BBEC-0D472B36D516}" srcOrd="1" destOrd="0" presId="urn:microsoft.com/office/officeart/2018/2/layout/IconVerticalSolidList"/>
    <dgm:cxn modelId="{F464FCF5-FB55-4B46-B8B3-7EDCD9E8C92C}" type="presParOf" srcId="{C48CD66F-8175-476A-B934-C36437398292}" destId="{77BD9407-D59F-43C7-9FFD-3FE5407E560F}" srcOrd="2" destOrd="0" presId="urn:microsoft.com/office/officeart/2018/2/layout/IconVerticalSolidList"/>
    <dgm:cxn modelId="{F39AFFAF-43F0-445A-922D-0D510AD8B15C}" type="presParOf" srcId="{77BD9407-D59F-43C7-9FFD-3FE5407E560F}" destId="{CD04098E-EDDD-4B2D-A397-9AD190E2B30E}" srcOrd="0" destOrd="0" presId="urn:microsoft.com/office/officeart/2018/2/layout/IconVerticalSolidList"/>
    <dgm:cxn modelId="{96B90E3F-CA1F-4C02-862C-630460DE8592}" type="presParOf" srcId="{77BD9407-D59F-43C7-9FFD-3FE5407E560F}" destId="{103EF634-D11C-4D9E-8377-0FB8EEBA8C3E}" srcOrd="1" destOrd="0" presId="urn:microsoft.com/office/officeart/2018/2/layout/IconVerticalSolidList"/>
    <dgm:cxn modelId="{AC0884F1-BBD1-4113-9C18-DE2584422A9D}" type="presParOf" srcId="{77BD9407-D59F-43C7-9FFD-3FE5407E560F}" destId="{F939A7B3-EFC3-416E-A477-24DC2FEFCCA8}" srcOrd="2" destOrd="0" presId="urn:microsoft.com/office/officeart/2018/2/layout/IconVerticalSolidList"/>
    <dgm:cxn modelId="{2DE636F8-085A-4437-A855-C320E705B198}" type="presParOf" srcId="{77BD9407-D59F-43C7-9FFD-3FE5407E560F}" destId="{E7B259CD-4E0E-4018-A2E3-90CDEE099879}" srcOrd="3" destOrd="0" presId="urn:microsoft.com/office/officeart/2018/2/layout/IconVerticalSolidList"/>
    <dgm:cxn modelId="{058F7D1C-14D3-4CFE-ACD8-3F8F135A6913}" type="presParOf" srcId="{C48CD66F-8175-476A-B934-C36437398292}" destId="{25D95185-D23A-4E78-B817-BAA6C7E97012}" srcOrd="3" destOrd="0" presId="urn:microsoft.com/office/officeart/2018/2/layout/IconVerticalSolidList"/>
    <dgm:cxn modelId="{0EE928BC-03F9-4E66-8321-76253BBA15F9}" type="presParOf" srcId="{C48CD66F-8175-476A-B934-C36437398292}" destId="{FD973992-BEAA-4377-93EB-BFC23A514D35}" srcOrd="4" destOrd="0" presId="urn:microsoft.com/office/officeart/2018/2/layout/IconVerticalSolidList"/>
    <dgm:cxn modelId="{E15C677D-AD18-48EF-8E35-93E94EA3D1E9}" type="presParOf" srcId="{FD973992-BEAA-4377-93EB-BFC23A514D35}" destId="{2AE950C9-2483-43F2-821E-D1697813E6FA}" srcOrd="0" destOrd="0" presId="urn:microsoft.com/office/officeart/2018/2/layout/IconVerticalSolidList"/>
    <dgm:cxn modelId="{7F7FFC52-8BEB-4FA4-BE5F-4E175C9BF48A}" type="presParOf" srcId="{FD973992-BEAA-4377-93EB-BFC23A514D35}" destId="{DD85DAEE-6C63-46FE-A90C-60BAD177E820}" srcOrd="1" destOrd="0" presId="urn:microsoft.com/office/officeart/2018/2/layout/IconVerticalSolidList"/>
    <dgm:cxn modelId="{A2F8F7D7-0580-408C-B737-F2860871C699}" type="presParOf" srcId="{FD973992-BEAA-4377-93EB-BFC23A514D35}" destId="{15A74F1A-1CE3-43BD-93F9-AD72A2701473}" srcOrd="2" destOrd="0" presId="urn:microsoft.com/office/officeart/2018/2/layout/IconVerticalSolidList"/>
    <dgm:cxn modelId="{267D7951-B031-42E5-9AB5-50F9E3E307F0}" type="presParOf" srcId="{FD973992-BEAA-4377-93EB-BFC23A514D35}" destId="{3DDD1B05-9F22-41D1-855B-4E07A10D726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3F9EA1-7CA6-43E7-A920-1C3CF3A17C44}"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9AB0C18F-DC69-4747-9F8F-8FA5F01DFD11}">
      <dgm:prSet/>
      <dgm:spPr/>
      <dgm:t>
        <a:bodyPr/>
        <a:lstStyle/>
        <a:p>
          <a:pPr>
            <a:defRPr cap="all"/>
          </a:pPr>
          <a:r>
            <a:rPr lang="en-GB" cap="none" dirty="0">
              <a:latin typeface="+mn-lt"/>
            </a:rPr>
            <a:t>Further resources are available on the </a:t>
          </a:r>
          <a:r>
            <a:rPr lang="en-GB" cap="none" dirty="0">
              <a:latin typeface="+mn-lt"/>
              <a:hlinkClick xmlns:r="http://schemas.openxmlformats.org/officeDocument/2006/relationships" r:id="rId1"/>
            </a:rPr>
            <a:t>NHS North Yorkshire CCG website </a:t>
          </a:r>
          <a:r>
            <a:rPr lang="en-GB" cap="none" dirty="0">
              <a:latin typeface="+mn-lt"/>
            </a:rPr>
            <a:t>under the Community Pharmacist Consultation Service: resources for practice section</a:t>
          </a:r>
          <a:endParaRPr lang="en-US" cap="none" dirty="0">
            <a:latin typeface="+mn-lt"/>
          </a:endParaRPr>
        </a:p>
      </dgm:t>
    </dgm:pt>
    <dgm:pt modelId="{DD1B5A83-D8E3-4385-843D-3CF3B1A5EBE7}" type="parTrans" cxnId="{2FE9DB4E-7560-4F81-8A73-C49332387E2F}">
      <dgm:prSet/>
      <dgm:spPr/>
      <dgm:t>
        <a:bodyPr/>
        <a:lstStyle/>
        <a:p>
          <a:endParaRPr lang="en-US"/>
        </a:p>
      </dgm:t>
    </dgm:pt>
    <dgm:pt modelId="{4A8A36F3-61AB-4DF5-9C76-1A8165CF46C5}" type="sibTrans" cxnId="{2FE9DB4E-7560-4F81-8A73-C49332387E2F}">
      <dgm:prSet/>
      <dgm:spPr/>
      <dgm:t>
        <a:bodyPr/>
        <a:lstStyle/>
        <a:p>
          <a:endParaRPr lang="en-US"/>
        </a:p>
      </dgm:t>
    </dgm:pt>
    <dgm:pt modelId="{67E35814-73C8-4F15-9897-F3B72F771FFA}">
      <dgm:prSet/>
      <dgm:spPr/>
      <dgm:t>
        <a:bodyPr/>
        <a:lstStyle/>
        <a:p>
          <a:pPr>
            <a:defRPr cap="all"/>
          </a:pPr>
          <a:r>
            <a:rPr lang="en-GB" cap="none" dirty="0"/>
            <a:t>If you would like discuss this in more detail or require support, please contact the Medicines Management Team on </a:t>
          </a:r>
          <a:r>
            <a:rPr lang="en-GB" cap="none" dirty="0">
              <a:hlinkClick xmlns:r="http://schemas.openxmlformats.org/officeDocument/2006/relationships" r:id="rId2"/>
            </a:rPr>
            <a:t>nyccg.rxline@nhs.net</a:t>
          </a:r>
          <a:r>
            <a:rPr lang="en-GB" cap="none" dirty="0"/>
            <a:t> </a:t>
          </a:r>
          <a:endParaRPr lang="en-US" cap="none" dirty="0"/>
        </a:p>
      </dgm:t>
    </dgm:pt>
    <dgm:pt modelId="{C45CAC40-3C77-4EF2-AD29-E3999D5FE4CD}" type="parTrans" cxnId="{7D566505-5BB8-4EDC-A5DE-457EC750384B}">
      <dgm:prSet/>
      <dgm:spPr/>
      <dgm:t>
        <a:bodyPr/>
        <a:lstStyle/>
        <a:p>
          <a:endParaRPr lang="en-US"/>
        </a:p>
      </dgm:t>
    </dgm:pt>
    <dgm:pt modelId="{44C54794-02DD-4AB0-944A-1C8248480130}" type="sibTrans" cxnId="{7D566505-5BB8-4EDC-A5DE-457EC750384B}">
      <dgm:prSet/>
      <dgm:spPr/>
      <dgm:t>
        <a:bodyPr/>
        <a:lstStyle/>
        <a:p>
          <a:endParaRPr lang="en-US"/>
        </a:p>
      </dgm:t>
    </dgm:pt>
    <dgm:pt modelId="{5BBA8221-C748-446E-8555-5584CA75E7B4}" type="pres">
      <dgm:prSet presAssocID="{AD3F9EA1-7CA6-43E7-A920-1C3CF3A17C44}" presName="root" presStyleCnt="0">
        <dgm:presLayoutVars>
          <dgm:dir/>
          <dgm:resizeHandles val="exact"/>
        </dgm:presLayoutVars>
      </dgm:prSet>
      <dgm:spPr/>
    </dgm:pt>
    <dgm:pt modelId="{11FCACC4-F483-4665-B514-BB9E274E846E}" type="pres">
      <dgm:prSet presAssocID="{9AB0C18F-DC69-4747-9F8F-8FA5F01DFD11}" presName="compNode" presStyleCnt="0"/>
      <dgm:spPr/>
    </dgm:pt>
    <dgm:pt modelId="{CAB75E3A-805A-4263-9D69-2D3B91684769}" type="pres">
      <dgm:prSet presAssocID="{9AB0C18F-DC69-4747-9F8F-8FA5F01DFD11}" presName="iconBgRect" presStyleLbl="bgShp" presStyleIdx="0" presStyleCnt="2"/>
      <dgm:spPr/>
    </dgm:pt>
    <dgm:pt modelId="{E62B11DE-837F-4125-8543-4A88F299F49D}" type="pres">
      <dgm:prSet presAssocID="{9AB0C18F-DC69-4747-9F8F-8FA5F01DFD11}"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DAAB0D0D-262A-4EFE-9F21-1178705A084F}" type="pres">
      <dgm:prSet presAssocID="{9AB0C18F-DC69-4747-9F8F-8FA5F01DFD11}" presName="spaceRect" presStyleCnt="0"/>
      <dgm:spPr/>
    </dgm:pt>
    <dgm:pt modelId="{46E2B5A5-C107-4202-8108-AC860CD7483E}" type="pres">
      <dgm:prSet presAssocID="{9AB0C18F-DC69-4747-9F8F-8FA5F01DFD11}" presName="textRect" presStyleLbl="revTx" presStyleIdx="0" presStyleCnt="2">
        <dgm:presLayoutVars>
          <dgm:chMax val="1"/>
          <dgm:chPref val="1"/>
        </dgm:presLayoutVars>
      </dgm:prSet>
      <dgm:spPr/>
    </dgm:pt>
    <dgm:pt modelId="{AA457B06-9611-42A1-BDB0-4FEA72CF81B0}" type="pres">
      <dgm:prSet presAssocID="{4A8A36F3-61AB-4DF5-9C76-1A8165CF46C5}" presName="sibTrans" presStyleCnt="0"/>
      <dgm:spPr/>
    </dgm:pt>
    <dgm:pt modelId="{FD3B924D-3792-447C-AA23-8DEB197291B6}" type="pres">
      <dgm:prSet presAssocID="{67E35814-73C8-4F15-9897-F3B72F771FFA}" presName="compNode" presStyleCnt="0"/>
      <dgm:spPr/>
    </dgm:pt>
    <dgm:pt modelId="{B386E49E-F5F3-42E3-9B01-63B0262A5E9E}" type="pres">
      <dgm:prSet presAssocID="{67E35814-73C8-4F15-9897-F3B72F771FFA}" presName="iconBgRect" presStyleLbl="bgShp" presStyleIdx="1" presStyleCnt="2"/>
      <dgm:spPr/>
    </dgm:pt>
    <dgm:pt modelId="{04E65140-1F32-4F29-AAB7-840609C3B337}" type="pres">
      <dgm:prSet presAssocID="{67E35814-73C8-4F15-9897-F3B72F771FFA}"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nvelope"/>
        </a:ext>
      </dgm:extLst>
    </dgm:pt>
    <dgm:pt modelId="{05F49EA6-6D1D-4C2C-84A1-E8079E953957}" type="pres">
      <dgm:prSet presAssocID="{67E35814-73C8-4F15-9897-F3B72F771FFA}" presName="spaceRect" presStyleCnt="0"/>
      <dgm:spPr/>
    </dgm:pt>
    <dgm:pt modelId="{EF56F93B-5458-4CB0-A56C-CB2CB304BF05}" type="pres">
      <dgm:prSet presAssocID="{67E35814-73C8-4F15-9897-F3B72F771FFA}" presName="textRect" presStyleLbl="revTx" presStyleIdx="1" presStyleCnt="2">
        <dgm:presLayoutVars>
          <dgm:chMax val="1"/>
          <dgm:chPref val="1"/>
        </dgm:presLayoutVars>
      </dgm:prSet>
      <dgm:spPr/>
    </dgm:pt>
  </dgm:ptLst>
  <dgm:cxnLst>
    <dgm:cxn modelId="{7D566505-5BB8-4EDC-A5DE-457EC750384B}" srcId="{AD3F9EA1-7CA6-43E7-A920-1C3CF3A17C44}" destId="{67E35814-73C8-4F15-9897-F3B72F771FFA}" srcOrd="1" destOrd="0" parTransId="{C45CAC40-3C77-4EF2-AD29-E3999D5FE4CD}" sibTransId="{44C54794-02DD-4AB0-944A-1C8248480130}"/>
    <dgm:cxn modelId="{AC417405-5EA6-4E20-940E-6355A1B416BE}" type="presOf" srcId="{67E35814-73C8-4F15-9897-F3B72F771FFA}" destId="{EF56F93B-5458-4CB0-A56C-CB2CB304BF05}" srcOrd="0" destOrd="0" presId="urn:microsoft.com/office/officeart/2018/5/layout/IconCircleLabelList"/>
    <dgm:cxn modelId="{A9BCB936-CDD4-43CD-8162-3D5D96278719}" type="presOf" srcId="{AD3F9EA1-7CA6-43E7-A920-1C3CF3A17C44}" destId="{5BBA8221-C748-446E-8555-5584CA75E7B4}" srcOrd="0" destOrd="0" presId="urn:microsoft.com/office/officeart/2018/5/layout/IconCircleLabelList"/>
    <dgm:cxn modelId="{2FE9DB4E-7560-4F81-8A73-C49332387E2F}" srcId="{AD3F9EA1-7CA6-43E7-A920-1C3CF3A17C44}" destId="{9AB0C18F-DC69-4747-9F8F-8FA5F01DFD11}" srcOrd="0" destOrd="0" parTransId="{DD1B5A83-D8E3-4385-843D-3CF3B1A5EBE7}" sibTransId="{4A8A36F3-61AB-4DF5-9C76-1A8165CF46C5}"/>
    <dgm:cxn modelId="{8C5FA4C2-F1DE-41C0-A353-754447BC205A}" type="presOf" srcId="{9AB0C18F-DC69-4747-9F8F-8FA5F01DFD11}" destId="{46E2B5A5-C107-4202-8108-AC860CD7483E}" srcOrd="0" destOrd="0" presId="urn:microsoft.com/office/officeart/2018/5/layout/IconCircleLabelList"/>
    <dgm:cxn modelId="{B23E3682-2F44-4DE2-BA4A-10A5F476022F}" type="presParOf" srcId="{5BBA8221-C748-446E-8555-5584CA75E7B4}" destId="{11FCACC4-F483-4665-B514-BB9E274E846E}" srcOrd="0" destOrd="0" presId="urn:microsoft.com/office/officeart/2018/5/layout/IconCircleLabelList"/>
    <dgm:cxn modelId="{96165B85-93B0-42F9-8FDB-73737362443D}" type="presParOf" srcId="{11FCACC4-F483-4665-B514-BB9E274E846E}" destId="{CAB75E3A-805A-4263-9D69-2D3B91684769}" srcOrd="0" destOrd="0" presId="urn:microsoft.com/office/officeart/2018/5/layout/IconCircleLabelList"/>
    <dgm:cxn modelId="{AD9B078B-375D-411D-96AD-FD2A15DB88D5}" type="presParOf" srcId="{11FCACC4-F483-4665-B514-BB9E274E846E}" destId="{E62B11DE-837F-4125-8543-4A88F299F49D}" srcOrd="1" destOrd="0" presId="urn:microsoft.com/office/officeart/2018/5/layout/IconCircleLabelList"/>
    <dgm:cxn modelId="{F0E7FE72-0181-40FF-8322-43D773D1F209}" type="presParOf" srcId="{11FCACC4-F483-4665-B514-BB9E274E846E}" destId="{DAAB0D0D-262A-4EFE-9F21-1178705A084F}" srcOrd="2" destOrd="0" presId="urn:microsoft.com/office/officeart/2018/5/layout/IconCircleLabelList"/>
    <dgm:cxn modelId="{75EB5ACD-871B-4317-BB35-D727DA8E070B}" type="presParOf" srcId="{11FCACC4-F483-4665-B514-BB9E274E846E}" destId="{46E2B5A5-C107-4202-8108-AC860CD7483E}" srcOrd="3" destOrd="0" presId="urn:microsoft.com/office/officeart/2018/5/layout/IconCircleLabelList"/>
    <dgm:cxn modelId="{6F5E9636-4F4F-4C3B-A6EC-8604E38A98B2}" type="presParOf" srcId="{5BBA8221-C748-446E-8555-5584CA75E7B4}" destId="{AA457B06-9611-42A1-BDB0-4FEA72CF81B0}" srcOrd="1" destOrd="0" presId="urn:microsoft.com/office/officeart/2018/5/layout/IconCircleLabelList"/>
    <dgm:cxn modelId="{A7CCDB3C-79EB-4DEC-BC88-6F8CAC8CDFDF}" type="presParOf" srcId="{5BBA8221-C748-446E-8555-5584CA75E7B4}" destId="{FD3B924D-3792-447C-AA23-8DEB197291B6}" srcOrd="2" destOrd="0" presId="urn:microsoft.com/office/officeart/2018/5/layout/IconCircleLabelList"/>
    <dgm:cxn modelId="{0C4E1B1D-3636-41FD-AE19-A335A9F66CBF}" type="presParOf" srcId="{FD3B924D-3792-447C-AA23-8DEB197291B6}" destId="{B386E49E-F5F3-42E3-9B01-63B0262A5E9E}" srcOrd="0" destOrd="0" presId="urn:microsoft.com/office/officeart/2018/5/layout/IconCircleLabelList"/>
    <dgm:cxn modelId="{90723062-E74B-4A5C-B86A-7D70BA0A29ED}" type="presParOf" srcId="{FD3B924D-3792-447C-AA23-8DEB197291B6}" destId="{04E65140-1F32-4F29-AAB7-840609C3B337}" srcOrd="1" destOrd="0" presId="urn:microsoft.com/office/officeart/2018/5/layout/IconCircleLabelList"/>
    <dgm:cxn modelId="{44A83437-7D45-4A72-A602-C1C262F23ABC}" type="presParOf" srcId="{FD3B924D-3792-447C-AA23-8DEB197291B6}" destId="{05F49EA6-6D1D-4C2C-84A1-E8079E953957}" srcOrd="2" destOrd="0" presId="urn:microsoft.com/office/officeart/2018/5/layout/IconCircleLabelList"/>
    <dgm:cxn modelId="{789D09F9-FF5B-4A1F-8807-F48CBE3A94A3}" type="presParOf" srcId="{FD3B924D-3792-447C-AA23-8DEB197291B6}" destId="{EF56F93B-5458-4CB0-A56C-CB2CB304BF0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DF896-BF5B-4117-9E4B-4BF1EBDB8785}">
      <dsp:nvSpPr>
        <dsp:cNvPr id="0" name=""/>
        <dsp:cNvSpPr/>
      </dsp:nvSpPr>
      <dsp:spPr>
        <a:xfrm>
          <a:off x="-5891501" y="-901823"/>
          <a:ext cx="7015409" cy="7015409"/>
        </a:xfrm>
        <a:prstGeom prst="blockArc">
          <a:avLst>
            <a:gd name="adj1" fmla="val 18900000"/>
            <a:gd name="adj2" fmla="val 2700000"/>
            <a:gd name="adj3" fmla="val 308"/>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01D799-7CFE-4D28-A142-3F6F1B0F7035}">
      <dsp:nvSpPr>
        <dsp:cNvPr id="0" name=""/>
        <dsp:cNvSpPr/>
      </dsp:nvSpPr>
      <dsp:spPr>
        <a:xfrm>
          <a:off x="723392" y="521176"/>
          <a:ext cx="7434284" cy="10423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7367" tIns="30480" rIns="30480" bIns="30480" numCol="1" spcCol="1270" anchor="ctr" anchorCtr="0">
          <a:noAutofit/>
        </a:bodyPr>
        <a:lstStyle/>
        <a:p>
          <a:pPr marL="0" lvl="0" indent="0" algn="l" defTabSz="533400">
            <a:lnSpc>
              <a:spcPct val="90000"/>
            </a:lnSpc>
            <a:spcBef>
              <a:spcPct val="0"/>
            </a:spcBef>
            <a:spcAft>
              <a:spcPct val="35000"/>
            </a:spcAft>
            <a:buNone/>
          </a:pPr>
          <a:r>
            <a:rPr lang="en-GB" sz="1200" kern="1200" dirty="0"/>
            <a:t> This 30-minute </a:t>
          </a:r>
          <a:r>
            <a:rPr lang="en-GB" sz="1200" kern="1200" dirty="0">
              <a:hlinkClick xmlns:r="http://schemas.openxmlformats.org/officeDocument/2006/relationships" r:id="rId1"/>
            </a:rPr>
            <a:t>GP CPCS engagement video </a:t>
          </a:r>
          <a:r>
            <a:rPr lang="en-GB" sz="1200" kern="1200" dirty="0"/>
            <a:t>introduces the service and provides background, evidence and overview of the service </a:t>
          </a:r>
          <a:endParaRPr lang="en-US" sz="1200" kern="1200" dirty="0"/>
        </a:p>
      </dsp:txBody>
      <dsp:txXfrm>
        <a:off x="723392" y="521176"/>
        <a:ext cx="7434284" cy="1042352"/>
      </dsp:txXfrm>
    </dsp:sp>
    <dsp:sp modelId="{A9198372-B860-46F1-B5B0-135AC22D010D}">
      <dsp:nvSpPr>
        <dsp:cNvPr id="0" name=""/>
        <dsp:cNvSpPr/>
      </dsp:nvSpPr>
      <dsp:spPr>
        <a:xfrm>
          <a:off x="71922" y="390882"/>
          <a:ext cx="1302940" cy="130294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8710ACE-8818-4C65-AF1A-C1A44D5FDF1D}">
      <dsp:nvSpPr>
        <dsp:cNvPr id="0" name=""/>
        <dsp:cNvSpPr/>
      </dsp:nvSpPr>
      <dsp:spPr>
        <a:xfrm>
          <a:off x="1102287" y="2084705"/>
          <a:ext cx="7055389" cy="10423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7367" tIns="30480" rIns="30480" bIns="30480" numCol="1" spcCol="1270" anchor="t" anchorCtr="0">
          <a:noAutofit/>
        </a:bodyPr>
        <a:lstStyle/>
        <a:p>
          <a:pPr marL="0" lvl="0" indent="0" algn="l" defTabSz="533400">
            <a:lnSpc>
              <a:spcPct val="90000"/>
            </a:lnSpc>
            <a:spcBef>
              <a:spcPct val="0"/>
            </a:spcBef>
            <a:spcAft>
              <a:spcPct val="35000"/>
            </a:spcAft>
            <a:buNone/>
          </a:pPr>
          <a:r>
            <a:rPr lang="en-GB" sz="1200" kern="1200" dirty="0"/>
            <a:t>This 30-minute free </a:t>
          </a:r>
          <a:r>
            <a:rPr lang="en-GB" sz="1200" kern="1200" dirty="0">
              <a:hlinkClick xmlns:r="http://schemas.openxmlformats.org/officeDocument/2006/relationships" r:id="rId2"/>
            </a:rPr>
            <a:t>reception team training video on GP CPCS</a:t>
          </a:r>
          <a:r>
            <a:rPr lang="en-GB" sz="1200" kern="1200" dirty="0"/>
            <a:t>.  The objectives include:</a:t>
          </a:r>
          <a:endParaRPr lang="en-US" sz="1200" kern="1200" dirty="0"/>
        </a:p>
        <a:p>
          <a:pPr marL="57150" lvl="1" indent="-57150" algn="l" defTabSz="400050">
            <a:lnSpc>
              <a:spcPct val="90000"/>
            </a:lnSpc>
            <a:spcBef>
              <a:spcPct val="0"/>
            </a:spcBef>
            <a:spcAft>
              <a:spcPct val="15000"/>
            </a:spcAft>
            <a:buChar char="•"/>
          </a:pPr>
          <a:r>
            <a:rPr lang="en-GB" sz="900" kern="1200"/>
            <a:t>To understand the background to GP CPCS and the difference it can make</a:t>
          </a:r>
          <a:endParaRPr lang="en-US" sz="900" kern="1200"/>
        </a:p>
        <a:p>
          <a:pPr marL="57150" lvl="1" indent="-57150" algn="l" defTabSz="400050">
            <a:lnSpc>
              <a:spcPct val="90000"/>
            </a:lnSpc>
            <a:spcBef>
              <a:spcPct val="0"/>
            </a:spcBef>
            <a:spcAft>
              <a:spcPct val="15000"/>
            </a:spcAft>
            <a:buChar char="•"/>
          </a:pPr>
          <a:r>
            <a:rPr lang="en-GB" sz="900" kern="1200"/>
            <a:t>To understand how the service works</a:t>
          </a:r>
          <a:endParaRPr lang="en-US" sz="900" kern="1200"/>
        </a:p>
        <a:p>
          <a:pPr marL="57150" lvl="1" indent="-57150" algn="l" defTabSz="400050">
            <a:lnSpc>
              <a:spcPct val="90000"/>
            </a:lnSpc>
            <a:spcBef>
              <a:spcPct val="0"/>
            </a:spcBef>
            <a:spcAft>
              <a:spcPct val="15000"/>
            </a:spcAft>
            <a:buChar char="•"/>
          </a:pPr>
          <a:r>
            <a:rPr lang="en-GB" sz="900" kern="1200"/>
            <a:t>Following the patient journey through the service</a:t>
          </a:r>
          <a:endParaRPr lang="en-US" sz="900" kern="1200"/>
        </a:p>
        <a:p>
          <a:pPr marL="57150" lvl="1" indent="-57150" algn="l" defTabSz="400050">
            <a:lnSpc>
              <a:spcPct val="90000"/>
            </a:lnSpc>
            <a:spcBef>
              <a:spcPct val="0"/>
            </a:spcBef>
            <a:spcAft>
              <a:spcPct val="15000"/>
            </a:spcAft>
            <a:buChar char="•"/>
          </a:pPr>
          <a:r>
            <a:rPr lang="en-GB" sz="900" kern="1200"/>
            <a:t>Understanding the words and phrases that could be used when talking to patients with minor illness who should be referred to the community pharmacist</a:t>
          </a:r>
          <a:endParaRPr lang="en-US" sz="900" kern="1200"/>
        </a:p>
      </dsp:txBody>
      <dsp:txXfrm>
        <a:off x="1102287" y="2084705"/>
        <a:ext cx="7055389" cy="1042352"/>
      </dsp:txXfrm>
    </dsp:sp>
    <dsp:sp modelId="{E16BE4B7-E64E-48EF-9E3B-24774E20D780}">
      <dsp:nvSpPr>
        <dsp:cNvPr id="0" name=""/>
        <dsp:cNvSpPr/>
      </dsp:nvSpPr>
      <dsp:spPr>
        <a:xfrm>
          <a:off x="450817" y="1954411"/>
          <a:ext cx="1302940" cy="130294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2269D82-15CE-4EEC-82AC-38E746450466}">
      <dsp:nvSpPr>
        <dsp:cNvPr id="0" name=""/>
        <dsp:cNvSpPr/>
      </dsp:nvSpPr>
      <dsp:spPr>
        <a:xfrm>
          <a:off x="723392" y="3648234"/>
          <a:ext cx="7434284" cy="104235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7367" tIns="30480" rIns="30480" bIns="30480" numCol="1" spcCol="1270" anchor="t" anchorCtr="0">
          <a:noAutofit/>
        </a:bodyPr>
        <a:lstStyle/>
        <a:p>
          <a:pPr marL="0" lvl="0" indent="0" algn="l" defTabSz="533400">
            <a:lnSpc>
              <a:spcPct val="90000"/>
            </a:lnSpc>
            <a:spcBef>
              <a:spcPct val="0"/>
            </a:spcBef>
            <a:spcAft>
              <a:spcPct val="35000"/>
            </a:spcAft>
            <a:buNone/>
          </a:pPr>
          <a:r>
            <a:rPr lang="en-GB" sz="1200" kern="1200"/>
            <a:t>PharmRefer is a stand-alone system that can be used by appropriate members of the GP practice team to refer patients securely to their chosen community pharmacy for follow up care</a:t>
          </a:r>
          <a:endParaRPr lang="en-US" sz="1200" kern="1200"/>
        </a:p>
        <a:p>
          <a:pPr marL="57150" lvl="1" indent="-57150" algn="l" defTabSz="400050">
            <a:lnSpc>
              <a:spcPct val="90000"/>
            </a:lnSpc>
            <a:spcBef>
              <a:spcPct val="0"/>
            </a:spcBef>
            <a:spcAft>
              <a:spcPct val="15000"/>
            </a:spcAft>
            <a:buChar char="•"/>
          </a:pPr>
          <a:r>
            <a:rPr lang="en-GB" sz="900" kern="1200"/>
            <a:t>This 5-minute </a:t>
          </a:r>
          <a:r>
            <a:rPr lang="en-GB" sz="900" kern="1200">
              <a:hlinkClick xmlns:r="http://schemas.openxmlformats.org/officeDocument/2006/relationships" r:id="rId3"/>
            </a:rPr>
            <a:t>video</a:t>
          </a:r>
          <a:r>
            <a:rPr lang="en-GB" sz="900" kern="1200"/>
            <a:t> provides a really useful walk-through guide</a:t>
          </a:r>
          <a:endParaRPr lang="en-US" sz="900" kern="1200"/>
        </a:p>
        <a:p>
          <a:pPr marL="57150" lvl="1" indent="-57150" algn="l" defTabSz="400050">
            <a:lnSpc>
              <a:spcPct val="90000"/>
            </a:lnSpc>
            <a:spcBef>
              <a:spcPct val="0"/>
            </a:spcBef>
            <a:spcAft>
              <a:spcPct val="15000"/>
            </a:spcAft>
            <a:buChar char="•"/>
          </a:pPr>
          <a:r>
            <a:rPr lang="en-GB" sz="900" kern="1200"/>
            <a:t>There is also a pdf ‘</a:t>
          </a:r>
          <a:r>
            <a:rPr lang="en-GB" sz="900" kern="1200">
              <a:hlinkClick xmlns:r="http://schemas.openxmlformats.org/officeDocument/2006/relationships" r:id="rId4"/>
            </a:rPr>
            <a:t>how to</a:t>
          </a:r>
          <a:r>
            <a:rPr lang="en-GB" sz="900" kern="1200"/>
            <a:t>’ guide available </a:t>
          </a:r>
          <a:endParaRPr lang="en-US" sz="900" kern="1200"/>
        </a:p>
      </dsp:txBody>
      <dsp:txXfrm>
        <a:off x="723392" y="3648234"/>
        <a:ext cx="7434284" cy="1042352"/>
      </dsp:txXfrm>
    </dsp:sp>
    <dsp:sp modelId="{8C0A5115-ED6F-4126-9A2B-AC5C44DC2B3C}">
      <dsp:nvSpPr>
        <dsp:cNvPr id="0" name=""/>
        <dsp:cNvSpPr/>
      </dsp:nvSpPr>
      <dsp:spPr>
        <a:xfrm>
          <a:off x="71922" y="3517940"/>
          <a:ext cx="1302940" cy="1302940"/>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4CBD1F-D574-416D-8AE3-29E83CCCAF72}">
      <dsp:nvSpPr>
        <dsp:cNvPr id="0" name=""/>
        <dsp:cNvSpPr/>
      </dsp:nvSpPr>
      <dsp:spPr>
        <a:xfrm>
          <a:off x="0" y="636"/>
          <a:ext cx="8229600" cy="148871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E7E88C-DB6B-41A0-BE9F-6DFBCA3CD11C}">
      <dsp:nvSpPr>
        <dsp:cNvPr id="0" name=""/>
        <dsp:cNvSpPr/>
      </dsp:nvSpPr>
      <dsp:spPr>
        <a:xfrm>
          <a:off x="450335" y="335596"/>
          <a:ext cx="818791" cy="818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BA4A34-E674-43FC-BFB9-330359025308}">
      <dsp:nvSpPr>
        <dsp:cNvPr id="0" name=""/>
        <dsp:cNvSpPr/>
      </dsp:nvSpPr>
      <dsp:spPr>
        <a:xfrm>
          <a:off x="1719461" y="636"/>
          <a:ext cx="6510138" cy="148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55" tIns="157555" rIns="157555" bIns="157555" numCol="1" spcCol="1270" anchor="ctr" anchorCtr="0">
          <a:noAutofit/>
        </a:bodyPr>
        <a:lstStyle/>
        <a:p>
          <a:pPr marL="0" lvl="0" indent="0" algn="l" defTabSz="800100">
            <a:lnSpc>
              <a:spcPct val="100000"/>
            </a:lnSpc>
            <a:spcBef>
              <a:spcPct val="0"/>
            </a:spcBef>
            <a:spcAft>
              <a:spcPct val="35000"/>
            </a:spcAft>
            <a:buNone/>
          </a:pPr>
          <a:r>
            <a:rPr lang="en-GB" sz="1800" kern="1200"/>
            <a:t>Use of </a:t>
          </a:r>
          <a:r>
            <a:rPr lang="en-GB" sz="1800" kern="1200">
              <a:hlinkClick xmlns:r="http://schemas.openxmlformats.org/officeDocument/2006/relationships" r:id="rId3"/>
            </a:rPr>
            <a:t>GP CPCS referral list </a:t>
          </a:r>
          <a:r>
            <a:rPr lang="en-GB" sz="1800" kern="1200"/>
            <a:t>with red flag indicators</a:t>
          </a:r>
          <a:endParaRPr lang="en-US" sz="1800" kern="1200"/>
        </a:p>
      </dsp:txBody>
      <dsp:txXfrm>
        <a:off x="1719461" y="636"/>
        <a:ext cx="6510138" cy="1488711"/>
      </dsp:txXfrm>
    </dsp:sp>
    <dsp:sp modelId="{CD04098E-EDDD-4B2D-A397-9AD190E2B30E}">
      <dsp:nvSpPr>
        <dsp:cNvPr id="0" name=""/>
        <dsp:cNvSpPr/>
      </dsp:nvSpPr>
      <dsp:spPr>
        <a:xfrm>
          <a:off x="0" y="1861525"/>
          <a:ext cx="8229600" cy="148871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3EF634-D11C-4D9E-8377-0FB8EEBA8C3E}">
      <dsp:nvSpPr>
        <dsp:cNvPr id="0" name=""/>
        <dsp:cNvSpPr/>
      </dsp:nvSpPr>
      <dsp:spPr>
        <a:xfrm>
          <a:off x="450335" y="2196485"/>
          <a:ext cx="818791" cy="818791"/>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B259CD-4E0E-4018-A2E3-90CDEE099879}">
      <dsp:nvSpPr>
        <dsp:cNvPr id="0" name=""/>
        <dsp:cNvSpPr/>
      </dsp:nvSpPr>
      <dsp:spPr>
        <a:xfrm>
          <a:off x="1719461" y="1861525"/>
          <a:ext cx="6510138" cy="148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55" tIns="157555" rIns="157555" bIns="157555" numCol="1" spcCol="1270" anchor="ctr" anchorCtr="0">
          <a:noAutofit/>
        </a:bodyPr>
        <a:lstStyle/>
        <a:p>
          <a:pPr marL="0" lvl="0" indent="0" algn="l" defTabSz="800100">
            <a:lnSpc>
              <a:spcPct val="100000"/>
            </a:lnSpc>
            <a:spcBef>
              <a:spcPct val="0"/>
            </a:spcBef>
            <a:spcAft>
              <a:spcPct val="35000"/>
            </a:spcAft>
            <a:buNone/>
          </a:pPr>
          <a:r>
            <a:rPr lang="en-GB" sz="1800" kern="1200">
              <a:hlinkClick xmlns:r="http://schemas.openxmlformats.org/officeDocument/2006/relationships" r:id="rId6"/>
            </a:rPr>
            <a:t>Suggested script for reception teams/care navigators </a:t>
          </a:r>
          <a:r>
            <a:rPr lang="en-GB" sz="1800" kern="1200"/>
            <a:t>to use on initial phone calls with patients</a:t>
          </a:r>
          <a:endParaRPr lang="en-US" sz="1800" kern="1200"/>
        </a:p>
      </dsp:txBody>
      <dsp:txXfrm>
        <a:off x="1719461" y="1861525"/>
        <a:ext cx="6510138" cy="1488711"/>
      </dsp:txXfrm>
    </dsp:sp>
    <dsp:sp modelId="{2AE950C9-2483-43F2-821E-D1697813E6FA}">
      <dsp:nvSpPr>
        <dsp:cNvPr id="0" name=""/>
        <dsp:cNvSpPr/>
      </dsp:nvSpPr>
      <dsp:spPr>
        <a:xfrm>
          <a:off x="0" y="3722415"/>
          <a:ext cx="8229600" cy="148871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85DAEE-6C63-46FE-A90C-60BAD177E820}">
      <dsp:nvSpPr>
        <dsp:cNvPr id="0" name=""/>
        <dsp:cNvSpPr/>
      </dsp:nvSpPr>
      <dsp:spPr>
        <a:xfrm>
          <a:off x="450335" y="4057375"/>
          <a:ext cx="818791" cy="8187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D1B05-9F22-41D1-855B-4E07A10D726A}">
      <dsp:nvSpPr>
        <dsp:cNvPr id="0" name=""/>
        <dsp:cNvSpPr/>
      </dsp:nvSpPr>
      <dsp:spPr>
        <a:xfrm>
          <a:off x="1719461" y="3722415"/>
          <a:ext cx="6510138" cy="148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55" tIns="157555" rIns="157555" bIns="157555" numCol="1" spcCol="1270" anchor="ctr" anchorCtr="0">
          <a:noAutofit/>
        </a:bodyPr>
        <a:lstStyle/>
        <a:p>
          <a:pPr marL="0" lvl="0" indent="0" algn="l" defTabSz="800100">
            <a:lnSpc>
              <a:spcPct val="100000"/>
            </a:lnSpc>
            <a:spcBef>
              <a:spcPct val="0"/>
            </a:spcBef>
            <a:spcAft>
              <a:spcPct val="35000"/>
            </a:spcAft>
            <a:buNone/>
          </a:pPr>
          <a:r>
            <a:rPr lang="en-GB" sz="1800" kern="1200"/>
            <a:t>Our </a:t>
          </a:r>
          <a:r>
            <a:rPr lang="en-GB" sz="1800" kern="1200">
              <a:hlinkClick xmlns:r="http://schemas.openxmlformats.org/officeDocument/2006/relationships" r:id="rId9"/>
            </a:rPr>
            <a:t>myth-busting resource </a:t>
          </a:r>
          <a:r>
            <a:rPr lang="en-GB" sz="1800" kern="1200"/>
            <a:t>aims to address some of the common myths surrounding the GP referral pathway to CPCS. This will help to improve understanding of this service including the benefits to patients and general practices  </a:t>
          </a:r>
          <a:endParaRPr lang="en-US" sz="1800" kern="1200"/>
        </a:p>
      </dsp:txBody>
      <dsp:txXfrm>
        <a:off x="1719461" y="3722415"/>
        <a:ext cx="6510138" cy="14887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B75E3A-805A-4263-9D69-2D3B91684769}">
      <dsp:nvSpPr>
        <dsp:cNvPr id="0" name=""/>
        <dsp:cNvSpPr/>
      </dsp:nvSpPr>
      <dsp:spPr>
        <a:xfrm>
          <a:off x="901799" y="805881"/>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2B11DE-837F-4125-8543-4A88F299F49D}">
      <dsp:nvSpPr>
        <dsp:cNvPr id="0" name=""/>
        <dsp:cNvSpPr/>
      </dsp:nvSpPr>
      <dsp:spPr>
        <a:xfrm>
          <a:off x="1369799" y="127388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E2B5A5-C107-4202-8108-AC860CD7483E}">
      <dsp:nvSpPr>
        <dsp:cNvPr id="0" name=""/>
        <dsp:cNvSpPr/>
      </dsp:nvSpPr>
      <dsp:spPr>
        <a:xfrm>
          <a:off x="199799" y="36858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GB" sz="1200" kern="1200" cap="none" dirty="0">
              <a:latin typeface="+mn-lt"/>
            </a:rPr>
            <a:t>Further resources are available on the </a:t>
          </a:r>
          <a:r>
            <a:rPr lang="en-GB" sz="1200" kern="1200" cap="none" dirty="0">
              <a:latin typeface="+mn-lt"/>
              <a:hlinkClick xmlns:r="http://schemas.openxmlformats.org/officeDocument/2006/relationships" r:id="rId3"/>
            </a:rPr>
            <a:t>NHS North Yorkshire CCG website </a:t>
          </a:r>
          <a:r>
            <a:rPr lang="en-GB" sz="1200" kern="1200" cap="none" dirty="0">
              <a:latin typeface="+mn-lt"/>
            </a:rPr>
            <a:t>under the Community Pharmacist Consultation Service: resources for practice section</a:t>
          </a:r>
          <a:endParaRPr lang="en-US" sz="1200" kern="1200" cap="none" dirty="0">
            <a:latin typeface="+mn-lt"/>
          </a:endParaRPr>
        </a:p>
      </dsp:txBody>
      <dsp:txXfrm>
        <a:off x="199799" y="3685881"/>
        <a:ext cx="3600000" cy="720000"/>
      </dsp:txXfrm>
    </dsp:sp>
    <dsp:sp modelId="{B386E49E-F5F3-42E3-9B01-63B0262A5E9E}">
      <dsp:nvSpPr>
        <dsp:cNvPr id="0" name=""/>
        <dsp:cNvSpPr/>
      </dsp:nvSpPr>
      <dsp:spPr>
        <a:xfrm>
          <a:off x="5131800" y="805881"/>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E65140-1F32-4F29-AAB7-840609C3B337}">
      <dsp:nvSpPr>
        <dsp:cNvPr id="0" name=""/>
        <dsp:cNvSpPr/>
      </dsp:nvSpPr>
      <dsp:spPr>
        <a:xfrm>
          <a:off x="5599800" y="1273881"/>
          <a:ext cx="1260000" cy="1260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F56F93B-5458-4CB0-A56C-CB2CB304BF05}">
      <dsp:nvSpPr>
        <dsp:cNvPr id="0" name=""/>
        <dsp:cNvSpPr/>
      </dsp:nvSpPr>
      <dsp:spPr>
        <a:xfrm>
          <a:off x="4429800" y="36858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GB" sz="1200" kern="1200" cap="none" dirty="0"/>
            <a:t>If you would like discuss this in more detail or require support, please contact the Medicines Management Team on </a:t>
          </a:r>
          <a:r>
            <a:rPr lang="en-GB" sz="1200" kern="1200" cap="none" dirty="0">
              <a:hlinkClick xmlns:r="http://schemas.openxmlformats.org/officeDocument/2006/relationships" r:id="rId6"/>
            </a:rPr>
            <a:t>nyccg.rxline@nhs.net</a:t>
          </a:r>
          <a:r>
            <a:rPr lang="en-GB" sz="1200" kern="1200" cap="none" dirty="0"/>
            <a:t> </a:t>
          </a:r>
          <a:endParaRPr lang="en-US" sz="1200" kern="1200" cap="none" dirty="0"/>
        </a:p>
      </dsp:txBody>
      <dsp:txXfrm>
        <a:off x="4429800" y="3685881"/>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74953-E704-413F-A863-D483E8A55784}" type="datetimeFigureOut">
              <a:rPr lang="en-GB" smtClean="0"/>
              <a:t>18/11/2021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CE4F36-7CEC-4E80-A25E-652017CC91FE}" type="slidenum">
              <a:rPr lang="en-GB" smtClean="0"/>
              <a:t>‹#›</a:t>
            </a:fld>
            <a:endParaRPr lang="en-GB"/>
          </a:p>
        </p:txBody>
      </p:sp>
    </p:spTree>
    <p:extLst>
      <p:ext uri="{BB962C8B-B14F-4D97-AF65-F5344CB8AC3E}">
        <p14:creationId xmlns:p14="http://schemas.microsoft.com/office/powerpoint/2010/main" val="307209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B24309-FBA2-455F-A438-BB8233EA9EB4}" type="slidenum">
              <a:rPr lang="en-GB" smtClean="0"/>
              <a:t>1</a:t>
            </a:fld>
            <a:endParaRPr lang="en-GB" dirty="0"/>
          </a:p>
        </p:txBody>
      </p:sp>
    </p:spTree>
    <p:extLst>
      <p:ext uri="{BB962C8B-B14F-4D97-AF65-F5344CB8AC3E}">
        <p14:creationId xmlns:p14="http://schemas.microsoft.com/office/powerpoint/2010/main" val="169279638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60718" y="2414209"/>
            <a:ext cx="7772400" cy="569387"/>
          </a:xfrm>
        </p:spPr>
        <p:txBody>
          <a:bodyPr/>
          <a:lstStyle>
            <a:lvl1pPr>
              <a:defRPr>
                <a:solidFill>
                  <a:schemeClr val="accent1">
                    <a:lumMod val="75000"/>
                  </a:schemeClr>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46518" y="3184451"/>
            <a:ext cx="6400800" cy="132466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
        <p:nvSpPr>
          <p:cNvPr id="7" name="TextBox 6"/>
          <p:cNvSpPr txBox="1"/>
          <p:nvPr userDrawn="1"/>
        </p:nvSpPr>
        <p:spPr>
          <a:xfrm>
            <a:off x="4010" y="1844824"/>
            <a:ext cx="9139989" cy="615553"/>
          </a:xfrm>
          <a:prstGeom prst="rect">
            <a:avLst/>
          </a:prstGeom>
          <a:noFill/>
        </p:spPr>
        <p:txBody>
          <a:bodyPr wrap="square" rtlCol="0">
            <a:spAutoFit/>
          </a:bodyPr>
          <a:lstStyle/>
          <a:p>
            <a:pPr algn="ctr"/>
            <a:r>
              <a:rPr lang="en-GB" sz="3400" b="1" dirty="0">
                <a:solidFill>
                  <a:schemeClr val="accent1">
                    <a:lumMod val="75000"/>
                  </a:schemeClr>
                </a:solidFill>
                <a:cs typeface="Arial" panose="020B0604020202020204" pitchFamily="34" charset="0"/>
              </a:rPr>
              <a:t>North Yorkshire CCG</a:t>
            </a:r>
          </a:p>
        </p:txBody>
      </p:sp>
      <p:cxnSp>
        <p:nvCxnSpPr>
          <p:cNvPr id="8" name="Straight Connector 7"/>
          <p:cNvCxnSpPr/>
          <p:nvPr userDrawn="1"/>
        </p:nvCxnSpPr>
        <p:spPr>
          <a:xfrm>
            <a:off x="-30308" y="1844824"/>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011" y="3068960"/>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Picture 7" descr="C:\Users\becky.blackburn\AppData\Local\Microsoft\Windows\Temporary Internet Files\Content.Word\NYCCG 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20668" y="907041"/>
            <a:ext cx="20097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p:cNvGrpSpPr/>
          <p:nvPr userDrawn="1"/>
        </p:nvGrpSpPr>
        <p:grpSpPr>
          <a:xfrm>
            <a:off x="592997" y="4615450"/>
            <a:ext cx="7992888" cy="1227497"/>
            <a:chOff x="838200" y="1157526"/>
            <a:chExt cx="4988777" cy="628905"/>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167291"/>
              <a:ext cx="752475" cy="619125"/>
            </a:xfrm>
            <a:prstGeom prst="roundRect">
              <a:avLst>
                <a:gd name="adj" fmla="val 8594"/>
              </a:avLst>
            </a:prstGeom>
            <a:solidFill>
              <a:srgbClr val="FFFFFF">
                <a:shade val="85000"/>
              </a:srgbClr>
            </a:solidFill>
            <a:ln>
              <a:solidFill>
                <a:schemeClr val="accent3"/>
              </a:solidFill>
            </a:ln>
            <a:effectLst>
              <a:reflection blurRad="12700" stA="38000" endPos="28000" dist="5000" dir="5400000" sy="-100000" algn="bl" rotWithShape="0"/>
            </a:effectLst>
          </p:spPr>
        </p:pic>
        <p:pic>
          <p:nvPicPr>
            <p:cNvPr id="13" name="Picture 12"/>
            <p:cNvPicPr>
              <a:picLocks noChangeAspect="1"/>
            </p:cNvPicPr>
            <p:nvPr/>
          </p:nvPicPr>
          <p:blipFill rotWithShape="1">
            <a:blip r:embed="rId4" cstate="print">
              <a:extLst>
                <a:ext uri="{28A0092B-C50C-407E-A947-70E740481C1C}">
                  <a14:useLocalDpi xmlns:a14="http://schemas.microsoft.com/office/drawing/2010/main" val="0"/>
                </a:ext>
              </a:extLst>
            </a:blip>
            <a:srcRect t="11246" b="21785"/>
            <a:stretch/>
          </p:blipFill>
          <p:spPr bwMode="auto">
            <a:xfrm>
              <a:off x="1707730" y="1157780"/>
              <a:ext cx="752475" cy="628650"/>
            </a:xfrm>
            <a:prstGeom prst="roundRect">
              <a:avLst>
                <a:gd name="adj" fmla="val 8594"/>
              </a:avLst>
            </a:prstGeom>
            <a:solidFill>
              <a:srgbClr val="FFFFFF">
                <a:shade val="85000"/>
              </a:srgbClr>
            </a:solidFill>
            <a:ln>
              <a:solidFill>
                <a:schemeClr val="accent1"/>
              </a:solidFill>
            </a:ln>
            <a:effectLst>
              <a:reflection blurRad="12700" stA="38000" endPos="28000" dist="5000" dir="5400000" sy="-100000" algn="bl" rotWithShape="0"/>
            </a:effectLst>
            <a:extLst>
              <a:ext uri="{53640926-AAD7-44D8-BBD7-CCE9431645EC}">
                <a14:shadowObscured xmlns:a14="http://schemas.microsoft.com/office/drawing/2010/main"/>
              </a:ext>
            </a:extLst>
          </p:spPr>
        </p:pic>
        <p:pic>
          <p:nvPicPr>
            <p:cNvPr id="14" name="Picture 13" descr="C:\Users\georgina.sayers\AppData\Local\Microsoft\Windows\Temporary Internet Files\Content.Outlook\CHAR4AA8\Kirkham Abbey; Ryedale; Summer; Yorkshire; river derwent;.jpg"/>
            <p:cNvPicPr>
              <a:picLocks noChangeAspect="1"/>
            </p:cNvPicPr>
            <p:nvPr/>
          </p:nvPicPr>
          <p:blipFill rotWithShape="1">
            <a:blip r:embed="rId5" cstate="print">
              <a:extLst>
                <a:ext uri="{28A0092B-C50C-407E-A947-70E740481C1C}">
                  <a14:useLocalDpi xmlns:a14="http://schemas.microsoft.com/office/drawing/2010/main" val="0"/>
                </a:ext>
              </a:extLst>
            </a:blip>
            <a:srcRect r="20603"/>
            <a:stretch/>
          </p:blipFill>
          <p:spPr bwMode="auto">
            <a:xfrm>
              <a:off x="5074502" y="1157526"/>
              <a:ext cx="752475" cy="619125"/>
            </a:xfrm>
            <a:prstGeom prst="roundRect">
              <a:avLst>
                <a:gd name="adj" fmla="val 8594"/>
              </a:avLst>
            </a:prstGeom>
            <a:solidFill>
              <a:srgbClr val="FFFFFF">
                <a:shade val="85000"/>
              </a:srgbClr>
            </a:solidFill>
            <a:ln>
              <a:solidFill>
                <a:schemeClr val="accent3">
                  <a:lumMod val="50000"/>
                </a:schemeClr>
              </a:solidFill>
            </a:ln>
            <a:effectLst>
              <a:reflection blurRad="12700" stA="38000" endPos="28000" dist="5000" dir="5400000" sy="-100000" algn="bl" rotWithShape="0"/>
            </a:effectLst>
            <a:extLst>
              <a:ext uri="{53640926-AAD7-44D8-BBD7-CCE9431645EC}">
                <a14:shadowObscured xmlns:a14="http://schemas.microsoft.com/office/drawing/2010/main"/>
              </a:ext>
            </a:extLst>
          </p:spPr>
        </p:pic>
        <p:pic>
          <p:nvPicPr>
            <p:cNvPr id="15" name="Picture 14" descr="C:\Users\georgina.sayers\AppData\Local\Microsoft\Windows\Temporary Internet Files\Content.Outlook\CHAR4AA8\SBC 31-8-18-19 (4).JPG"/>
            <p:cNvPicPr>
              <a:picLocks noChangeAspect="1"/>
            </p:cNvPicPr>
            <p:nvPr/>
          </p:nvPicPr>
          <p:blipFill rotWithShape="1">
            <a:blip r:embed="rId6" cstate="print">
              <a:extLst>
                <a:ext uri="{28A0092B-C50C-407E-A947-70E740481C1C}">
                  <a14:useLocalDpi xmlns:a14="http://schemas.microsoft.com/office/drawing/2010/main" val="0"/>
                </a:ext>
              </a:extLst>
            </a:blip>
            <a:srcRect l="17955" r="-1"/>
            <a:stretch/>
          </p:blipFill>
          <p:spPr bwMode="auto">
            <a:xfrm>
              <a:off x="4248150" y="1167035"/>
              <a:ext cx="771525" cy="619125"/>
            </a:xfrm>
            <a:prstGeom prst="roundRect">
              <a:avLst>
                <a:gd name="adj" fmla="val 8594"/>
              </a:avLst>
            </a:prstGeom>
            <a:solidFill>
              <a:srgbClr val="FFFFFF">
                <a:shade val="85000"/>
              </a:srgbClr>
            </a:solidFill>
            <a:ln>
              <a:solidFill>
                <a:schemeClr val="accent6">
                  <a:lumMod val="75000"/>
                </a:schemeClr>
              </a:solidFill>
            </a:ln>
            <a:effectLst>
              <a:reflection blurRad="12700" stA="38000" endPos="28000" dist="5000" dir="5400000" sy="-100000" algn="bl" rotWithShape="0"/>
            </a:effectLst>
            <a:extLst>
              <a:ext uri="{53640926-AAD7-44D8-BBD7-CCE9431645EC}">
                <a14:shadowObscured xmlns:a14="http://schemas.microsoft.com/office/drawing/2010/main"/>
              </a:ext>
            </a:extLst>
          </p:spPr>
        </p:pic>
        <p:pic>
          <p:nvPicPr>
            <p:cNvPr id="16" name="Picture 15" descr="C:\Users\georgina.sayers\AppData\Local\Microsoft\Windows\Temporary Internet Files\Content.Outlook\CHAR4AA8\new letterhead harrogate (2).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562226" y="1167306"/>
              <a:ext cx="762000" cy="619125"/>
            </a:xfrm>
            <a:prstGeom prst="roundRect">
              <a:avLst>
                <a:gd name="adj" fmla="val 8594"/>
              </a:avLst>
            </a:prstGeom>
            <a:solidFill>
              <a:srgbClr val="FFFFFF">
                <a:shade val="85000"/>
              </a:srgbClr>
            </a:solidFill>
            <a:ln>
              <a:solidFill>
                <a:schemeClr val="accent2">
                  <a:lumMod val="40000"/>
                  <a:lumOff val="60000"/>
                </a:schemeClr>
              </a:solidFill>
            </a:ln>
            <a:effectLst>
              <a:reflection blurRad="12700" stA="38000" endPos="28000" dist="5000" dir="5400000" sy="-100000" algn="bl" rotWithShape="0"/>
            </a:effectLst>
          </p:spPr>
        </p:pic>
        <p:pic>
          <p:nvPicPr>
            <p:cNvPr id="17" name="Picture 16" descr="C:\Users\georgina.sayers\AppData\Local\Microsoft\Windows\Temporary Internet Files\Content.Outlook\CHAR4AA8\new letterhead knaresborough (2).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19476" y="1172068"/>
              <a:ext cx="762000" cy="609600"/>
            </a:xfrm>
            <a:prstGeom prst="roundRect">
              <a:avLst>
                <a:gd name="adj" fmla="val 8594"/>
              </a:avLst>
            </a:prstGeom>
            <a:solidFill>
              <a:srgbClr val="FFFFFF">
                <a:shade val="85000"/>
              </a:srgbClr>
            </a:solidFill>
            <a:ln>
              <a:solidFill>
                <a:schemeClr val="accent3"/>
              </a:solidFill>
            </a:ln>
            <a:effectLst>
              <a:reflection blurRad="12700" stA="38000" endPos="28000" dist="5000" dir="5400000" sy="-100000" algn="bl" rotWithShape="0"/>
            </a:effectLst>
          </p:spPr>
        </p:pic>
      </p:grpSp>
    </p:spTree>
    <p:extLst>
      <p:ext uri="{BB962C8B-B14F-4D97-AF65-F5344CB8AC3E}">
        <p14:creationId xmlns:p14="http://schemas.microsoft.com/office/powerpoint/2010/main" val="41702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406277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347837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57200" y="914400"/>
            <a:ext cx="8229600" cy="5211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239758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6BABB4-16D0-4B6E-9E95-30E872B02DD2}"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67579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67564"/>
            <a:ext cx="4038600" cy="515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67564"/>
            <a:ext cx="4038600" cy="515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26BABB4-16D0-4B6E-9E95-30E872B02DD2}"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313001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90779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58679"/>
            <a:ext cx="4040188" cy="4467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90779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58679"/>
            <a:ext cx="4041775" cy="44674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26BABB4-16D0-4B6E-9E95-30E872B02DD2}" type="datetimeFigureOut">
              <a:rPr lang="en-GB" smtClean="0"/>
              <a:t>18/11/2021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78460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26BABB4-16D0-4B6E-9E95-30E872B02DD2}" type="datetimeFigureOut">
              <a:rPr lang="en-GB" smtClean="0"/>
              <a:t>18/11/2021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147452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BABB4-16D0-4B6E-9E95-30E872B02DD2}" type="datetimeFigureOut">
              <a:rPr lang="en-GB" smtClean="0"/>
              <a:t>18/11/2021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382666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25033"/>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925033"/>
            <a:ext cx="5111750" cy="520113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94614"/>
            <a:ext cx="3008313" cy="40315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26BABB4-16D0-4B6E-9E95-30E872B02DD2}"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285862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85664"/>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9783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4524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6BABB4-16D0-4B6E-9E95-30E872B02DD2}"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C1EA41-DA49-4E9E-ABD7-CC59EB59E173}" type="slidenum">
              <a:rPr lang="en-GB" smtClean="0"/>
              <a:t>‹#›</a:t>
            </a:fld>
            <a:endParaRPr lang="en-GB"/>
          </a:p>
        </p:txBody>
      </p:sp>
    </p:spTree>
    <p:extLst>
      <p:ext uri="{BB962C8B-B14F-4D97-AF65-F5344CB8AC3E}">
        <p14:creationId xmlns:p14="http://schemas.microsoft.com/office/powerpoint/2010/main" val="414223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20726"/>
            <a:ext cx="8229600" cy="51054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BABB4-16D0-4B6E-9E95-30E872B02DD2}" type="datetimeFigureOut">
              <a:rPr lang="en-GB" smtClean="0"/>
              <a:t>18/11/2021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1EA41-DA49-4E9E-ABD7-CC59EB59E173}" type="slidenum">
              <a:rPr lang="en-GB" smtClean="0"/>
              <a:t>‹#›</a:t>
            </a:fld>
            <a:endParaRPr lang="en-GB"/>
          </a:p>
        </p:txBody>
      </p:sp>
      <p:cxnSp>
        <p:nvCxnSpPr>
          <p:cNvPr id="7" name="Straight Connector 6"/>
          <p:cNvCxnSpPr/>
          <p:nvPr userDrawn="1"/>
        </p:nvCxnSpPr>
        <p:spPr>
          <a:xfrm>
            <a:off x="-18868" y="6669360"/>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 y="6727692"/>
            <a:ext cx="9148011" cy="13032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0" y="0"/>
            <a:ext cx="9148011" cy="64858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000" b="1"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457200" y="-12453"/>
            <a:ext cx="8229600" cy="661039"/>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1258988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30308" y="1844824"/>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011" y="3068960"/>
            <a:ext cx="9166879"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ctrTitle"/>
          </p:nvPr>
        </p:nvSpPr>
        <p:spPr>
          <a:xfrm>
            <a:off x="589294" y="2460377"/>
            <a:ext cx="7772400" cy="569387"/>
          </a:xfrm>
        </p:spPr>
        <p:txBody>
          <a:bodyPr>
            <a:normAutofit fontScale="90000"/>
          </a:bodyPr>
          <a:lstStyle/>
          <a:p>
            <a:r>
              <a:rPr lang="en-GB" dirty="0"/>
              <a:t> Reception Training for </a:t>
            </a:r>
            <a:r>
              <a:rPr lang="en-GB" dirty="0" err="1"/>
              <a:t>SystmONE</a:t>
            </a:r>
            <a:r>
              <a:rPr lang="en-GB" dirty="0"/>
              <a:t> Practice</a:t>
            </a:r>
          </a:p>
        </p:txBody>
      </p:sp>
      <p:sp>
        <p:nvSpPr>
          <p:cNvPr id="5" name="Subtitle 4"/>
          <p:cNvSpPr>
            <a:spLocks noGrp="1"/>
          </p:cNvSpPr>
          <p:nvPr>
            <p:ph type="subTitle" idx="1"/>
          </p:nvPr>
        </p:nvSpPr>
        <p:spPr/>
        <p:txBody>
          <a:bodyPr/>
          <a:lstStyle/>
          <a:p>
            <a:r>
              <a:rPr lang="en-GB" dirty="0"/>
              <a:t> GP Community Pharmacist Consultation Service (CPCS)</a:t>
            </a:r>
          </a:p>
        </p:txBody>
      </p:sp>
    </p:spTree>
    <p:extLst>
      <p:ext uri="{BB962C8B-B14F-4D97-AF65-F5344CB8AC3E}">
        <p14:creationId xmlns:p14="http://schemas.microsoft.com/office/powerpoint/2010/main" val="122604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8B65-68FD-44D8-AFD9-0DE5313343E8}"/>
              </a:ext>
            </a:extLst>
          </p:cNvPr>
          <p:cNvSpPr>
            <a:spLocks noGrp="1"/>
          </p:cNvSpPr>
          <p:nvPr>
            <p:ph type="title"/>
          </p:nvPr>
        </p:nvSpPr>
        <p:spPr>
          <a:xfrm>
            <a:off x="457200" y="-12453"/>
            <a:ext cx="8229600" cy="661039"/>
          </a:xfrm>
        </p:spPr>
        <p:txBody>
          <a:bodyPr anchor="ctr">
            <a:normAutofit/>
          </a:bodyPr>
          <a:lstStyle/>
          <a:p>
            <a:r>
              <a:rPr lang="en-GB" dirty="0"/>
              <a:t>Reception Training for GP CPCS</a:t>
            </a:r>
          </a:p>
        </p:txBody>
      </p:sp>
      <p:graphicFrame>
        <p:nvGraphicFramePr>
          <p:cNvPr id="5" name="Content Placeholder 2">
            <a:extLst>
              <a:ext uri="{FF2B5EF4-FFF2-40B4-BE49-F238E27FC236}">
                <a16:creationId xmlns:a16="http://schemas.microsoft.com/office/drawing/2014/main" id="{AF4835D1-F44E-4BB4-AFC2-B66DBF5E3860}"/>
              </a:ext>
            </a:extLst>
          </p:cNvPr>
          <p:cNvGraphicFramePr>
            <a:graphicFrameLocks noGrp="1"/>
          </p:cNvGraphicFramePr>
          <p:nvPr>
            <p:ph idx="1"/>
            <p:extLst>
              <p:ext uri="{D42A27DB-BD31-4B8C-83A1-F6EECF244321}">
                <p14:modId xmlns:p14="http://schemas.microsoft.com/office/powerpoint/2010/main" val="2175460305"/>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645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456C9-9D85-4589-ADE8-F75DB1351568}"/>
              </a:ext>
            </a:extLst>
          </p:cNvPr>
          <p:cNvSpPr>
            <a:spLocks noGrp="1"/>
          </p:cNvSpPr>
          <p:nvPr>
            <p:ph type="title"/>
          </p:nvPr>
        </p:nvSpPr>
        <p:spPr>
          <a:xfrm>
            <a:off x="457200" y="-12453"/>
            <a:ext cx="8229600" cy="661039"/>
          </a:xfrm>
        </p:spPr>
        <p:txBody>
          <a:bodyPr anchor="ctr">
            <a:normAutofit/>
          </a:bodyPr>
          <a:lstStyle/>
          <a:p>
            <a:r>
              <a:rPr lang="en-GB" dirty="0"/>
              <a:t>Reception Resources for GP CPCS</a:t>
            </a:r>
          </a:p>
        </p:txBody>
      </p:sp>
      <p:graphicFrame>
        <p:nvGraphicFramePr>
          <p:cNvPr id="5" name="Content Placeholder 2">
            <a:extLst>
              <a:ext uri="{FF2B5EF4-FFF2-40B4-BE49-F238E27FC236}">
                <a16:creationId xmlns:a16="http://schemas.microsoft.com/office/drawing/2014/main" id="{F779C523-47DD-49A1-9C62-D18635568934}"/>
              </a:ext>
            </a:extLst>
          </p:cNvPr>
          <p:cNvGraphicFramePr>
            <a:graphicFrameLocks noGrp="1"/>
          </p:cNvGraphicFramePr>
          <p:nvPr>
            <p:ph idx="1"/>
            <p:extLst>
              <p:ext uri="{D42A27DB-BD31-4B8C-83A1-F6EECF244321}">
                <p14:modId xmlns:p14="http://schemas.microsoft.com/office/powerpoint/2010/main" val="627256775"/>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176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FF78601-A4C9-42A4-BC5D-F4F2760F9B62}"/>
              </a:ext>
            </a:extLst>
          </p:cNvPr>
          <p:cNvSpPr>
            <a:spLocks noGrp="1"/>
          </p:cNvSpPr>
          <p:nvPr>
            <p:ph type="title"/>
          </p:nvPr>
        </p:nvSpPr>
        <p:spPr>
          <a:xfrm>
            <a:off x="457200" y="-12453"/>
            <a:ext cx="8229600" cy="661039"/>
          </a:xfrm>
        </p:spPr>
        <p:txBody>
          <a:bodyPr/>
          <a:lstStyle/>
          <a:p>
            <a:r>
              <a:rPr lang="en-US" dirty="0"/>
              <a:t> </a:t>
            </a:r>
          </a:p>
        </p:txBody>
      </p:sp>
      <p:graphicFrame>
        <p:nvGraphicFramePr>
          <p:cNvPr id="5" name="Content Placeholder 2">
            <a:extLst>
              <a:ext uri="{FF2B5EF4-FFF2-40B4-BE49-F238E27FC236}">
                <a16:creationId xmlns:a16="http://schemas.microsoft.com/office/drawing/2014/main" id="{A18C5DB8-1896-457E-B9F9-17973779F4FD}"/>
              </a:ext>
            </a:extLst>
          </p:cNvPr>
          <p:cNvGraphicFramePr>
            <a:graphicFrameLocks noGrp="1"/>
          </p:cNvGraphicFramePr>
          <p:nvPr>
            <p:ph idx="1"/>
            <p:extLst>
              <p:ext uri="{D42A27DB-BD31-4B8C-83A1-F6EECF244321}">
                <p14:modId xmlns:p14="http://schemas.microsoft.com/office/powerpoint/2010/main" val="493720391"/>
              </p:ext>
            </p:extLst>
          </p:nvPr>
        </p:nvGraphicFramePr>
        <p:xfrm>
          <a:off x="457200" y="914400"/>
          <a:ext cx="82296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856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2433</TotalTime>
  <Words>273</Words>
  <Application>Microsoft Office PowerPoint</Application>
  <PresentationFormat>On-screen Show (4:3)</PresentationFormat>
  <Paragraphs>20</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 Reception Training for SystmONE Practice</vt:lpstr>
      <vt:lpstr>Reception Training for GP CPCS</vt:lpstr>
      <vt:lpstr>Reception Resources for GP CPCS</vt:lpstr>
      <vt:lpstr> </vt:lpstr>
    </vt:vector>
  </TitlesOfParts>
  <Company>WSYBCSU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CHC workstream plan summary</dc:title>
  <dc:creator>Tanja Entwistle</dc:creator>
  <cp:lastModifiedBy>STANTON, Stacey (NHS NORTH YORKSHIRE CCG)</cp:lastModifiedBy>
  <cp:revision>95</cp:revision>
  <dcterms:created xsi:type="dcterms:W3CDTF">2020-06-11T13:50:08Z</dcterms:created>
  <dcterms:modified xsi:type="dcterms:W3CDTF">2021-11-18T11:09:37Z</dcterms:modified>
</cp:coreProperties>
</file>