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8" r:id="rId3"/>
    <p:sldId id="271" r:id="rId4"/>
    <p:sldId id="272" r:id="rId5"/>
    <p:sldId id="273" r:id="rId6"/>
    <p:sldId id="259" r:id="rId7"/>
    <p:sldId id="260" r:id="rId8"/>
    <p:sldId id="262" r:id="rId9"/>
    <p:sldId id="263" r:id="rId10"/>
    <p:sldId id="264" r:id="rId11"/>
    <p:sldId id="265" r:id="rId12"/>
    <p:sldId id="266" r:id="rId13"/>
    <p:sldId id="267" r:id="rId14"/>
    <p:sldId id="268" r:id="rId15"/>
    <p:sldId id="261"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C50784-235F-4738-8A91-1C28BA3569B0}" type="doc">
      <dgm:prSet loTypeId="urn:microsoft.com/office/officeart/2018/2/layout/IconCircle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F401FAD2-D040-46F0-9B20-7E0A1E40E130}">
      <dgm:prSet/>
      <dgm:spPr/>
      <dgm:t>
        <a:bodyPr/>
        <a:lstStyle/>
        <a:p>
          <a:r>
            <a:rPr lang="en-GB"/>
            <a:t>There is an ongoing national shortage of glucagon like peptide-1 receptor agonists (GLP-1 RAs) used in the management of Type 2 Diabetes (T2DM).  </a:t>
          </a:r>
          <a:endParaRPr lang="en-US"/>
        </a:p>
      </dgm:t>
    </dgm:pt>
    <dgm:pt modelId="{689D0F12-5E90-4FFA-9929-6AAB93C883D9}" type="parTrans" cxnId="{79409072-4C5F-42FD-8B5C-F2A4FD628337}">
      <dgm:prSet/>
      <dgm:spPr/>
      <dgm:t>
        <a:bodyPr/>
        <a:lstStyle/>
        <a:p>
          <a:endParaRPr lang="en-US"/>
        </a:p>
      </dgm:t>
    </dgm:pt>
    <dgm:pt modelId="{3D507795-EF14-4DBA-9FEC-9BBA93DDEAE9}" type="sibTrans" cxnId="{79409072-4C5F-42FD-8B5C-F2A4FD628337}">
      <dgm:prSet/>
      <dgm:spPr/>
      <dgm:t>
        <a:bodyPr/>
        <a:lstStyle/>
        <a:p>
          <a:endParaRPr lang="en-US"/>
        </a:p>
      </dgm:t>
    </dgm:pt>
    <dgm:pt modelId="{D7055BF2-0145-409C-8670-59878FF3A042}">
      <dgm:prSet/>
      <dgm:spPr/>
      <dgm:t>
        <a:bodyPr/>
        <a:lstStyle/>
        <a:p>
          <a:r>
            <a:rPr lang="en-GB"/>
            <a:t>This situation is not expected to resolve until into mid-2024.  </a:t>
          </a:r>
          <a:endParaRPr lang="en-US"/>
        </a:p>
      </dgm:t>
    </dgm:pt>
    <dgm:pt modelId="{44AB73A7-5FE2-4927-B140-0F814701D901}" type="parTrans" cxnId="{6813847A-11C3-4B99-AB13-3AF438B9462C}">
      <dgm:prSet/>
      <dgm:spPr/>
      <dgm:t>
        <a:bodyPr/>
        <a:lstStyle/>
        <a:p>
          <a:endParaRPr lang="en-US"/>
        </a:p>
      </dgm:t>
    </dgm:pt>
    <dgm:pt modelId="{68FB7C7D-6DE3-4B7A-9D5F-89C8B223F22D}" type="sibTrans" cxnId="{6813847A-11C3-4B99-AB13-3AF438B9462C}">
      <dgm:prSet/>
      <dgm:spPr/>
      <dgm:t>
        <a:bodyPr/>
        <a:lstStyle/>
        <a:p>
          <a:endParaRPr lang="en-US"/>
        </a:p>
      </dgm:t>
    </dgm:pt>
    <dgm:pt modelId="{DA0AC5B6-1635-4AFA-A9ED-50D2A976AD3E}">
      <dgm:prSet/>
      <dgm:spPr/>
      <dgm:t>
        <a:bodyPr/>
        <a:lstStyle/>
        <a:p>
          <a:r>
            <a:rPr lang="en-GB"/>
            <a:t>Supplies of some GLP-1 RA preparations may be intermittent or exhausted within this time frame </a:t>
          </a:r>
          <a:endParaRPr lang="en-US"/>
        </a:p>
      </dgm:t>
    </dgm:pt>
    <dgm:pt modelId="{E5D77150-A800-4A93-B838-73D462AB46F4}" type="parTrans" cxnId="{B24DC501-0700-4D96-A5F7-74C62FCC9599}">
      <dgm:prSet/>
      <dgm:spPr/>
      <dgm:t>
        <a:bodyPr/>
        <a:lstStyle/>
        <a:p>
          <a:endParaRPr lang="en-US"/>
        </a:p>
      </dgm:t>
    </dgm:pt>
    <dgm:pt modelId="{6FDD54DE-0D27-40B6-B654-2EAF56C1DC03}" type="sibTrans" cxnId="{B24DC501-0700-4D96-A5F7-74C62FCC9599}">
      <dgm:prSet/>
      <dgm:spPr/>
      <dgm:t>
        <a:bodyPr/>
        <a:lstStyle/>
        <a:p>
          <a:endParaRPr lang="en-US"/>
        </a:p>
      </dgm:t>
    </dgm:pt>
    <dgm:pt modelId="{F1FCE9A8-A971-4D46-9F43-B72AC00EBAB6}">
      <dgm:prSet/>
      <dgm:spPr/>
      <dgm:t>
        <a:bodyPr/>
        <a:lstStyle/>
        <a:p>
          <a:r>
            <a:rPr lang="en-GB"/>
            <a:t>Although other GLP-1 RA therapies may be available it is possible there will be insufficient additional capacity to accommodate switching everyone with T2DM currently prescribed an affected GLP-1 RA to an alternative brand.</a:t>
          </a:r>
          <a:endParaRPr lang="en-US"/>
        </a:p>
      </dgm:t>
    </dgm:pt>
    <dgm:pt modelId="{5C6A2FFA-6684-4942-855A-68C668311437}" type="parTrans" cxnId="{A1BE30AF-044B-47FE-B8AB-F3795EFF5359}">
      <dgm:prSet/>
      <dgm:spPr/>
      <dgm:t>
        <a:bodyPr/>
        <a:lstStyle/>
        <a:p>
          <a:endParaRPr lang="en-US"/>
        </a:p>
      </dgm:t>
    </dgm:pt>
    <dgm:pt modelId="{CE38EBBA-6467-474D-AFA0-C7A4176668F4}" type="sibTrans" cxnId="{A1BE30AF-044B-47FE-B8AB-F3795EFF5359}">
      <dgm:prSet/>
      <dgm:spPr/>
      <dgm:t>
        <a:bodyPr/>
        <a:lstStyle/>
        <a:p>
          <a:endParaRPr lang="en-US"/>
        </a:p>
      </dgm:t>
    </dgm:pt>
    <dgm:pt modelId="{906253FE-5ABE-415E-88C9-594CAAE22A91}" type="pres">
      <dgm:prSet presAssocID="{43C50784-235F-4738-8A91-1C28BA3569B0}" presName="root" presStyleCnt="0">
        <dgm:presLayoutVars>
          <dgm:dir/>
          <dgm:resizeHandles val="exact"/>
        </dgm:presLayoutVars>
      </dgm:prSet>
      <dgm:spPr/>
    </dgm:pt>
    <dgm:pt modelId="{225E7C0E-FB17-440B-BB02-304F801E4858}" type="pres">
      <dgm:prSet presAssocID="{43C50784-235F-4738-8A91-1C28BA3569B0}" presName="container" presStyleCnt="0">
        <dgm:presLayoutVars>
          <dgm:dir/>
          <dgm:resizeHandles val="exact"/>
        </dgm:presLayoutVars>
      </dgm:prSet>
      <dgm:spPr/>
    </dgm:pt>
    <dgm:pt modelId="{4FB80959-D55C-465D-B227-9EB015546333}" type="pres">
      <dgm:prSet presAssocID="{F401FAD2-D040-46F0-9B20-7E0A1E40E130}" presName="compNode" presStyleCnt="0"/>
      <dgm:spPr/>
    </dgm:pt>
    <dgm:pt modelId="{DC19998D-7977-40B8-B3FA-416A660CAF28}" type="pres">
      <dgm:prSet presAssocID="{F401FAD2-D040-46F0-9B20-7E0A1E40E130}" presName="iconBgRect" presStyleLbl="bgShp" presStyleIdx="0" presStyleCnt="4"/>
      <dgm:spPr/>
    </dgm:pt>
    <dgm:pt modelId="{9FCDFEEC-3D14-4E3C-9288-24DDE135EF59}" type="pres">
      <dgm:prSet presAssocID="{F401FAD2-D040-46F0-9B20-7E0A1E40E130}"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at"/>
        </a:ext>
      </dgm:extLst>
    </dgm:pt>
    <dgm:pt modelId="{D994018B-2B2B-46A4-9603-795B983CB56F}" type="pres">
      <dgm:prSet presAssocID="{F401FAD2-D040-46F0-9B20-7E0A1E40E130}" presName="spaceRect" presStyleCnt="0"/>
      <dgm:spPr/>
    </dgm:pt>
    <dgm:pt modelId="{337D2733-747A-4950-AFCF-2C06E1213635}" type="pres">
      <dgm:prSet presAssocID="{F401FAD2-D040-46F0-9B20-7E0A1E40E130}" presName="textRect" presStyleLbl="revTx" presStyleIdx="0" presStyleCnt="4">
        <dgm:presLayoutVars>
          <dgm:chMax val="1"/>
          <dgm:chPref val="1"/>
        </dgm:presLayoutVars>
      </dgm:prSet>
      <dgm:spPr/>
    </dgm:pt>
    <dgm:pt modelId="{1D217A68-F002-4534-A21F-34127AD3C699}" type="pres">
      <dgm:prSet presAssocID="{3D507795-EF14-4DBA-9FEC-9BBA93DDEAE9}" presName="sibTrans" presStyleLbl="sibTrans2D1" presStyleIdx="0" presStyleCnt="0"/>
      <dgm:spPr/>
    </dgm:pt>
    <dgm:pt modelId="{D5AD9224-8B34-483D-B823-42A344B27B3A}" type="pres">
      <dgm:prSet presAssocID="{D7055BF2-0145-409C-8670-59878FF3A042}" presName="compNode" presStyleCnt="0"/>
      <dgm:spPr/>
    </dgm:pt>
    <dgm:pt modelId="{450D626C-3E27-47CC-9D2B-5854B7D90D1E}" type="pres">
      <dgm:prSet presAssocID="{D7055BF2-0145-409C-8670-59878FF3A042}" presName="iconBgRect" presStyleLbl="bgShp" presStyleIdx="1" presStyleCnt="4"/>
      <dgm:spPr/>
    </dgm:pt>
    <dgm:pt modelId="{0DCEE8A9-06EC-4E76-B505-6EAC0DC5C8A6}" type="pres">
      <dgm:prSet presAssocID="{D7055BF2-0145-409C-8670-59878FF3A042}"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llseye"/>
        </a:ext>
      </dgm:extLst>
    </dgm:pt>
    <dgm:pt modelId="{94DAB5CB-FC35-46A4-ABB1-4629E72B996D}" type="pres">
      <dgm:prSet presAssocID="{D7055BF2-0145-409C-8670-59878FF3A042}" presName="spaceRect" presStyleCnt="0"/>
      <dgm:spPr/>
    </dgm:pt>
    <dgm:pt modelId="{82FB515E-000B-498C-85C9-6BAB74CD21A7}" type="pres">
      <dgm:prSet presAssocID="{D7055BF2-0145-409C-8670-59878FF3A042}" presName="textRect" presStyleLbl="revTx" presStyleIdx="1" presStyleCnt="4">
        <dgm:presLayoutVars>
          <dgm:chMax val="1"/>
          <dgm:chPref val="1"/>
        </dgm:presLayoutVars>
      </dgm:prSet>
      <dgm:spPr/>
    </dgm:pt>
    <dgm:pt modelId="{4D9CAD4E-9B22-40B1-A935-7F4C5BA96C13}" type="pres">
      <dgm:prSet presAssocID="{68FB7C7D-6DE3-4B7A-9D5F-89C8B223F22D}" presName="sibTrans" presStyleLbl="sibTrans2D1" presStyleIdx="0" presStyleCnt="0"/>
      <dgm:spPr/>
    </dgm:pt>
    <dgm:pt modelId="{0012F636-5554-49E5-B5A6-4C279D583FF2}" type="pres">
      <dgm:prSet presAssocID="{DA0AC5B6-1635-4AFA-A9ED-50D2A976AD3E}" presName="compNode" presStyleCnt="0"/>
      <dgm:spPr/>
    </dgm:pt>
    <dgm:pt modelId="{988B518A-6481-49F5-8B21-AC315C3E79F9}" type="pres">
      <dgm:prSet presAssocID="{DA0AC5B6-1635-4AFA-A9ED-50D2A976AD3E}" presName="iconBgRect" presStyleLbl="bgShp" presStyleIdx="2" presStyleCnt="4"/>
      <dgm:spPr/>
    </dgm:pt>
    <dgm:pt modelId="{E908FD0B-1A17-420D-9C5D-28E5FDD83ED8}" type="pres">
      <dgm:prSet presAssocID="{DA0AC5B6-1635-4AFA-A9ED-50D2A976AD3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opwatch"/>
        </a:ext>
      </dgm:extLst>
    </dgm:pt>
    <dgm:pt modelId="{05F36F1D-34E9-400D-9D48-9015AC1CEDFA}" type="pres">
      <dgm:prSet presAssocID="{DA0AC5B6-1635-4AFA-A9ED-50D2A976AD3E}" presName="spaceRect" presStyleCnt="0"/>
      <dgm:spPr/>
    </dgm:pt>
    <dgm:pt modelId="{B8E1FF03-90C0-4238-8B1D-30EE2E9289EB}" type="pres">
      <dgm:prSet presAssocID="{DA0AC5B6-1635-4AFA-A9ED-50D2A976AD3E}" presName="textRect" presStyleLbl="revTx" presStyleIdx="2" presStyleCnt="4">
        <dgm:presLayoutVars>
          <dgm:chMax val="1"/>
          <dgm:chPref val="1"/>
        </dgm:presLayoutVars>
      </dgm:prSet>
      <dgm:spPr/>
    </dgm:pt>
    <dgm:pt modelId="{9B0B7D06-86B1-4031-8F30-48AB8B96CC40}" type="pres">
      <dgm:prSet presAssocID="{6FDD54DE-0D27-40B6-B654-2EAF56C1DC03}" presName="sibTrans" presStyleLbl="sibTrans2D1" presStyleIdx="0" presStyleCnt="0"/>
      <dgm:spPr/>
    </dgm:pt>
    <dgm:pt modelId="{AE8EA7E1-DCA6-44D6-8F4F-5B737314BA59}" type="pres">
      <dgm:prSet presAssocID="{F1FCE9A8-A971-4D46-9F43-B72AC00EBAB6}" presName="compNode" presStyleCnt="0"/>
      <dgm:spPr/>
    </dgm:pt>
    <dgm:pt modelId="{F8CA812C-139D-4AD9-8C44-9CDAA08E4B06}" type="pres">
      <dgm:prSet presAssocID="{F1FCE9A8-A971-4D46-9F43-B72AC00EBAB6}" presName="iconBgRect" presStyleLbl="bgShp" presStyleIdx="3" presStyleCnt="4"/>
      <dgm:spPr/>
    </dgm:pt>
    <dgm:pt modelId="{2BB555C8-6B12-4D1C-8EAF-43852B58E22A}" type="pres">
      <dgm:prSet presAssocID="{F1FCE9A8-A971-4D46-9F43-B72AC00EBAB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edicine"/>
        </a:ext>
      </dgm:extLst>
    </dgm:pt>
    <dgm:pt modelId="{24700AC8-2619-4FF6-A09F-66EDAD6310B5}" type="pres">
      <dgm:prSet presAssocID="{F1FCE9A8-A971-4D46-9F43-B72AC00EBAB6}" presName="spaceRect" presStyleCnt="0"/>
      <dgm:spPr/>
    </dgm:pt>
    <dgm:pt modelId="{1AAFEC26-1E54-4EEB-A3DA-80C5891412FA}" type="pres">
      <dgm:prSet presAssocID="{F1FCE9A8-A971-4D46-9F43-B72AC00EBAB6}" presName="textRect" presStyleLbl="revTx" presStyleIdx="3" presStyleCnt="4">
        <dgm:presLayoutVars>
          <dgm:chMax val="1"/>
          <dgm:chPref val="1"/>
        </dgm:presLayoutVars>
      </dgm:prSet>
      <dgm:spPr/>
    </dgm:pt>
  </dgm:ptLst>
  <dgm:cxnLst>
    <dgm:cxn modelId="{B24DC501-0700-4D96-A5F7-74C62FCC9599}" srcId="{43C50784-235F-4738-8A91-1C28BA3569B0}" destId="{DA0AC5B6-1635-4AFA-A9ED-50D2A976AD3E}" srcOrd="2" destOrd="0" parTransId="{E5D77150-A800-4A93-B838-73D462AB46F4}" sibTransId="{6FDD54DE-0D27-40B6-B654-2EAF56C1DC03}"/>
    <dgm:cxn modelId="{93F1F72B-1005-451F-A46D-1D6F2544C31C}" type="presOf" srcId="{F1FCE9A8-A971-4D46-9F43-B72AC00EBAB6}" destId="{1AAFEC26-1E54-4EEB-A3DA-80C5891412FA}" srcOrd="0" destOrd="0" presId="urn:microsoft.com/office/officeart/2018/2/layout/IconCircleList"/>
    <dgm:cxn modelId="{4A89433C-8DFD-4CE2-B292-5C0E032F3EAE}" type="presOf" srcId="{6FDD54DE-0D27-40B6-B654-2EAF56C1DC03}" destId="{9B0B7D06-86B1-4031-8F30-48AB8B96CC40}" srcOrd="0" destOrd="0" presId="urn:microsoft.com/office/officeart/2018/2/layout/IconCircleList"/>
    <dgm:cxn modelId="{79409072-4C5F-42FD-8B5C-F2A4FD628337}" srcId="{43C50784-235F-4738-8A91-1C28BA3569B0}" destId="{F401FAD2-D040-46F0-9B20-7E0A1E40E130}" srcOrd="0" destOrd="0" parTransId="{689D0F12-5E90-4FFA-9929-6AAB93C883D9}" sibTransId="{3D507795-EF14-4DBA-9FEC-9BBA93DDEAE9}"/>
    <dgm:cxn modelId="{6813847A-11C3-4B99-AB13-3AF438B9462C}" srcId="{43C50784-235F-4738-8A91-1C28BA3569B0}" destId="{D7055BF2-0145-409C-8670-59878FF3A042}" srcOrd="1" destOrd="0" parTransId="{44AB73A7-5FE2-4927-B140-0F814701D901}" sibTransId="{68FB7C7D-6DE3-4B7A-9D5F-89C8B223F22D}"/>
    <dgm:cxn modelId="{BF4BF685-B1E4-418B-BF2C-B737476AB06B}" type="presOf" srcId="{D7055BF2-0145-409C-8670-59878FF3A042}" destId="{82FB515E-000B-498C-85C9-6BAB74CD21A7}" srcOrd="0" destOrd="0" presId="urn:microsoft.com/office/officeart/2018/2/layout/IconCircleList"/>
    <dgm:cxn modelId="{D3175B99-B006-4332-ACE7-6D486B9903D9}" type="presOf" srcId="{3D507795-EF14-4DBA-9FEC-9BBA93DDEAE9}" destId="{1D217A68-F002-4534-A21F-34127AD3C699}" srcOrd="0" destOrd="0" presId="urn:microsoft.com/office/officeart/2018/2/layout/IconCircleList"/>
    <dgm:cxn modelId="{A1BE30AF-044B-47FE-B8AB-F3795EFF5359}" srcId="{43C50784-235F-4738-8A91-1C28BA3569B0}" destId="{F1FCE9A8-A971-4D46-9F43-B72AC00EBAB6}" srcOrd="3" destOrd="0" parTransId="{5C6A2FFA-6684-4942-855A-68C668311437}" sibTransId="{CE38EBBA-6467-474D-AFA0-C7A4176668F4}"/>
    <dgm:cxn modelId="{DB2D77D0-81AC-47E4-A623-D25FD53E8119}" type="presOf" srcId="{68FB7C7D-6DE3-4B7A-9D5F-89C8B223F22D}" destId="{4D9CAD4E-9B22-40B1-A935-7F4C5BA96C13}" srcOrd="0" destOrd="0" presId="urn:microsoft.com/office/officeart/2018/2/layout/IconCircleList"/>
    <dgm:cxn modelId="{5FD43FE4-1BC8-4719-BA76-F942EB053DE3}" type="presOf" srcId="{43C50784-235F-4738-8A91-1C28BA3569B0}" destId="{906253FE-5ABE-415E-88C9-594CAAE22A91}" srcOrd="0" destOrd="0" presId="urn:microsoft.com/office/officeart/2018/2/layout/IconCircleList"/>
    <dgm:cxn modelId="{F40D86F3-E130-4A69-A2B9-1E4A11FF641A}" type="presOf" srcId="{F401FAD2-D040-46F0-9B20-7E0A1E40E130}" destId="{337D2733-747A-4950-AFCF-2C06E1213635}" srcOrd="0" destOrd="0" presId="urn:microsoft.com/office/officeart/2018/2/layout/IconCircleList"/>
    <dgm:cxn modelId="{A553ABFD-D8F9-4D85-8B58-757E1831EC91}" type="presOf" srcId="{DA0AC5B6-1635-4AFA-A9ED-50D2A976AD3E}" destId="{B8E1FF03-90C0-4238-8B1D-30EE2E9289EB}" srcOrd="0" destOrd="0" presId="urn:microsoft.com/office/officeart/2018/2/layout/IconCircleList"/>
    <dgm:cxn modelId="{499D013F-5EA2-4E57-BECC-FD97963C09D2}" type="presParOf" srcId="{906253FE-5ABE-415E-88C9-594CAAE22A91}" destId="{225E7C0E-FB17-440B-BB02-304F801E4858}" srcOrd="0" destOrd="0" presId="urn:microsoft.com/office/officeart/2018/2/layout/IconCircleList"/>
    <dgm:cxn modelId="{902A2E04-4545-4C11-9A8B-29AD55037559}" type="presParOf" srcId="{225E7C0E-FB17-440B-BB02-304F801E4858}" destId="{4FB80959-D55C-465D-B227-9EB015546333}" srcOrd="0" destOrd="0" presId="urn:microsoft.com/office/officeart/2018/2/layout/IconCircleList"/>
    <dgm:cxn modelId="{10640D9E-4E49-4676-81EC-26A24BEA1D22}" type="presParOf" srcId="{4FB80959-D55C-465D-B227-9EB015546333}" destId="{DC19998D-7977-40B8-B3FA-416A660CAF28}" srcOrd="0" destOrd="0" presId="urn:microsoft.com/office/officeart/2018/2/layout/IconCircleList"/>
    <dgm:cxn modelId="{556E5F48-1BDF-4AF7-8DCA-F9BF55A152D5}" type="presParOf" srcId="{4FB80959-D55C-465D-B227-9EB015546333}" destId="{9FCDFEEC-3D14-4E3C-9288-24DDE135EF59}" srcOrd="1" destOrd="0" presId="urn:microsoft.com/office/officeart/2018/2/layout/IconCircleList"/>
    <dgm:cxn modelId="{DF44D113-F159-4D62-9738-3667EB60E85A}" type="presParOf" srcId="{4FB80959-D55C-465D-B227-9EB015546333}" destId="{D994018B-2B2B-46A4-9603-795B983CB56F}" srcOrd="2" destOrd="0" presId="urn:microsoft.com/office/officeart/2018/2/layout/IconCircleList"/>
    <dgm:cxn modelId="{8493F429-C54A-4854-A510-0331C094F859}" type="presParOf" srcId="{4FB80959-D55C-465D-B227-9EB015546333}" destId="{337D2733-747A-4950-AFCF-2C06E1213635}" srcOrd="3" destOrd="0" presId="urn:microsoft.com/office/officeart/2018/2/layout/IconCircleList"/>
    <dgm:cxn modelId="{82973126-C305-41AC-AF11-D977CD65723C}" type="presParOf" srcId="{225E7C0E-FB17-440B-BB02-304F801E4858}" destId="{1D217A68-F002-4534-A21F-34127AD3C699}" srcOrd="1" destOrd="0" presId="urn:microsoft.com/office/officeart/2018/2/layout/IconCircleList"/>
    <dgm:cxn modelId="{38BDCD3E-09A3-400B-9D81-126281CBDF7E}" type="presParOf" srcId="{225E7C0E-FB17-440B-BB02-304F801E4858}" destId="{D5AD9224-8B34-483D-B823-42A344B27B3A}" srcOrd="2" destOrd="0" presId="urn:microsoft.com/office/officeart/2018/2/layout/IconCircleList"/>
    <dgm:cxn modelId="{A189C418-6345-405E-AAA8-89E3E598A534}" type="presParOf" srcId="{D5AD9224-8B34-483D-B823-42A344B27B3A}" destId="{450D626C-3E27-47CC-9D2B-5854B7D90D1E}" srcOrd="0" destOrd="0" presId="urn:microsoft.com/office/officeart/2018/2/layout/IconCircleList"/>
    <dgm:cxn modelId="{9FD98B9C-3B76-47FF-AE9B-1F45E6F0D56F}" type="presParOf" srcId="{D5AD9224-8B34-483D-B823-42A344B27B3A}" destId="{0DCEE8A9-06EC-4E76-B505-6EAC0DC5C8A6}" srcOrd="1" destOrd="0" presId="urn:microsoft.com/office/officeart/2018/2/layout/IconCircleList"/>
    <dgm:cxn modelId="{1FE35B97-0A6F-486F-BBDB-0C8E130E5D85}" type="presParOf" srcId="{D5AD9224-8B34-483D-B823-42A344B27B3A}" destId="{94DAB5CB-FC35-46A4-ABB1-4629E72B996D}" srcOrd="2" destOrd="0" presId="urn:microsoft.com/office/officeart/2018/2/layout/IconCircleList"/>
    <dgm:cxn modelId="{8AB25B41-AF90-4BD1-AC19-C7362E0C237F}" type="presParOf" srcId="{D5AD9224-8B34-483D-B823-42A344B27B3A}" destId="{82FB515E-000B-498C-85C9-6BAB74CD21A7}" srcOrd="3" destOrd="0" presId="urn:microsoft.com/office/officeart/2018/2/layout/IconCircleList"/>
    <dgm:cxn modelId="{C96B899D-1D4D-47F1-8AC5-0A176000DA8F}" type="presParOf" srcId="{225E7C0E-FB17-440B-BB02-304F801E4858}" destId="{4D9CAD4E-9B22-40B1-A935-7F4C5BA96C13}" srcOrd="3" destOrd="0" presId="urn:microsoft.com/office/officeart/2018/2/layout/IconCircleList"/>
    <dgm:cxn modelId="{774DCE43-73A5-41B4-B05F-65BA735DBE96}" type="presParOf" srcId="{225E7C0E-FB17-440B-BB02-304F801E4858}" destId="{0012F636-5554-49E5-B5A6-4C279D583FF2}" srcOrd="4" destOrd="0" presId="urn:microsoft.com/office/officeart/2018/2/layout/IconCircleList"/>
    <dgm:cxn modelId="{C3A7055B-B677-44C6-A765-8516FDF05AF2}" type="presParOf" srcId="{0012F636-5554-49E5-B5A6-4C279D583FF2}" destId="{988B518A-6481-49F5-8B21-AC315C3E79F9}" srcOrd="0" destOrd="0" presId="urn:microsoft.com/office/officeart/2018/2/layout/IconCircleList"/>
    <dgm:cxn modelId="{AAE5F95E-8F5B-4BF0-8387-6128605DB0D6}" type="presParOf" srcId="{0012F636-5554-49E5-B5A6-4C279D583FF2}" destId="{E908FD0B-1A17-420D-9C5D-28E5FDD83ED8}" srcOrd="1" destOrd="0" presId="urn:microsoft.com/office/officeart/2018/2/layout/IconCircleList"/>
    <dgm:cxn modelId="{F253EC46-C0E7-4E3D-B2C6-72ADFDE0F638}" type="presParOf" srcId="{0012F636-5554-49E5-B5A6-4C279D583FF2}" destId="{05F36F1D-34E9-400D-9D48-9015AC1CEDFA}" srcOrd="2" destOrd="0" presId="urn:microsoft.com/office/officeart/2018/2/layout/IconCircleList"/>
    <dgm:cxn modelId="{976BB15C-A010-4483-B571-A43AD290F43B}" type="presParOf" srcId="{0012F636-5554-49E5-B5A6-4C279D583FF2}" destId="{B8E1FF03-90C0-4238-8B1D-30EE2E9289EB}" srcOrd="3" destOrd="0" presId="urn:microsoft.com/office/officeart/2018/2/layout/IconCircleList"/>
    <dgm:cxn modelId="{E4F94224-069C-4639-B498-400AF047BFB0}" type="presParOf" srcId="{225E7C0E-FB17-440B-BB02-304F801E4858}" destId="{9B0B7D06-86B1-4031-8F30-48AB8B96CC40}" srcOrd="5" destOrd="0" presId="urn:microsoft.com/office/officeart/2018/2/layout/IconCircleList"/>
    <dgm:cxn modelId="{A6C46501-DA1C-42D2-BC61-EF8FC32644E4}" type="presParOf" srcId="{225E7C0E-FB17-440B-BB02-304F801E4858}" destId="{AE8EA7E1-DCA6-44D6-8F4F-5B737314BA59}" srcOrd="6" destOrd="0" presId="urn:microsoft.com/office/officeart/2018/2/layout/IconCircleList"/>
    <dgm:cxn modelId="{AF48ED6F-5245-4BD2-804E-C59B10D2AE75}" type="presParOf" srcId="{AE8EA7E1-DCA6-44D6-8F4F-5B737314BA59}" destId="{F8CA812C-139D-4AD9-8C44-9CDAA08E4B06}" srcOrd="0" destOrd="0" presId="urn:microsoft.com/office/officeart/2018/2/layout/IconCircleList"/>
    <dgm:cxn modelId="{00AFCD79-5B82-4668-ADCC-EEC0E6759A04}" type="presParOf" srcId="{AE8EA7E1-DCA6-44D6-8F4F-5B737314BA59}" destId="{2BB555C8-6B12-4D1C-8EAF-43852B58E22A}" srcOrd="1" destOrd="0" presId="urn:microsoft.com/office/officeart/2018/2/layout/IconCircleList"/>
    <dgm:cxn modelId="{969465CA-F8AE-4D9E-A980-5C37937E6A00}" type="presParOf" srcId="{AE8EA7E1-DCA6-44D6-8F4F-5B737314BA59}" destId="{24700AC8-2619-4FF6-A09F-66EDAD6310B5}" srcOrd="2" destOrd="0" presId="urn:microsoft.com/office/officeart/2018/2/layout/IconCircleList"/>
    <dgm:cxn modelId="{D6C5A5B6-BFD5-4849-A8CC-1ABC4D267045}" type="presParOf" srcId="{AE8EA7E1-DCA6-44D6-8F4F-5B737314BA59}" destId="{1AAFEC26-1E54-4EEB-A3DA-80C5891412FA}"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7987EF-0EC5-4833-BC9E-5D5C81339E12}"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620515C3-4A5F-4BB1-90AD-64549A8915BA}">
      <dgm:prSet/>
      <dgm:spPr/>
      <dgm:t>
        <a:bodyPr/>
        <a:lstStyle/>
        <a:p>
          <a:r>
            <a:rPr lang="en-GB"/>
            <a:t>Prescribers in all care settings</a:t>
          </a:r>
          <a:endParaRPr lang="en-US"/>
        </a:p>
      </dgm:t>
    </dgm:pt>
    <dgm:pt modelId="{D4716811-678C-4094-855B-0C5D5A2D841B}" type="parTrans" cxnId="{8CB112D9-A2C0-4AC2-883F-4AA5B7EA4A53}">
      <dgm:prSet/>
      <dgm:spPr/>
      <dgm:t>
        <a:bodyPr/>
        <a:lstStyle/>
        <a:p>
          <a:endParaRPr lang="en-US"/>
        </a:p>
      </dgm:t>
    </dgm:pt>
    <dgm:pt modelId="{4CDE71D5-6CDA-4D70-A31F-C5881518C77C}" type="sibTrans" cxnId="{8CB112D9-A2C0-4AC2-883F-4AA5B7EA4A53}">
      <dgm:prSet/>
      <dgm:spPr/>
      <dgm:t>
        <a:bodyPr/>
        <a:lstStyle/>
        <a:p>
          <a:endParaRPr lang="en-US"/>
        </a:p>
      </dgm:t>
    </dgm:pt>
    <dgm:pt modelId="{AEA7B2F0-2B18-4583-88F8-263CE713D432}">
      <dgm:prSet/>
      <dgm:spPr/>
      <dgm:t>
        <a:bodyPr/>
        <a:lstStyle/>
        <a:p>
          <a:r>
            <a:rPr lang="en-GB"/>
            <a:t>NHS Diabetologists/ Endocrinologists</a:t>
          </a:r>
          <a:endParaRPr lang="en-US"/>
        </a:p>
      </dgm:t>
    </dgm:pt>
    <dgm:pt modelId="{7D9A9E33-40E2-4AB2-8572-5DCB5231616F}" type="parTrans" cxnId="{B528A57C-0A85-439D-A13D-7F48B7C86028}">
      <dgm:prSet/>
      <dgm:spPr/>
      <dgm:t>
        <a:bodyPr/>
        <a:lstStyle/>
        <a:p>
          <a:endParaRPr lang="en-US"/>
        </a:p>
      </dgm:t>
    </dgm:pt>
    <dgm:pt modelId="{A089A951-728E-45EE-9CF0-2B3CFAF968A2}" type="sibTrans" cxnId="{B528A57C-0A85-439D-A13D-7F48B7C86028}">
      <dgm:prSet/>
      <dgm:spPr/>
      <dgm:t>
        <a:bodyPr/>
        <a:lstStyle/>
        <a:p>
          <a:endParaRPr lang="en-US"/>
        </a:p>
      </dgm:t>
    </dgm:pt>
    <dgm:pt modelId="{57C54855-0DD8-42FC-8468-E94D2887A9D6}">
      <dgm:prSet/>
      <dgm:spPr/>
      <dgm:t>
        <a:bodyPr/>
        <a:lstStyle/>
        <a:p>
          <a:r>
            <a:rPr lang="en-GB"/>
            <a:t>Specialist diabetes services and associated health care professionals</a:t>
          </a:r>
          <a:endParaRPr lang="en-US"/>
        </a:p>
      </dgm:t>
    </dgm:pt>
    <dgm:pt modelId="{9DE88F7B-5CC2-4B3E-9545-79BDF4C77526}" type="parTrans" cxnId="{888758DE-A07D-40C3-935D-5DDABBAC7E2A}">
      <dgm:prSet/>
      <dgm:spPr/>
      <dgm:t>
        <a:bodyPr/>
        <a:lstStyle/>
        <a:p>
          <a:endParaRPr lang="en-US"/>
        </a:p>
      </dgm:t>
    </dgm:pt>
    <dgm:pt modelId="{4E811212-50AB-42BB-9377-59E8EFC5B791}" type="sibTrans" cxnId="{888758DE-A07D-40C3-935D-5DDABBAC7E2A}">
      <dgm:prSet/>
      <dgm:spPr/>
      <dgm:t>
        <a:bodyPr/>
        <a:lstStyle/>
        <a:p>
          <a:endParaRPr lang="en-US"/>
        </a:p>
      </dgm:t>
    </dgm:pt>
    <dgm:pt modelId="{FED79CC7-01E9-44FB-8F56-A3382253738D}">
      <dgm:prSet/>
      <dgm:spPr/>
      <dgm:t>
        <a:bodyPr/>
        <a:lstStyle/>
        <a:p>
          <a:r>
            <a:rPr lang="en-GB"/>
            <a:t>People with Type 2 Diabetes, their families, or carers</a:t>
          </a:r>
          <a:endParaRPr lang="en-US"/>
        </a:p>
      </dgm:t>
    </dgm:pt>
    <dgm:pt modelId="{60395B6A-F84B-4458-A978-A091C557B65F}" type="parTrans" cxnId="{EAA54EA2-0841-44A9-94D9-47B46E4609CA}">
      <dgm:prSet/>
      <dgm:spPr/>
      <dgm:t>
        <a:bodyPr/>
        <a:lstStyle/>
        <a:p>
          <a:endParaRPr lang="en-US"/>
        </a:p>
      </dgm:t>
    </dgm:pt>
    <dgm:pt modelId="{11991962-E079-4FB6-875D-9B3E5CC09A90}" type="sibTrans" cxnId="{EAA54EA2-0841-44A9-94D9-47B46E4609CA}">
      <dgm:prSet/>
      <dgm:spPr/>
      <dgm:t>
        <a:bodyPr/>
        <a:lstStyle/>
        <a:p>
          <a:endParaRPr lang="en-US"/>
        </a:p>
      </dgm:t>
    </dgm:pt>
    <dgm:pt modelId="{80DD119B-1B07-4D33-AB91-EFC000127BE2}">
      <dgm:prSet/>
      <dgm:spPr/>
      <dgm:t>
        <a:bodyPr/>
        <a:lstStyle/>
        <a:p>
          <a:r>
            <a:rPr lang="en-GB"/>
            <a:t>Organisations commissioning NHS services</a:t>
          </a:r>
          <a:endParaRPr lang="en-US"/>
        </a:p>
      </dgm:t>
    </dgm:pt>
    <dgm:pt modelId="{CFAA539B-2DD1-411F-A358-18237DC83F4F}" type="parTrans" cxnId="{49B22427-D896-4BA6-A119-D0BECDAFC6EF}">
      <dgm:prSet/>
      <dgm:spPr/>
      <dgm:t>
        <a:bodyPr/>
        <a:lstStyle/>
        <a:p>
          <a:endParaRPr lang="en-US"/>
        </a:p>
      </dgm:t>
    </dgm:pt>
    <dgm:pt modelId="{62FBFC8B-5F1E-452F-A42C-81BEE33C7717}" type="sibTrans" cxnId="{49B22427-D896-4BA6-A119-D0BECDAFC6EF}">
      <dgm:prSet/>
      <dgm:spPr/>
      <dgm:t>
        <a:bodyPr/>
        <a:lstStyle/>
        <a:p>
          <a:endParaRPr lang="en-US"/>
        </a:p>
      </dgm:t>
    </dgm:pt>
    <dgm:pt modelId="{91CE846B-CDA7-41EC-82AA-E058531100CA}">
      <dgm:prSet/>
      <dgm:spPr/>
      <dgm:t>
        <a:bodyPr/>
        <a:lstStyle/>
        <a:p>
          <a:r>
            <a:rPr lang="en-GB"/>
            <a:t>Providers of NHS services </a:t>
          </a:r>
          <a:endParaRPr lang="en-US"/>
        </a:p>
      </dgm:t>
    </dgm:pt>
    <dgm:pt modelId="{E20BF560-F6D8-490A-A05B-6AE6210D2B9B}" type="parTrans" cxnId="{6FC58AA3-96C6-476D-B608-6BDA94074DA8}">
      <dgm:prSet/>
      <dgm:spPr/>
      <dgm:t>
        <a:bodyPr/>
        <a:lstStyle/>
        <a:p>
          <a:endParaRPr lang="en-US"/>
        </a:p>
      </dgm:t>
    </dgm:pt>
    <dgm:pt modelId="{4E4E139A-6E39-4389-95ED-8BF8F1F8BE89}" type="sibTrans" cxnId="{6FC58AA3-96C6-476D-B608-6BDA94074DA8}">
      <dgm:prSet/>
      <dgm:spPr/>
      <dgm:t>
        <a:bodyPr/>
        <a:lstStyle/>
        <a:p>
          <a:endParaRPr lang="en-US"/>
        </a:p>
      </dgm:t>
    </dgm:pt>
    <dgm:pt modelId="{31875D15-7A9F-4700-9F9D-CBE8481888A0}" type="pres">
      <dgm:prSet presAssocID="{A97987EF-0EC5-4833-BC9E-5D5C81339E12}" presName="diagram" presStyleCnt="0">
        <dgm:presLayoutVars>
          <dgm:dir/>
          <dgm:resizeHandles val="exact"/>
        </dgm:presLayoutVars>
      </dgm:prSet>
      <dgm:spPr/>
    </dgm:pt>
    <dgm:pt modelId="{C6AC5EF8-69A7-4735-99FD-93327F5A73DA}" type="pres">
      <dgm:prSet presAssocID="{620515C3-4A5F-4BB1-90AD-64549A8915BA}" presName="node" presStyleLbl="node1" presStyleIdx="0" presStyleCnt="6">
        <dgm:presLayoutVars>
          <dgm:bulletEnabled val="1"/>
        </dgm:presLayoutVars>
      </dgm:prSet>
      <dgm:spPr/>
    </dgm:pt>
    <dgm:pt modelId="{2785AD91-B95A-42B6-ADB1-231F62611725}" type="pres">
      <dgm:prSet presAssocID="{4CDE71D5-6CDA-4D70-A31F-C5881518C77C}" presName="sibTrans" presStyleCnt="0"/>
      <dgm:spPr/>
    </dgm:pt>
    <dgm:pt modelId="{B62C47D8-24FD-4D06-853D-9907065E9F39}" type="pres">
      <dgm:prSet presAssocID="{AEA7B2F0-2B18-4583-88F8-263CE713D432}" presName="node" presStyleLbl="node1" presStyleIdx="1" presStyleCnt="6">
        <dgm:presLayoutVars>
          <dgm:bulletEnabled val="1"/>
        </dgm:presLayoutVars>
      </dgm:prSet>
      <dgm:spPr/>
    </dgm:pt>
    <dgm:pt modelId="{C9B57CA7-7BDE-498F-9332-D6F254C62561}" type="pres">
      <dgm:prSet presAssocID="{A089A951-728E-45EE-9CF0-2B3CFAF968A2}" presName="sibTrans" presStyleCnt="0"/>
      <dgm:spPr/>
    </dgm:pt>
    <dgm:pt modelId="{E4604D20-6651-48E6-81F3-6BED5D102FBF}" type="pres">
      <dgm:prSet presAssocID="{57C54855-0DD8-42FC-8468-E94D2887A9D6}" presName="node" presStyleLbl="node1" presStyleIdx="2" presStyleCnt="6">
        <dgm:presLayoutVars>
          <dgm:bulletEnabled val="1"/>
        </dgm:presLayoutVars>
      </dgm:prSet>
      <dgm:spPr/>
    </dgm:pt>
    <dgm:pt modelId="{BA1EAE72-64F7-4354-8C80-B8F08DFC6F36}" type="pres">
      <dgm:prSet presAssocID="{4E811212-50AB-42BB-9377-59E8EFC5B791}" presName="sibTrans" presStyleCnt="0"/>
      <dgm:spPr/>
    </dgm:pt>
    <dgm:pt modelId="{00667DFA-F9AA-4DAA-BEC7-8D0423AD3F3E}" type="pres">
      <dgm:prSet presAssocID="{FED79CC7-01E9-44FB-8F56-A3382253738D}" presName="node" presStyleLbl="node1" presStyleIdx="3" presStyleCnt="6">
        <dgm:presLayoutVars>
          <dgm:bulletEnabled val="1"/>
        </dgm:presLayoutVars>
      </dgm:prSet>
      <dgm:spPr/>
    </dgm:pt>
    <dgm:pt modelId="{339F5BDB-937B-4542-8533-224EDE50AE61}" type="pres">
      <dgm:prSet presAssocID="{11991962-E079-4FB6-875D-9B3E5CC09A90}" presName="sibTrans" presStyleCnt="0"/>
      <dgm:spPr/>
    </dgm:pt>
    <dgm:pt modelId="{CABE5B45-79A1-49A8-B00E-522AB518385A}" type="pres">
      <dgm:prSet presAssocID="{80DD119B-1B07-4D33-AB91-EFC000127BE2}" presName="node" presStyleLbl="node1" presStyleIdx="4" presStyleCnt="6">
        <dgm:presLayoutVars>
          <dgm:bulletEnabled val="1"/>
        </dgm:presLayoutVars>
      </dgm:prSet>
      <dgm:spPr/>
    </dgm:pt>
    <dgm:pt modelId="{20AC871C-6D9F-4241-A916-C2321722833C}" type="pres">
      <dgm:prSet presAssocID="{62FBFC8B-5F1E-452F-A42C-81BEE33C7717}" presName="sibTrans" presStyleCnt="0"/>
      <dgm:spPr/>
    </dgm:pt>
    <dgm:pt modelId="{915D24CC-2843-4BB1-9C3E-DBF8B437194F}" type="pres">
      <dgm:prSet presAssocID="{91CE846B-CDA7-41EC-82AA-E058531100CA}" presName="node" presStyleLbl="node1" presStyleIdx="5" presStyleCnt="6">
        <dgm:presLayoutVars>
          <dgm:bulletEnabled val="1"/>
        </dgm:presLayoutVars>
      </dgm:prSet>
      <dgm:spPr/>
    </dgm:pt>
  </dgm:ptLst>
  <dgm:cxnLst>
    <dgm:cxn modelId="{CA69850E-DE05-4A28-86D0-28CD28A86AFE}" type="presOf" srcId="{80DD119B-1B07-4D33-AB91-EFC000127BE2}" destId="{CABE5B45-79A1-49A8-B00E-522AB518385A}" srcOrd="0" destOrd="0" presId="urn:microsoft.com/office/officeart/2005/8/layout/default"/>
    <dgm:cxn modelId="{49B22427-D896-4BA6-A119-D0BECDAFC6EF}" srcId="{A97987EF-0EC5-4833-BC9E-5D5C81339E12}" destId="{80DD119B-1B07-4D33-AB91-EFC000127BE2}" srcOrd="4" destOrd="0" parTransId="{CFAA539B-2DD1-411F-A358-18237DC83F4F}" sibTransId="{62FBFC8B-5F1E-452F-A42C-81BEE33C7717}"/>
    <dgm:cxn modelId="{AF1A6B2F-47E1-40A2-8A1C-5EECFB479C8A}" type="presOf" srcId="{FED79CC7-01E9-44FB-8F56-A3382253738D}" destId="{00667DFA-F9AA-4DAA-BEC7-8D0423AD3F3E}" srcOrd="0" destOrd="0" presId="urn:microsoft.com/office/officeart/2005/8/layout/default"/>
    <dgm:cxn modelId="{B528A57C-0A85-439D-A13D-7F48B7C86028}" srcId="{A97987EF-0EC5-4833-BC9E-5D5C81339E12}" destId="{AEA7B2F0-2B18-4583-88F8-263CE713D432}" srcOrd="1" destOrd="0" parTransId="{7D9A9E33-40E2-4AB2-8572-5DCB5231616F}" sibTransId="{A089A951-728E-45EE-9CF0-2B3CFAF968A2}"/>
    <dgm:cxn modelId="{90F2239D-61DD-492F-B390-A7A876391DBF}" type="presOf" srcId="{620515C3-4A5F-4BB1-90AD-64549A8915BA}" destId="{C6AC5EF8-69A7-4735-99FD-93327F5A73DA}" srcOrd="0" destOrd="0" presId="urn:microsoft.com/office/officeart/2005/8/layout/default"/>
    <dgm:cxn modelId="{58418E9F-6A9D-462C-9A88-B0B070419477}" type="presOf" srcId="{91CE846B-CDA7-41EC-82AA-E058531100CA}" destId="{915D24CC-2843-4BB1-9C3E-DBF8B437194F}" srcOrd="0" destOrd="0" presId="urn:microsoft.com/office/officeart/2005/8/layout/default"/>
    <dgm:cxn modelId="{EAA54EA2-0841-44A9-94D9-47B46E4609CA}" srcId="{A97987EF-0EC5-4833-BC9E-5D5C81339E12}" destId="{FED79CC7-01E9-44FB-8F56-A3382253738D}" srcOrd="3" destOrd="0" parTransId="{60395B6A-F84B-4458-A978-A091C557B65F}" sibTransId="{11991962-E079-4FB6-875D-9B3E5CC09A90}"/>
    <dgm:cxn modelId="{6FC58AA3-96C6-476D-B608-6BDA94074DA8}" srcId="{A97987EF-0EC5-4833-BC9E-5D5C81339E12}" destId="{91CE846B-CDA7-41EC-82AA-E058531100CA}" srcOrd="5" destOrd="0" parTransId="{E20BF560-F6D8-490A-A05B-6AE6210D2B9B}" sibTransId="{4E4E139A-6E39-4389-95ED-8BF8F1F8BE89}"/>
    <dgm:cxn modelId="{1D2A39BD-D5E8-4D60-9489-DD1BBCF4C14E}" type="presOf" srcId="{A97987EF-0EC5-4833-BC9E-5D5C81339E12}" destId="{31875D15-7A9F-4700-9F9D-CBE8481888A0}" srcOrd="0" destOrd="0" presId="urn:microsoft.com/office/officeart/2005/8/layout/default"/>
    <dgm:cxn modelId="{AB1B17C1-1DE8-43DB-96B7-C0DFE45AC8FB}" type="presOf" srcId="{57C54855-0DD8-42FC-8468-E94D2887A9D6}" destId="{E4604D20-6651-48E6-81F3-6BED5D102FBF}" srcOrd="0" destOrd="0" presId="urn:microsoft.com/office/officeart/2005/8/layout/default"/>
    <dgm:cxn modelId="{C5DFC5D4-B044-4820-A7D0-AA7CBC0E9588}" type="presOf" srcId="{AEA7B2F0-2B18-4583-88F8-263CE713D432}" destId="{B62C47D8-24FD-4D06-853D-9907065E9F39}" srcOrd="0" destOrd="0" presId="urn:microsoft.com/office/officeart/2005/8/layout/default"/>
    <dgm:cxn modelId="{8CB112D9-A2C0-4AC2-883F-4AA5B7EA4A53}" srcId="{A97987EF-0EC5-4833-BC9E-5D5C81339E12}" destId="{620515C3-4A5F-4BB1-90AD-64549A8915BA}" srcOrd="0" destOrd="0" parTransId="{D4716811-678C-4094-855B-0C5D5A2D841B}" sibTransId="{4CDE71D5-6CDA-4D70-A31F-C5881518C77C}"/>
    <dgm:cxn modelId="{888758DE-A07D-40C3-935D-5DDABBAC7E2A}" srcId="{A97987EF-0EC5-4833-BC9E-5D5C81339E12}" destId="{57C54855-0DD8-42FC-8468-E94D2887A9D6}" srcOrd="2" destOrd="0" parTransId="{9DE88F7B-5CC2-4B3E-9545-79BDF4C77526}" sibTransId="{4E811212-50AB-42BB-9377-59E8EFC5B791}"/>
    <dgm:cxn modelId="{A6D38ACB-6A23-49DC-8D37-D1528C4DAEB5}" type="presParOf" srcId="{31875D15-7A9F-4700-9F9D-CBE8481888A0}" destId="{C6AC5EF8-69A7-4735-99FD-93327F5A73DA}" srcOrd="0" destOrd="0" presId="urn:microsoft.com/office/officeart/2005/8/layout/default"/>
    <dgm:cxn modelId="{B326AC83-93DB-4F84-9756-D8EC1E8B69A9}" type="presParOf" srcId="{31875D15-7A9F-4700-9F9D-CBE8481888A0}" destId="{2785AD91-B95A-42B6-ADB1-231F62611725}" srcOrd="1" destOrd="0" presId="urn:microsoft.com/office/officeart/2005/8/layout/default"/>
    <dgm:cxn modelId="{06D51A50-8F80-4207-BF6C-EA646FCFC6D3}" type="presParOf" srcId="{31875D15-7A9F-4700-9F9D-CBE8481888A0}" destId="{B62C47D8-24FD-4D06-853D-9907065E9F39}" srcOrd="2" destOrd="0" presId="urn:microsoft.com/office/officeart/2005/8/layout/default"/>
    <dgm:cxn modelId="{9541DE01-71D8-4A15-90A2-8ECDE481E516}" type="presParOf" srcId="{31875D15-7A9F-4700-9F9D-CBE8481888A0}" destId="{C9B57CA7-7BDE-498F-9332-D6F254C62561}" srcOrd="3" destOrd="0" presId="urn:microsoft.com/office/officeart/2005/8/layout/default"/>
    <dgm:cxn modelId="{36C7B0B0-9E92-4397-B7EF-EFCFE2BAC1CE}" type="presParOf" srcId="{31875D15-7A9F-4700-9F9D-CBE8481888A0}" destId="{E4604D20-6651-48E6-81F3-6BED5D102FBF}" srcOrd="4" destOrd="0" presId="urn:microsoft.com/office/officeart/2005/8/layout/default"/>
    <dgm:cxn modelId="{4B012104-40D2-412E-8A1D-AD45C8DB9A13}" type="presParOf" srcId="{31875D15-7A9F-4700-9F9D-CBE8481888A0}" destId="{BA1EAE72-64F7-4354-8C80-B8F08DFC6F36}" srcOrd="5" destOrd="0" presId="urn:microsoft.com/office/officeart/2005/8/layout/default"/>
    <dgm:cxn modelId="{C517A89D-CE89-41FE-80FA-C9203D919871}" type="presParOf" srcId="{31875D15-7A9F-4700-9F9D-CBE8481888A0}" destId="{00667DFA-F9AA-4DAA-BEC7-8D0423AD3F3E}" srcOrd="6" destOrd="0" presId="urn:microsoft.com/office/officeart/2005/8/layout/default"/>
    <dgm:cxn modelId="{00250C29-5C05-48A6-B313-04CFC6C42026}" type="presParOf" srcId="{31875D15-7A9F-4700-9F9D-CBE8481888A0}" destId="{339F5BDB-937B-4542-8533-224EDE50AE61}" srcOrd="7" destOrd="0" presId="urn:microsoft.com/office/officeart/2005/8/layout/default"/>
    <dgm:cxn modelId="{9AD7C596-8CF9-4AF6-9B53-5021361D3A48}" type="presParOf" srcId="{31875D15-7A9F-4700-9F9D-CBE8481888A0}" destId="{CABE5B45-79A1-49A8-B00E-522AB518385A}" srcOrd="8" destOrd="0" presId="urn:microsoft.com/office/officeart/2005/8/layout/default"/>
    <dgm:cxn modelId="{5AB66F56-05C2-4507-83DB-D4691A5D1C28}" type="presParOf" srcId="{31875D15-7A9F-4700-9F9D-CBE8481888A0}" destId="{20AC871C-6D9F-4241-A916-C2321722833C}" srcOrd="9" destOrd="0" presId="urn:microsoft.com/office/officeart/2005/8/layout/default"/>
    <dgm:cxn modelId="{EC318873-CB6B-4252-962C-293493C6E46C}" type="presParOf" srcId="{31875D15-7A9F-4700-9F9D-CBE8481888A0}" destId="{915D24CC-2843-4BB1-9C3E-DBF8B437194F}"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A28AA49-1665-41DE-9C5F-A090907DC5C9}" type="doc">
      <dgm:prSet loTypeId="urn:microsoft.com/office/officeart/2018/2/layout/IconVerticalSolidList" loCatId="icon" qsTypeId="urn:microsoft.com/office/officeart/2005/8/quickstyle/simple1" qsCatId="simple" csTypeId="urn:microsoft.com/office/officeart/2018/5/colors/Iconchunking_neutralbg_accent1_2" csCatId="accent1" phldr="1"/>
      <dgm:spPr/>
      <dgm:t>
        <a:bodyPr/>
        <a:lstStyle/>
        <a:p>
          <a:endParaRPr lang="en-US"/>
        </a:p>
      </dgm:t>
    </dgm:pt>
    <dgm:pt modelId="{2D470508-00CA-40AC-BBEE-C2B0BC3DF603}">
      <dgm:prSet/>
      <dgm:spPr/>
      <dgm:t>
        <a:bodyPr/>
        <a:lstStyle/>
        <a:p>
          <a:pPr>
            <a:lnSpc>
              <a:spcPct val="100000"/>
            </a:lnSpc>
          </a:pPr>
          <a:r>
            <a:rPr lang="en-GB"/>
            <a:t>In most cases, the need to consider alternative glucose lowering therapy will arise when a person with T2DM established on GLP-1 RA therapy is unable to source their regular GLP-1 RA prescription. </a:t>
          </a:r>
          <a:endParaRPr lang="en-US"/>
        </a:p>
      </dgm:t>
    </dgm:pt>
    <dgm:pt modelId="{1ED0399A-47E5-439F-ADBB-A5B54EF09879}" type="parTrans" cxnId="{0FB2A7F8-11BB-4A13-BE5C-C4CD6FFC4268}">
      <dgm:prSet/>
      <dgm:spPr/>
      <dgm:t>
        <a:bodyPr/>
        <a:lstStyle/>
        <a:p>
          <a:endParaRPr lang="en-US"/>
        </a:p>
      </dgm:t>
    </dgm:pt>
    <dgm:pt modelId="{96EE7CD7-B21E-4EAD-978F-6614F810C576}" type="sibTrans" cxnId="{0FB2A7F8-11BB-4A13-BE5C-C4CD6FFC4268}">
      <dgm:prSet/>
      <dgm:spPr/>
      <dgm:t>
        <a:bodyPr/>
        <a:lstStyle/>
        <a:p>
          <a:endParaRPr lang="en-US"/>
        </a:p>
      </dgm:t>
    </dgm:pt>
    <dgm:pt modelId="{43FFC8AD-5FB7-4D95-9934-0D8BDAE6119D}">
      <dgm:prSet/>
      <dgm:spPr/>
      <dgm:t>
        <a:bodyPr/>
        <a:lstStyle/>
        <a:p>
          <a:pPr>
            <a:lnSpc>
              <a:spcPct val="100000"/>
            </a:lnSpc>
          </a:pPr>
          <a:r>
            <a:rPr lang="en-GB"/>
            <a:t>Should a particular preparation of GLP-1 RA be unavailable, and an alternative cannot be sourced, clinical teams may want to proactively identify people with T2DM established on that preparation to help planning. Consider prioritising review for people with T2DM on the affected GLP-1 RA preparation, where:</a:t>
          </a:r>
          <a:endParaRPr lang="en-US"/>
        </a:p>
      </dgm:t>
    </dgm:pt>
    <dgm:pt modelId="{588D2F08-EC9F-474B-90C0-C2B211EB2839}" type="parTrans" cxnId="{1FB4461C-E4F1-4E78-9683-75C829BE0FD4}">
      <dgm:prSet/>
      <dgm:spPr/>
      <dgm:t>
        <a:bodyPr/>
        <a:lstStyle/>
        <a:p>
          <a:endParaRPr lang="en-US"/>
        </a:p>
      </dgm:t>
    </dgm:pt>
    <dgm:pt modelId="{710BA216-4F2E-460B-9B76-3065FB35816B}" type="sibTrans" cxnId="{1FB4461C-E4F1-4E78-9683-75C829BE0FD4}">
      <dgm:prSet/>
      <dgm:spPr/>
      <dgm:t>
        <a:bodyPr/>
        <a:lstStyle/>
        <a:p>
          <a:endParaRPr lang="en-US"/>
        </a:p>
      </dgm:t>
    </dgm:pt>
    <dgm:pt modelId="{6F545D5E-C06A-4D70-B26C-715641CC4363}">
      <dgm:prSet/>
      <dgm:spPr/>
      <dgm:t>
        <a:bodyPr/>
        <a:lstStyle/>
        <a:p>
          <a:pPr>
            <a:lnSpc>
              <a:spcPct val="100000"/>
            </a:lnSpc>
          </a:pPr>
          <a:r>
            <a:rPr lang="en-GB"/>
            <a:t>HbA</a:t>
          </a:r>
          <a:r>
            <a:rPr lang="en-GB" baseline="-25000"/>
            <a:t>1c</a:t>
          </a:r>
          <a:r>
            <a:rPr lang="en-GB"/>
            <a:t> greater than 86mmol/mol in the previous 3 to 6 months.</a:t>
          </a:r>
          <a:endParaRPr lang="en-US"/>
        </a:p>
      </dgm:t>
    </dgm:pt>
    <dgm:pt modelId="{D431EE35-894E-4AD8-B0AF-6020103B37A4}" type="parTrans" cxnId="{5A09FF4D-109F-4C54-9DA3-E72C17225749}">
      <dgm:prSet/>
      <dgm:spPr/>
      <dgm:t>
        <a:bodyPr/>
        <a:lstStyle/>
        <a:p>
          <a:endParaRPr lang="en-US"/>
        </a:p>
      </dgm:t>
    </dgm:pt>
    <dgm:pt modelId="{74DB1356-2C76-4CD4-A72D-E51864CAD9B9}" type="sibTrans" cxnId="{5A09FF4D-109F-4C54-9DA3-E72C17225749}">
      <dgm:prSet/>
      <dgm:spPr/>
      <dgm:t>
        <a:bodyPr/>
        <a:lstStyle/>
        <a:p>
          <a:endParaRPr lang="en-US"/>
        </a:p>
      </dgm:t>
    </dgm:pt>
    <dgm:pt modelId="{B984C535-7C17-4B23-86C5-33981FE83FA6}">
      <dgm:prSet/>
      <dgm:spPr/>
      <dgm:t>
        <a:bodyPr/>
        <a:lstStyle/>
        <a:p>
          <a:pPr>
            <a:lnSpc>
              <a:spcPct val="100000"/>
            </a:lnSpc>
          </a:pPr>
          <a:r>
            <a:rPr lang="en-GB" dirty="0"/>
            <a:t>HbA</a:t>
          </a:r>
          <a:r>
            <a:rPr lang="en-GB" baseline="-25000" dirty="0"/>
            <a:t>1c</a:t>
          </a:r>
          <a:r>
            <a:rPr lang="en-GB" dirty="0"/>
            <a:t> greater than 86mmol/mol prior to starting the GLP-1 RA</a:t>
          </a:r>
          <a:endParaRPr lang="en-US" dirty="0"/>
        </a:p>
      </dgm:t>
    </dgm:pt>
    <dgm:pt modelId="{F776F611-1971-41B9-A1A5-D122E9D6FE49}" type="parTrans" cxnId="{F941B993-5962-4804-AFFF-9E075658FB49}">
      <dgm:prSet/>
      <dgm:spPr/>
      <dgm:t>
        <a:bodyPr/>
        <a:lstStyle/>
        <a:p>
          <a:endParaRPr lang="en-US"/>
        </a:p>
      </dgm:t>
    </dgm:pt>
    <dgm:pt modelId="{70339D6A-5CC3-4167-B93C-B9FF3D7455F7}" type="sibTrans" cxnId="{F941B993-5962-4804-AFFF-9E075658FB49}">
      <dgm:prSet/>
      <dgm:spPr/>
      <dgm:t>
        <a:bodyPr/>
        <a:lstStyle/>
        <a:p>
          <a:endParaRPr lang="en-US"/>
        </a:p>
      </dgm:t>
    </dgm:pt>
    <dgm:pt modelId="{B196BE2D-4AC7-4F43-8585-06FF18E9C0F1}">
      <dgm:prSet/>
      <dgm:spPr/>
      <dgm:t>
        <a:bodyPr/>
        <a:lstStyle/>
        <a:p>
          <a:pPr>
            <a:lnSpc>
              <a:spcPct val="100000"/>
            </a:lnSpc>
          </a:pPr>
          <a:r>
            <a:rPr lang="en-GB"/>
            <a:t>HbA</a:t>
          </a:r>
          <a:r>
            <a:rPr lang="en-GB" baseline="-25000"/>
            <a:t>1c</a:t>
          </a:r>
          <a:r>
            <a:rPr lang="en-GB"/>
            <a:t> not recorded in the previous 6 months.</a:t>
          </a:r>
          <a:endParaRPr lang="en-US"/>
        </a:p>
      </dgm:t>
    </dgm:pt>
    <dgm:pt modelId="{82B610A4-2093-4FC0-9E29-5887599DC45F}" type="parTrans" cxnId="{C8430E02-A061-4898-810F-C0ADE351148F}">
      <dgm:prSet/>
      <dgm:spPr/>
      <dgm:t>
        <a:bodyPr/>
        <a:lstStyle/>
        <a:p>
          <a:endParaRPr lang="en-US"/>
        </a:p>
      </dgm:t>
    </dgm:pt>
    <dgm:pt modelId="{024EE3A7-7E70-4822-9627-150230AC5F53}" type="sibTrans" cxnId="{C8430E02-A061-4898-810F-C0ADE351148F}">
      <dgm:prSet/>
      <dgm:spPr/>
      <dgm:t>
        <a:bodyPr/>
        <a:lstStyle/>
        <a:p>
          <a:endParaRPr lang="en-US"/>
        </a:p>
      </dgm:t>
    </dgm:pt>
    <dgm:pt modelId="{010AE55A-A643-44F7-BADF-D4F6D4FA012B}">
      <dgm:prSet/>
      <dgm:spPr/>
      <dgm:t>
        <a:bodyPr/>
        <a:lstStyle/>
        <a:p>
          <a:pPr>
            <a:lnSpc>
              <a:spcPct val="100000"/>
            </a:lnSpc>
          </a:pPr>
          <a:r>
            <a:rPr lang="en-GB"/>
            <a:t>Urine albumin creatinine ratio (uACR) greater than 30mg/mmol. </a:t>
          </a:r>
          <a:endParaRPr lang="en-US"/>
        </a:p>
      </dgm:t>
    </dgm:pt>
    <dgm:pt modelId="{684D77FF-A741-40EA-A1DB-E4F2F44D4960}" type="parTrans" cxnId="{71DDD489-2613-4B69-91AA-F8CBF2056E03}">
      <dgm:prSet/>
      <dgm:spPr/>
      <dgm:t>
        <a:bodyPr/>
        <a:lstStyle/>
        <a:p>
          <a:endParaRPr lang="en-US"/>
        </a:p>
      </dgm:t>
    </dgm:pt>
    <dgm:pt modelId="{AB69CCEF-4F9C-474D-9FEC-A4C39C981361}" type="sibTrans" cxnId="{71DDD489-2613-4B69-91AA-F8CBF2056E03}">
      <dgm:prSet/>
      <dgm:spPr/>
      <dgm:t>
        <a:bodyPr/>
        <a:lstStyle/>
        <a:p>
          <a:endParaRPr lang="en-US"/>
        </a:p>
      </dgm:t>
    </dgm:pt>
    <dgm:pt modelId="{40D64F4F-AB32-407D-B919-34B0E47F1074}">
      <dgm:prSet/>
      <dgm:spPr/>
      <dgm:t>
        <a:bodyPr/>
        <a:lstStyle/>
        <a:p>
          <a:pPr>
            <a:lnSpc>
              <a:spcPct val="100000"/>
            </a:lnSpc>
          </a:pPr>
          <a:r>
            <a:rPr lang="en-GB"/>
            <a:t>Self-monitoring glucose readings (or Continuous Glucose Monitoring, where available) persistently above individualised target range.</a:t>
          </a:r>
          <a:endParaRPr lang="en-US"/>
        </a:p>
      </dgm:t>
    </dgm:pt>
    <dgm:pt modelId="{A633A02B-36E2-4BE9-A43A-A1A4DF7B3410}" type="parTrans" cxnId="{E6963F78-9D85-4404-9107-795D3BD0AF19}">
      <dgm:prSet/>
      <dgm:spPr/>
      <dgm:t>
        <a:bodyPr/>
        <a:lstStyle/>
        <a:p>
          <a:endParaRPr lang="en-US"/>
        </a:p>
      </dgm:t>
    </dgm:pt>
    <dgm:pt modelId="{60A84A81-8381-44D1-B688-4F813F6A8E16}" type="sibTrans" cxnId="{E6963F78-9D85-4404-9107-795D3BD0AF19}">
      <dgm:prSet/>
      <dgm:spPr/>
      <dgm:t>
        <a:bodyPr/>
        <a:lstStyle/>
        <a:p>
          <a:endParaRPr lang="en-US"/>
        </a:p>
      </dgm:t>
    </dgm:pt>
    <dgm:pt modelId="{2914FF43-6D20-4496-A3CF-E4725D863B6D}">
      <dgm:prSet/>
      <dgm:spPr/>
      <dgm:t>
        <a:bodyPr/>
        <a:lstStyle/>
        <a:p>
          <a:pPr>
            <a:lnSpc>
              <a:spcPct val="100000"/>
            </a:lnSpc>
          </a:pPr>
          <a:r>
            <a:rPr lang="en-GB"/>
            <a:t>In all cases, the need to consider alternative glucose lowering therapy presents an opportunity for engagement and clinical review.</a:t>
          </a:r>
          <a:endParaRPr lang="en-US"/>
        </a:p>
      </dgm:t>
    </dgm:pt>
    <dgm:pt modelId="{279A7AC5-2D7E-4F39-A271-A004A74BB54F}" type="parTrans" cxnId="{6FB615E8-367A-46A2-BB50-9A95CEBA720F}">
      <dgm:prSet/>
      <dgm:spPr/>
      <dgm:t>
        <a:bodyPr/>
        <a:lstStyle/>
        <a:p>
          <a:endParaRPr lang="en-US"/>
        </a:p>
      </dgm:t>
    </dgm:pt>
    <dgm:pt modelId="{72E02C0C-CB1E-44CE-B86F-9AAB4C2C9867}" type="sibTrans" cxnId="{6FB615E8-367A-46A2-BB50-9A95CEBA720F}">
      <dgm:prSet/>
      <dgm:spPr/>
      <dgm:t>
        <a:bodyPr/>
        <a:lstStyle/>
        <a:p>
          <a:endParaRPr lang="en-US"/>
        </a:p>
      </dgm:t>
    </dgm:pt>
    <dgm:pt modelId="{95CE15D2-25A2-42EC-960D-B6703DA4E297}" type="pres">
      <dgm:prSet presAssocID="{9A28AA49-1665-41DE-9C5F-A090907DC5C9}" presName="root" presStyleCnt="0">
        <dgm:presLayoutVars>
          <dgm:dir/>
          <dgm:resizeHandles val="exact"/>
        </dgm:presLayoutVars>
      </dgm:prSet>
      <dgm:spPr/>
    </dgm:pt>
    <dgm:pt modelId="{93054161-873B-4982-A8A8-0495D68AA03C}" type="pres">
      <dgm:prSet presAssocID="{2D470508-00CA-40AC-BBEE-C2B0BC3DF603}" presName="compNode" presStyleCnt="0"/>
      <dgm:spPr/>
    </dgm:pt>
    <dgm:pt modelId="{AF840743-E655-4DC7-B854-2756E0BF3BD5}" type="pres">
      <dgm:prSet presAssocID="{2D470508-00CA-40AC-BBEE-C2B0BC3DF603}" presName="bgRect" presStyleLbl="bgShp" presStyleIdx="0" presStyleCnt="3"/>
      <dgm:spPr/>
    </dgm:pt>
    <dgm:pt modelId="{67CB99E3-BAD7-4B24-A918-26A54313DE0E}" type="pres">
      <dgm:prSet presAssocID="{2D470508-00CA-40AC-BBEE-C2B0BC3DF60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dicine"/>
        </a:ext>
      </dgm:extLst>
    </dgm:pt>
    <dgm:pt modelId="{1ED5E548-8943-480A-B395-43570A09CF0D}" type="pres">
      <dgm:prSet presAssocID="{2D470508-00CA-40AC-BBEE-C2B0BC3DF603}" presName="spaceRect" presStyleCnt="0"/>
      <dgm:spPr/>
    </dgm:pt>
    <dgm:pt modelId="{6319C344-8A84-4ECD-A2B4-958A37BE19C1}" type="pres">
      <dgm:prSet presAssocID="{2D470508-00CA-40AC-BBEE-C2B0BC3DF603}" presName="parTx" presStyleLbl="revTx" presStyleIdx="0" presStyleCnt="4">
        <dgm:presLayoutVars>
          <dgm:chMax val="0"/>
          <dgm:chPref val="0"/>
        </dgm:presLayoutVars>
      </dgm:prSet>
      <dgm:spPr/>
    </dgm:pt>
    <dgm:pt modelId="{B8557F12-205D-485D-BB46-46412507E2D2}" type="pres">
      <dgm:prSet presAssocID="{96EE7CD7-B21E-4EAD-978F-6614F810C576}" presName="sibTrans" presStyleCnt="0"/>
      <dgm:spPr/>
    </dgm:pt>
    <dgm:pt modelId="{4F783439-DF1F-446C-AADA-B6C43BC719E7}" type="pres">
      <dgm:prSet presAssocID="{43FFC8AD-5FB7-4D95-9934-0D8BDAE6119D}" presName="compNode" presStyleCnt="0"/>
      <dgm:spPr/>
    </dgm:pt>
    <dgm:pt modelId="{1B0BB0D5-A5C0-4867-96EB-6902DCA0D12B}" type="pres">
      <dgm:prSet presAssocID="{43FFC8AD-5FB7-4D95-9934-0D8BDAE6119D}" presName="bgRect" presStyleLbl="bgShp" presStyleIdx="1" presStyleCnt="3"/>
      <dgm:spPr/>
    </dgm:pt>
    <dgm:pt modelId="{EE166D54-41F7-4849-BB43-E2425A34AF4F}" type="pres">
      <dgm:prSet presAssocID="{43FFC8AD-5FB7-4D95-9934-0D8BDAE6119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ospital"/>
        </a:ext>
      </dgm:extLst>
    </dgm:pt>
    <dgm:pt modelId="{A2ABABA7-D268-437C-BD8E-7389611BB277}" type="pres">
      <dgm:prSet presAssocID="{43FFC8AD-5FB7-4D95-9934-0D8BDAE6119D}" presName="spaceRect" presStyleCnt="0"/>
      <dgm:spPr/>
    </dgm:pt>
    <dgm:pt modelId="{BC43D28E-5493-45C4-BD9C-5B8AA40265A8}" type="pres">
      <dgm:prSet presAssocID="{43FFC8AD-5FB7-4D95-9934-0D8BDAE6119D}" presName="parTx" presStyleLbl="revTx" presStyleIdx="1" presStyleCnt="4">
        <dgm:presLayoutVars>
          <dgm:chMax val="0"/>
          <dgm:chPref val="0"/>
        </dgm:presLayoutVars>
      </dgm:prSet>
      <dgm:spPr/>
    </dgm:pt>
    <dgm:pt modelId="{B08ABE98-ADBB-4384-8F13-0263AF4A5E54}" type="pres">
      <dgm:prSet presAssocID="{43FFC8AD-5FB7-4D95-9934-0D8BDAE6119D}" presName="desTx" presStyleLbl="revTx" presStyleIdx="2" presStyleCnt="4">
        <dgm:presLayoutVars/>
      </dgm:prSet>
      <dgm:spPr/>
    </dgm:pt>
    <dgm:pt modelId="{B0FA263D-097A-432C-ADF8-CA83B56BE3D6}" type="pres">
      <dgm:prSet presAssocID="{710BA216-4F2E-460B-9B76-3065FB35816B}" presName="sibTrans" presStyleCnt="0"/>
      <dgm:spPr/>
    </dgm:pt>
    <dgm:pt modelId="{32CC220D-3F59-403F-82F4-6787ADEACDB0}" type="pres">
      <dgm:prSet presAssocID="{2914FF43-6D20-4496-A3CF-E4725D863B6D}" presName="compNode" presStyleCnt="0"/>
      <dgm:spPr/>
    </dgm:pt>
    <dgm:pt modelId="{C0CC1AE8-9CBF-4DE1-8872-E11DC027A3DD}" type="pres">
      <dgm:prSet presAssocID="{2914FF43-6D20-4496-A3CF-E4725D863B6D}" presName="bgRect" presStyleLbl="bgShp" presStyleIdx="2" presStyleCnt="3"/>
      <dgm:spPr/>
    </dgm:pt>
    <dgm:pt modelId="{A4AA45AC-0AE6-4D8E-90AD-E2DEE756B1E6}" type="pres">
      <dgm:prSet presAssocID="{2914FF43-6D20-4496-A3CF-E4725D863B6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Kidney"/>
        </a:ext>
      </dgm:extLst>
    </dgm:pt>
    <dgm:pt modelId="{C110797D-C1BC-4533-B145-7A9C16154D78}" type="pres">
      <dgm:prSet presAssocID="{2914FF43-6D20-4496-A3CF-E4725D863B6D}" presName="spaceRect" presStyleCnt="0"/>
      <dgm:spPr/>
    </dgm:pt>
    <dgm:pt modelId="{17EDF445-DFEE-4134-BB64-08C08A8D58A1}" type="pres">
      <dgm:prSet presAssocID="{2914FF43-6D20-4496-A3CF-E4725D863B6D}" presName="parTx" presStyleLbl="revTx" presStyleIdx="3" presStyleCnt="4">
        <dgm:presLayoutVars>
          <dgm:chMax val="0"/>
          <dgm:chPref val="0"/>
        </dgm:presLayoutVars>
      </dgm:prSet>
      <dgm:spPr/>
    </dgm:pt>
  </dgm:ptLst>
  <dgm:cxnLst>
    <dgm:cxn modelId="{C8430E02-A061-4898-810F-C0ADE351148F}" srcId="{43FFC8AD-5FB7-4D95-9934-0D8BDAE6119D}" destId="{B196BE2D-4AC7-4F43-8585-06FF18E9C0F1}" srcOrd="2" destOrd="0" parTransId="{82B610A4-2093-4FC0-9E29-5887599DC45F}" sibTransId="{024EE3A7-7E70-4822-9627-150230AC5F53}"/>
    <dgm:cxn modelId="{495EEA18-B843-485C-A38C-FD18D0110C23}" type="presOf" srcId="{2914FF43-6D20-4496-A3CF-E4725D863B6D}" destId="{17EDF445-DFEE-4134-BB64-08C08A8D58A1}" srcOrd="0" destOrd="0" presId="urn:microsoft.com/office/officeart/2018/2/layout/IconVerticalSolidList"/>
    <dgm:cxn modelId="{1FB4461C-E4F1-4E78-9683-75C829BE0FD4}" srcId="{9A28AA49-1665-41DE-9C5F-A090907DC5C9}" destId="{43FFC8AD-5FB7-4D95-9934-0D8BDAE6119D}" srcOrd="1" destOrd="0" parTransId="{588D2F08-EC9F-474B-90C0-C2B211EB2839}" sibTransId="{710BA216-4F2E-460B-9B76-3065FB35816B}"/>
    <dgm:cxn modelId="{92E3F833-5EAB-405D-9BFA-8239E49B6F81}" type="presOf" srcId="{010AE55A-A643-44F7-BADF-D4F6D4FA012B}" destId="{B08ABE98-ADBB-4384-8F13-0263AF4A5E54}" srcOrd="0" destOrd="3" presId="urn:microsoft.com/office/officeart/2018/2/layout/IconVerticalSolidList"/>
    <dgm:cxn modelId="{5A09FF4D-109F-4C54-9DA3-E72C17225749}" srcId="{43FFC8AD-5FB7-4D95-9934-0D8BDAE6119D}" destId="{6F545D5E-C06A-4D70-B26C-715641CC4363}" srcOrd="0" destOrd="0" parTransId="{D431EE35-894E-4AD8-B0AF-6020103B37A4}" sibTransId="{74DB1356-2C76-4CD4-A72D-E51864CAD9B9}"/>
    <dgm:cxn modelId="{7C185B71-3674-4438-AA9B-C87450440B6C}" type="presOf" srcId="{9A28AA49-1665-41DE-9C5F-A090907DC5C9}" destId="{95CE15D2-25A2-42EC-960D-B6703DA4E297}" srcOrd="0" destOrd="0" presId="urn:microsoft.com/office/officeart/2018/2/layout/IconVerticalSolidList"/>
    <dgm:cxn modelId="{5CB57B56-0719-42D6-BB9E-822EDDF7FC4F}" type="presOf" srcId="{B196BE2D-4AC7-4F43-8585-06FF18E9C0F1}" destId="{B08ABE98-ADBB-4384-8F13-0263AF4A5E54}" srcOrd="0" destOrd="2" presId="urn:microsoft.com/office/officeart/2018/2/layout/IconVerticalSolidList"/>
    <dgm:cxn modelId="{E6963F78-9D85-4404-9107-795D3BD0AF19}" srcId="{43FFC8AD-5FB7-4D95-9934-0D8BDAE6119D}" destId="{40D64F4F-AB32-407D-B919-34B0E47F1074}" srcOrd="4" destOrd="0" parTransId="{A633A02B-36E2-4BE9-A43A-A1A4DF7B3410}" sibTransId="{60A84A81-8381-44D1-B688-4F813F6A8E16}"/>
    <dgm:cxn modelId="{7B752C87-17FB-4E53-B8EE-846B95465EBF}" type="presOf" srcId="{6F545D5E-C06A-4D70-B26C-715641CC4363}" destId="{B08ABE98-ADBB-4384-8F13-0263AF4A5E54}" srcOrd="0" destOrd="0" presId="urn:microsoft.com/office/officeart/2018/2/layout/IconVerticalSolidList"/>
    <dgm:cxn modelId="{71DDD489-2613-4B69-91AA-F8CBF2056E03}" srcId="{43FFC8AD-5FB7-4D95-9934-0D8BDAE6119D}" destId="{010AE55A-A643-44F7-BADF-D4F6D4FA012B}" srcOrd="3" destOrd="0" parTransId="{684D77FF-A741-40EA-A1DB-E4F2F44D4960}" sibTransId="{AB69CCEF-4F9C-474D-9FEC-A4C39C981361}"/>
    <dgm:cxn modelId="{F941B993-5962-4804-AFFF-9E075658FB49}" srcId="{43FFC8AD-5FB7-4D95-9934-0D8BDAE6119D}" destId="{B984C535-7C17-4B23-86C5-33981FE83FA6}" srcOrd="1" destOrd="0" parTransId="{F776F611-1971-41B9-A1A5-D122E9D6FE49}" sibTransId="{70339D6A-5CC3-4167-B93C-B9FF3D7455F7}"/>
    <dgm:cxn modelId="{3F508598-D0B8-4F9E-A073-2D12639DE640}" type="presOf" srcId="{2D470508-00CA-40AC-BBEE-C2B0BC3DF603}" destId="{6319C344-8A84-4ECD-A2B4-958A37BE19C1}" srcOrd="0" destOrd="0" presId="urn:microsoft.com/office/officeart/2018/2/layout/IconVerticalSolidList"/>
    <dgm:cxn modelId="{73BCB2A1-0F5F-45CA-B4E2-627ACBABCE1B}" type="presOf" srcId="{B984C535-7C17-4B23-86C5-33981FE83FA6}" destId="{B08ABE98-ADBB-4384-8F13-0263AF4A5E54}" srcOrd="0" destOrd="1" presId="urn:microsoft.com/office/officeart/2018/2/layout/IconVerticalSolidList"/>
    <dgm:cxn modelId="{6FB615E8-367A-46A2-BB50-9A95CEBA720F}" srcId="{9A28AA49-1665-41DE-9C5F-A090907DC5C9}" destId="{2914FF43-6D20-4496-A3CF-E4725D863B6D}" srcOrd="2" destOrd="0" parTransId="{279A7AC5-2D7E-4F39-A271-A004A74BB54F}" sibTransId="{72E02C0C-CB1E-44CE-B86F-9AAB4C2C9867}"/>
    <dgm:cxn modelId="{7E256CF2-536E-4B72-BD40-20152C3F7A5F}" type="presOf" srcId="{40D64F4F-AB32-407D-B919-34B0E47F1074}" destId="{B08ABE98-ADBB-4384-8F13-0263AF4A5E54}" srcOrd="0" destOrd="4" presId="urn:microsoft.com/office/officeart/2018/2/layout/IconVerticalSolidList"/>
    <dgm:cxn modelId="{0FB2A7F8-11BB-4A13-BE5C-C4CD6FFC4268}" srcId="{9A28AA49-1665-41DE-9C5F-A090907DC5C9}" destId="{2D470508-00CA-40AC-BBEE-C2B0BC3DF603}" srcOrd="0" destOrd="0" parTransId="{1ED0399A-47E5-439F-ADBB-A5B54EF09879}" sibTransId="{96EE7CD7-B21E-4EAD-978F-6614F810C576}"/>
    <dgm:cxn modelId="{27AC78FC-A974-4652-B2F1-1CB6B3A634C5}" type="presOf" srcId="{43FFC8AD-5FB7-4D95-9934-0D8BDAE6119D}" destId="{BC43D28E-5493-45C4-BD9C-5B8AA40265A8}" srcOrd="0" destOrd="0" presId="urn:microsoft.com/office/officeart/2018/2/layout/IconVerticalSolidList"/>
    <dgm:cxn modelId="{E015C0FF-6CD7-40B3-9AEA-98194ACA5717}" type="presParOf" srcId="{95CE15D2-25A2-42EC-960D-B6703DA4E297}" destId="{93054161-873B-4982-A8A8-0495D68AA03C}" srcOrd="0" destOrd="0" presId="urn:microsoft.com/office/officeart/2018/2/layout/IconVerticalSolidList"/>
    <dgm:cxn modelId="{3426007F-8E86-48CF-8EF8-621F3A50D007}" type="presParOf" srcId="{93054161-873B-4982-A8A8-0495D68AA03C}" destId="{AF840743-E655-4DC7-B854-2756E0BF3BD5}" srcOrd="0" destOrd="0" presId="urn:microsoft.com/office/officeart/2018/2/layout/IconVerticalSolidList"/>
    <dgm:cxn modelId="{133AD9C9-E296-4558-88A4-46BE6F4C6881}" type="presParOf" srcId="{93054161-873B-4982-A8A8-0495D68AA03C}" destId="{67CB99E3-BAD7-4B24-A918-26A54313DE0E}" srcOrd="1" destOrd="0" presId="urn:microsoft.com/office/officeart/2018/2/layout/IconVerticalSolidList"/>
    <dgm:cxn modelId="{8BFDB008-C383-4006-885A-40B53BA3B06C}" type="presParOf" srcId="{93054161-873B-4982-A8A8-0495D68AA03C}" destId="{1ED5E548-8943-480A-B395-43570A09CF0D}" srcOrd="2" destOrd="0" presId="urn:microsoft.com/office/officeart/2018/2/layout/IconVerticalSolidList"/>
    <dgm:cxn modelId="{99722BCE-981A-488B-B5D8-15B9462B3427}" type="presParOf" srcId="{93054161-873B-4982-A8A8-0495D68AA03C}" destId="{6319C344-8A84-4ECD-A2B4-958A37BE19C1}" srcOrd="3" destOrd="0" presId="urn:microsoft.com/office/officeart/2018/2/layout/IconVerticalSolidList"/>
    <dgm:cxn modelId="{0B114D83-0252-4023-B679-FA12289784F3}" type="presParOf" srcId="{95CE15D2-25A2-42EC-960D-B6703DA4E297}" destId="{B8557F12-205D-485D-BB46-46412507E2D2}" srcOrd="1" destOrd="0" presId="urn:microsoft.com/office/officeart/2018/2/layout/IconVerticalSolidList"/>
    <dgm:cxn modelId="{9E2059FA-41B7-4BBA-9810-060609634572}" type="presParOf" srcId="{95CE15D2-25A2-42EC-960D-B6703DA4E297}" destId="{4F783439-DF1F-446C-AADA-B6C43BC719E7}" srcOrd="2" destOrd="0" presId="urn:microsoft.com/office/officeart/2018/2/layout/IconVerticalSolidList"/>
    <dgm:cxn modelId="{E9E8C32F-DEBC-4EA5-BBF3-24C1B285AADF}" type="presParOf" srcId="{4F783439-DF1F-446C-AADA-B6C43BC719E7}" destId="{1B0BB0D5-A5C0-4867-96EB-6902DCA0D12B}" srcOrd="0" destOrd="0" presId="urn:microsoft.com/office/officeart/2018/2/layout/IconVerticalSolidList"/>
    <dgm:cxn modelId="{B1F1BAF5-A4FD-4C24-B037-CF347057C198}" type="presParOf" srcId="{4F783439-DF1F-446C-AADA-B6C43BC719E7}" destId="{EE166D54-41F7-4849-BB43-E2425A34AF4F}" srcOrd="1" destOrd="0" presId="urn:microsoft.com/office/officeart/2018/2/layout/IconVerticalSolidList"/>
    <dgm:cxn modelId="{3D406779-0309-4E4B-BBD2-4E32B055CDFD}" type="presParOf" srcId="{4F783439-DF1F-446C-AADA-B6C43BC719E7}" destId="{A2ABABA7-D268-437C-BD8E-7389611BB277}" srcOrd="2" destOrd="0" presId="urn:microsoft.com/office/officeart/2018/2/layout/IconVerticalSolidList"/>
    <dgm:cxn modelId="{5A971594-CB48-4E35-A36F-A60AFA433137}" type="presParOf" srcId="{4F783439-DF1F-446C-AADA-B6C43BC719E7}" destId="{BC43D28E-5493-45C4-BD9C-5B8AA40265A8}" srcOrd="3" destOrd="0" presId="urn:microsoft.com/office/officeart/2018/2/layout/IconVerticalSolidList"/>
    <dgm:cxn modelId="{1931AD9C-2EBC-407E-B7D6-EB003F96F088}" type="presParOf" srcId="{4F783439-DF1F-446C-AADA-B6C43BC719E7}" destId="{B08ABE98-ADBB-4384-8F13-0263AF4A5E54}" srcOrd="4" destOrd="0" presId="urn:microsoft.com/office/officeart/2018/2/layout/IconVerticalSolidList"/>
    <dgm:cxn modelId="{424A9B31-0C3A-4440-8900-7DB3DC78FF80}" type="presParOf" srcId="{95CE15D2-25A2-42EC-960D-B6703DA4E297}" destId="{B0FA263D-097A-432C-ADF8-CA83B56BE3D6}" srcOrd="3" destOrd="0" presId="urn:microsoft.com/office/officeart/2018/2/layout/IconVerticalSolidList"/>
    <dgm:cxn modelId="{007BF7B6-0F42-4DAC-998F-EB45487CE1AF}" type="presParOf" srcId="{95CE15D2-25A2-42EC-960D-B6703DA4E297}" destId="{32CC220D-3F59-403F-82F4-6787ADEACDB0}" srcOrd="4" destOrd="0" presId="urn:microsoft.com/office/officeart/2018/2/layout/IconVerticalSolidList"/>
    <dgm:cxn modelId="{FCC50220-0A33-4EA1-93CB-4D785B62D4B9}" type="presParOf" srcId="{32CC220D-3F59-403F-82F4-6787ADEACDB0}" destId="{C0CC1AE8-9CBF-4DE1-8872-E11DC027A3DD}" srcOrd="0" destOrd="0" presId="urn:microsoft.com/office/officeart/2018/2/layout/IconVerticalSolidList"/>
    <dgm:cxn modelId="{12411620-0874-4B18-A52A-9E69A6DC36ED}" type="presParOf" srcId="{32CC220D-3F59-403F-82F4-6787ADEACDB0}" destId="{A4AA45AC-0AE6-4D8E-90AD-E2DEE756B1E6}" srcOrd="1" destOrd="0" presId="urn:microsoft.com/office/officeart/2018/2/layout/IconVerticalSolidList"/>
    <dgm:cxn modelId="{BA756719-283A-411D-A37B-6F7A3FCF3A26}" type="presParOf" srcId="{32CC220D-3F59-403F-82F4-6787ADEACDB0}" destId="{C110797D-C1BC-4533-B145-7A9C16154D78}" srcOrd="2" destOrd="0" presId="urn:microsoft.com/office/officeart/2018/2/layout/IconVerticalSolidList"/>
    <dgm:cxn modelId="{D7BFAC59-1910-4572-B232-848113233587}" type="presParOf" srcId="{32CC220D-3F59-403F-82F4-6787ADEACDB0}" destId="{17EDF445-DFEE-4134-BB64-08C08A8D58A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19998D-7977-40B8-B3FA-416A660CAF28}">
      <dsp:nvSpPr>
        <dsp:cNvPr id="0" name=""/>
        <dsp:cNvSpPr/>
      </dsp:nvSpPr>
      <dsp:spPr>
        <a:xfrm>
          <a:off x="282221" y="368029"/>
          <a:ext cx="1371985" cy="137198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CDFEEC-3D14-4E3C-9288-24DDE135EF59}">
      <dsp:nvSpPr>
        <dsp:cNvPr id="0" name=""/>
        <dsp:cNvSpPr/>
      </dsp:nvSpPr>
      <dsp:spPr>
        <a:xfrm>
          <a:off x="570337" y="656145"/>
          <a:ext cx="795751" cy="79575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37D2733-747A-4950-AFCF-2C06E1213635}">
      <dsp:nvSpPr>
        <dsp:cNvPr id="0" name=""/>
        <dsp:cNvSpPr/>
      </dsp:nvSpPr>
      <dsp:spPr>
        <a:xfrm>
          <a:off x="1948202" y="368029"/>
          <a:ext cx="3233964" cy="1371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r>
            <a:rPr lang="en-GB" sz="1500" kern="1200"/>
            <a:t>There is an ongoing national shortage of glucagon like peptide-1 receptor agonists (GLP-1 RAs) used in the management of Type 2 Diabetes (T2DM).  </a:t>
          </a:r>
          <a:endParaRPr lang="en-US" sz="1500" kern="1200"/>
        </a:p>
      </dsp:txBody>
      <dsp:txXfrm>
        <a:off x="1948202" y="368029"/>
        <a:ext cx="3233964" cy="1371985"/>
      </dsp:txXfrm>
    </dsp:sp>
    <dsp:sp modelId="{450D626C-3E27-47CC-9D2B-5854B7D90D1E}">
      <dsp:nvSpPr>
        <dsp:cNvPr id="0" name=""/>
        <dsp:cNvSpPr/>
      </dsp:nvSpPr>
      <dsp:spPr>
        <a:xfrm>
          <a:off x="5745661" y="368029"/>
          <a:ext cx="1371985" cy="137198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CEE8A9-06EC-4E76-B505-6EAC0DC5C8A6}">
      <dsp:nvSpPr>
        <dsp:cNvPr id="0" name=""/>
        <dsp:cNvSpPr/>
      </dsp:nvSpPr>
      <dsp:spPr>
        <a:xfrm>
          <a:off x="6033778" y="656145"/>
          <a:ext cx="795751" cy="79575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2FB515E-000B-498C-85C9-6BAB74CD21A7}">
      <dsp:nvSpPr>
        <dsp:cNvPr id="0" name=""/>
        <dsp:cNvSpPr/>
      </dsp:nvSpPr>
      <dsp:spPr>
        <a:xfrm>
          <a:off x="7411643" y="368029"/>
          <a:ext cx="3233964" cy="1371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r>
            <a:rPr lang="en-GB" sz="1500" kern="1200"/>
            <a:t>This situation is not expected to resolve until into mid-2024.  </a:t>
          </a:r>
          <a:endParaRPr lang="en-US" sz="1500" kern="1200"/>
        </a:p>
      </dsp:txBody>
      <dsp:txXfrm>
        <a:off x="7411643" y="368029"/>
        <a:ext cx="3233964" cy="1371985"/>
      </dsp:txXfrm>
    </dsp:sp>
    <dsp:sp modelId="{988B518A-6481-49F5-8B21-AC315C3E79F9}">
      <dsp:nvSpPr>
        <dsp:cNvPr id="0" name=""/>
        <dsp:cNvSpPr/>
      </dsp:nvSpPr>
      <dsp:spPr>
        <a:xfrm>
          <a:off x="282221" y="2452790"/>
          <a:ext cx="1371985" cy="1371985"/>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08FD0B-1A17-420D-9C5D-28E5FDD83ED8}">
      <dsp:nvSpPr>
        <dsp:cNvPr id="0" name=""/>
        <dsp:cNvSpPr/>
      </dsp:nvSpPr>
      <dsp:spPr>
        <a:xfrm>
          <a:off x="570337" y="2740907"/>
          <a:ext cx="795751" cy="79575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8E1FF03-90C0-4238-8B1D-30EE2E9289EB}">
      <dsp:nvSpPr>
        <dsp:cNvPr id="0" name=""/>
        <dsp:cNvSpPr/>
      </dsp:nvSpPr>
      <dsp:spPr>
        <a:xfrm>
          <a:off x="1948202" y="2452790"/>
          <a:ext cx="3233964" cy="1371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r>
            <a:rPr lang="en-GB" sz="1500" kern="1200"/>
            <a:t>Supplies of some GLP-1 RA preparations may be intermittent or exhausted within this time frame </a:t>
          </a:r>
          <a:endParaRPr lang="en-US" sz="1500" kern="1200"/>
        </a:p>
      </dsp:txBody>
      <dsp:txXfrm>
        <a:off x="1948202" y="2452790"/>
        <a:ext cx="3233964" cy="1371985"/>
      </dsp:txXfrm>
    </dsp:sp>
    <dsp:sp modelId="{F8CA812C-139D-4AD9-8C44-9CDAA08E4B06}">
      <dsp:nvSpPr>
        <dsp:cNvPr id="0" name=""/>
        <dsp:cNvSpPr/>
      </dsp:nvSpPr>
      <dsp:spPr>
        <a:xfrm>
          <a:off x="5745661" y="2452790"/>
          <a:ext cx="1371985" cy="1371985"/>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B555C8-6B12-4D1C-8EAF-43852B58E22A}">
      <dsp:nvSpPr>
        <dsp:cNvPr id="0" name=""/>
        <dsp:cNvSpPr/>
      </dsp:nvSpPr>
      <dsp:spPr>
        <a:xfrm>
          <a:off x="6033778" y="2740907"/>
          <a:ext cx="795751" cy="79575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AAFEC26-1E54-4EEB-A3DA-80C5891412FA}">
      <dsp:nvSpPr>
        <dsp:cNvPr id="0" name=""/>
        <dsp:cNvSpPr/>
      </dsp:nvSpPr>
      <dsp:spPr>
        <a:xfrm>
          <a:off x="7411643" y="2452790"/>
          <a:ext cx="3233964" cy="1371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r>
            <a:rPr lang="en-GB" sz="1500" kern="1200"/>
            <a:t>Although other GLP-1 RA therapies may be available it is possible there will be insufficient additional capacity to accommodate switching everyone with T2DM currently prescribed an affected GLP-1 RA to an alternative brand.</a:t>
          </a:r>
          <a:endParaRPr lang="en-US" sz="1500" kern="1200"/>
        </a:p>
      </dsp:txBody>
      <dsp:txXfrm>
        <a:off x="7411643" y="2452790"/>
        <a:ext cx="3233964" cy="13719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AC5EF8-69A7-4735-99FD-93327F5A73DA}">
      <dsp:nvSpPr>
        <dsp:cNvPr id="0" name=""/>
        <dsp:cNvSpPr/>
      </dsp:nvSpPr>
      <dsp:spPr>
        <a:xfrm>
          <a:off x="307345" y="1546"/>
          <a:ext cx="3222855" cy="193371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GB" sz="3000" kern="1200"/>
            <a:t>Prescribers in all care settings</a:t>
          </a:r>
          <a:endParaRPr lang="en-US" sz="3000" kern="1200"/>
        </a:p>
      </dsp:txBody>
      <dsp:txXfrm>
        <a:off x="307345" y="1546"/>
        <a:ext cx="3222855" cy="1933713"/>
      </dsp:txXfrm>
    </dsp:sp>
    <dsp:sp modelId="{B62C47D8-24FD-4D06-853D-9907065E9F39}">
      <dsp:nvSpPr>
        <dsp:cNvPr id="0" name=""/>
        <dsp:cNvSpPr/>
      </dsp:nvSpPr>
      <dsp:spPr>
        <a:xfrm>
          <a:off x="3852486" y="1546"/>
          <a:ext cx="3222855" cy="1933713"/>
        </a:xfrm>
        <a:prstGeom prst="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GB" sz="3000" kern="1200"/>
            <a:t>NHS Diabetologists/ Endocrinologists</a:t>
          </a:r>
          <a:endParaRPr lang="en-US" sz="3000" kern="1200"/>
        </a:p>
      </dsp:txBody>
      <dsp:txXfrm>
        <a:off x="3852486" y="1546"/>
        <a:ext cx="3222855" cy="1933713"/>
      </dsp:txXfrm>
    </dsp:sp>
    <dsp:sp modelId="{E4604D20-6651-48E6-81F3-6BED5D102FBF}">
      <dsp:nvSpPr>
        <dsp:cNvPr id="0" name=""/>
        <dsp:cNvSpPr/>
      </dsp:nvSpPr>
      <dsp:spPr>
        <a:xfrm>
          <a:off x="7397627" y="1546"/>
          <a:ext cx="3222855" cy="1933713"/>
        </a:xfrm>
        <a:prstGeom prst="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GB" sz="3000" kern="1200"/>
            <a:t>Specialist diabetes services and associated health care professionals</a:t>
          </a:r>
          <a:endParaRPr lang="en-US" sz="3000" kern="1200"/>
        </a:p>
      </dsp:txBody>
      <dsp:txXfrm>
        <a:off x="7397627" y="1546"/>
        <a:ext cx="3222855" cy="1933713"/>
      </dsp:txXfrm>
    </dsp:sp>
    <dsp:sp modelId="{00667DFA-F9AA-4DAA-BEC7-8D0423AD3F3E}">
      <dsp:nvSpPr>
        <dsp:cNvPr id="0" name=""/>
        <dsp:cNvSpPr/>
      </dsp:nvSpPr>
      <dsp:spPr>
        <a:xfrm>
          <a:off x="307345" y="2257545"/>
          <a:ext cx="3222855" cy="1933713"/>
        </a:xfrm>
        <a:prstGeom prst="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GB" sz="3000" kern="1200"/>
            <a:t>People with Type 2 Diabetes, their families, or carers</a:t>
          </a:r>
          <a:endParaRPr lang="en-US" sz="3000" kern="1200"/>
        </a:p>
      </dsp:txBody>
      <dsp:txXfrm>
        <a:off x="307345" y="2257545"/>
        <a:ext cx="3222855" cy="1933713"/>
      </dsp:txXfrm>
    </dsp:sp>
    <dsp:sp modelId="{CABE5B45-79A1-49A8-B00E-522AB518385A}">
      <dsp:nvSpPr>
        <dsp:cNvPr id="0" name=""/>
        <dsp:cNvSpPr/>
      </dsp:nvSpPr>
      <dsp:spPr>
        <a:xfrm>
          <a:off x="3852486" y="2257545"/>
          <a:ext cx="3222855" cy="1933713"/>
        </a:xfrm>
        <a:prstGeom prst="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GB" sz="3000" kern="1200"/>
            <a:t>Organisations commissioning NHS services</a:t>
          </a:r>
          <a:endParaRPr lang="en-US" sz="3000" kern="1200"/>
        </a:p>
      </dsp:txBody>
      <dsp:txXfrm>
        <a:off x="3852486" y="2257545"/>
        <a:ext cx="3222855" cy="1933713"/>
      </dsp:txXfrm>
    </dsp:sp>
    <dsp:sp modelId="{915D24CC-2843-4BB1-9C3E-DBF8B437194F}">
      <dsp:nvSpPr>
        <dsp:cNvPr id="0" name=""/>
        <dsp:cNvSpPr/>
      </dsp:nvSpPr>
      <dsp:spPr>
        <a:xfrm>
          <a:off x="7397627" y="2257545"/>
          <a:ext cx="3222855" cy="1933713"/>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GB" sz="3000" kern="1200"/>
            <a:t>Providers of NHS services </a:t>
          </a:r>
          <a:endParaRPr lang="en-US" sz="3000" kern="1200"/>
        </a:p>
      </dsp:txBody>
      <dsp:txXfrm>
        <a:off x="7397627" y="2257545"/>
        <a:ext cx="3222855" cy="19337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840743-E655-4DC7-B854-2756E0BF3BD5}">
      <dsp:nvSpPr>
        <dsp:cNvPr id="0" name=""/>
        <dsp:cNvSpPr/>
      </dsp:nvSpPr>
      <dsp:spPr>
        <a:xfrm>
          <a:off x="0" y="453438"/>
          <a:ext cx="10515600" cy="98239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CB99E3-BAD7-4B24-A918-26A54313DE0E}">
      <dsp:nvSpPr>
        <dsp:cNvPr id="0" name=""/>
        <dsp:cNvSpPr/>
      </dsp:nvSpPr>
      <dsp:spPr>
        <a:xfrm>
          <a:off x="297174" y="674477"/>
          <a:ext cx="540844" cy="54031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319C344-8A84-4ECD-A2B4-958A37BE19C1}">
      <dsp:nvSpPr>
        <dsp:cNvPr id="0" name=""/>
        <dsp:cNvSpPr/>
      </dsp:nvSpPr>
      <dsp:spPr>
        <a:xfrm>
          <a:off x="1135193" y="453438"/>
          <a:ext cx="8998881" cy="9833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072" tIns="104072" rIns="104072" bIns="104072" numCol="1" spcCol="1270" anchor="ctr" anchorCtr="0">
          <a:noAutofit/>
        </a:bodyPr>
        <a:lstStyle/>
        <a:p>
          <a:pPr marL="0" lvl="0" indent="0" algn="l" defTabSz="622300">
            <a:lnSpc>
              <a:spcPct val="100000"/>
            </a:lnSpc>
            <a:spcBef>
              <a:spcPct val="0"/>
            </a:spcBef>
            <a:spcAft>
              <a:spcPct val="35000"/>
            </a:spcAft>
            <a:buNone/>
          </a:pPr>
          <a:r>
            <a:rPr lang="en-GB" sz="1400" kern="1200"/>
            <a:t>In most cases, the need to consider alternative glucose lowering therapy will arise when a person with T2DM established on GLP-1 RA therapy is unable to source their regular GLP-1 RA prescription. </a:t>
          </a:r>
          <a:endParaRPr lang="en-US" sz="1400" kern="1200"/>
        </a:p>
      </dsp:txBody>
      <dsp:txXfrm>
        <a:off x="1135193" y="453438"/>
        <a:ext cx="8998881" cy="983354"/>
      </dsp:txXfrm>
    </dsp:sp>
    <dsp:sp modelId="{1B0BB0D5-A5C0-4867-96EB-6902DCA0D12B}">
      <dsp:nvSpPr>
        <dsp:cNvPr id="0" name=""/>
        <dsp:cNvSpPr/>
      </dsp:nvSpPr>
      <dsp:spPr>
        <a:xfrm>
          <a:off x="0" y="1687084"/>
          <a:ext cx="10515600" cy="98239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166D54-41F7-4849-BB43-E2425A34AF4F}">
      <dsp:nvSpPr>
        <dsp:cNvPr id="0" name=""/>
        <dsp:cNvSpPr/>
      </dsp:nvSpPr>
      <dsp:spPr>
        <a:xfrm>
          <a:off x="297174" y="1908123"/>
          <a:ext cx="540844" cy="54031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C43D28E-5493-45C4-BD9C-5B8AA40265A8}">
      <dsp:nvSpPr>
        <dsp:cNvPr id="0" name=""/>
        <dsp:cNvSpPr/>
      </dsp:nvSpPr>
      <dsp:spPr>
        <a:xfrm>
          <a:off x="1135193" y="1687084"/>
          <a:ext cx="4732020" cy="9833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072" tIns="104072" rIns="104072" bIns="104072" numCol="1" spcCol="1270" anchor="ctr" anchorCtr="0">
          <a:noAutofit/>
        </a:bodyPr>
        <a:lstStyle/>
        <a:p>
          <a:pPr marL="0" lvl="0" indent="0" algn="l" defTabSz="622300">
            <a:lnSpc>
              <a:spcPct val="100000"/>
            </a:lnSpc>
            <a:spcBef>
              <a:spcPct val="0"/>
            </a:spcBef>
            <a:spcAft>
              <a:spcPct val="35000"/>
            </a:spcAft>
            <a:buNone/>
          </a:pPr>
          <a:r>
            <a:rPr lang="en-GB" sz="1400" kern="1200"/>
            <a:t>Should a particular preparation of GLP-1 RA be unavailable, and an alternative cannot be sourced, clinical teams may want to proactively identify people with T2DM established on that preparation to help planning. Consider prioritising review for people with T2DM on the affected GLP-1 RA preparation, where:</a:t>
          </a:r>
          <a:endParaRPr lang="en-US" sz="1400" kern="1200"/>
        </a:p>
      </dsp:txBody>
      <dsp:txXfrm>
        <a:off x="1135193" y="1687084"/>
        <a:ext cx="4732020" cy="983354"/>
      </dsp:txXfrm>
    </dsp:sp>
    <dsp:sp modelId="{B08ABE98-ADBB-4384-8F13-0263AF4A5E54}">
      <dsp:nvSpPr>
        <dsp:cNvPr id="0" name=""/>
        <dsp:cNvSpPr/>
      </dsp:nvSpPr>
      <dsp:spPr>
        <a:xfrm>
          <a:off x="5867213" y="1687084"/>
          <a:ext cx="4266861" cy="9823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970" tIns="103970" rIns="103970" bIns="103970" numCol="1" spcCol="1270" anchor="ctr" anchorCtr="0">
          <a:noAutofit/>
        </a:bodyPr>
        <a:lstStyle/>
        <a:p>
          <a:pPr marL="0" lvl="0" indent="0" algn="l" defTabSz="488950">
            <a:lnSpc>
              <a:spcPct val="100000"/>
            </a:lnSpc>
            <a:spcBef>
              <a:spcPct val="0"/>
            </a:spcBef>
            <a:spcAft>
              <a:spcPct val="35000"/>
            </a:spcAft>
            <a:buNone/>
          </a:pPr>
          <a:r>
            <a:rPr lang="en-GB" sz="1100" kern="1200"/>
            <a:t>HbA</a:t>
          </a:r>
          <a:r>
            <a:rPr lang="en-GB" sz="1100" kern="1200" baseline="-25000"/>
            <a:t>1c</a:t>
          </a:r>
          <a:r>
            <a:rPr lang="en-GB" sz="1100" kern="1200"/>
            <a:t> greater than 86mmol/mol in the previous 3 to 6 months.</a:t>
          </a:r>
          <a:endParaRPr lang="en-US" sz="1100" kern="1200"/>
        </a:p>
        <a:p>
          <a:pPr marL="0" lvl="0" indent="0" algn="l" defTabSz="488950">
            <a:lnSpc>
              <a:spcPct val="100000"/>
            </a:lnSpc>
            <a:spcBef>
              <a:spcPct val="0"/>
            </a:spcBef>
            <a:spcAft>
              <a:spcPct val="35000"/>
            </a:spcAft>
            <a:buNone/>
          </a:pPr>
          <a:r>
            <a:rPr lang="en-GB" sz="1100" kern="1200" dirty="0"/>
            <a:t>HbA</a:t>
          </a:r>
          <a:r>
            <a:rPr lang="en-GB" sz="1100" kern="1200" baseline="-25000" dirty="0"/>
            <a:t>1c</a:t>
          </a:r>
          <a:r>
            <a:rPr lang="en-GB" sz="1100" kern="1200" dirty="0"/>
            <a:t> greater than 86mmol/mol prior to starting the GLP-1 RA</a:t>
          </a:r>
          <a:endParaRPr lang="en-US" sz="1100" kern="1200" dirty="0"/>
        </a:p>
        <a:p>
          <a:pPr marL="0" lvl="0" indent="0" algn="l" defTabSz="488950">
            <a:lnSpc>
              <a:spcPct val="100000"/>
            </a:lnSpc>
            <a:spcBef>
              <a:spcPct val="0"/>
            </a:spcBef>
            <a:spcAft>
              <a:spcPct val="35000"/>
            </a:spcAft>
            <a:buNone/>
          </a:pPr>
          <a:r>
            <a:rPr lang="en-GB" sz="1100" kern="1200"/>
            <a:t>HbA</a:t>
          </a:r>
          <a:r>
            <a:rPr lang="en-GB" sz="1100" kern="1200" baseline="-25000"/>
            <a:t>1c</a:t>
          </a:r>
          <a:r>
            <a:rPr lang="en-GB" sz="1100" kern="1200"/>
            <a:t> not recorded in the previous 6 months.</a:t>
          </a:r>
          <a:endParaRPr lang="en-US" sz="1100" kern="1200"/>
        </a:p>
        <a:p>
          <a:pPr marL="0" lvl="0" indent="0" algn="l" defTabSz="488950">
            <a:lnSpc>
              <a:spcPct val="100000"/>
            </a:lnSpc>
            <a:spcBef>
              <a:spcPct val="0"/>
            </a:spcBef>
            <a:spcAft>
              <a:spcPct val="35000"/>
            </a:spcAft>
            <a:buNone/>
          </a:pPr>
          <a:r>
            <a:rPr lang="en-GB" sz="1100" kern="1200"/>
            <a:t>Urine albumin creatinine ratio (uACR) greater than 30mg/mmol. </a:t>
          </a:r>
          <a:endParaRPr lang="en-US" sz="1100" kern="1200"/>
        </a:p>
        <a:p>
          <a:pPr marL="0" lvl="0" indent="0" algn="l" defTabSz="488950">
            <a:lnSpc>
              <a:spcPct val="100000"/>
            </a:lnSpc>
            <a:spcBef>
              <a:spcPct val="0"/>
            </a:spcBef>
            <a:spcAft>
              <a:spcPct val="35000"/>
            </a:spcAft>
            <a:buNone/>
          </a:pPr>
          <a:r>
            <a:rPr lang="en-GB" sz="1100" kern="1200"/>
            <a:t>Self-monitoring glucose readings (or Continuous Glucose Monitoring, where available) persistently above individualised target range.</a:t>
          </a:r>
          <a:endParaRPr lang="en-US" sz="1100" kern="1200"/>
        </a:p>
      </dsp:txBody>
      <dsp:txXfrm>
        <a:off x="5867213" y="1687084"/>
        <a:ext cx="4266861" cy="982393"/>
      </dsp:txXfrm>
    </dsp:sp>
    <dsp:sp modelId="{C0CC1AE8-9CBF-4DE1-8872-E11DC027A3DD}">
      <dsp:nvSpPr>
        <dsp:cNvPr id="0" name=""/>
        <dsp:cNvSpPr/>
      </dsp:nvSpPr>
      <dsp:spPr>
        <a:xfrm>
          <a:off x="0" y="2920730"/>
          <a:ext cx="10515600" cy="98239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AA45AC-0AE6-4D8E-90AD-E2DEE756B1E6}">
      <dsp:nvSpPr>
        <dsp:cNvPr id="0" name=""/>
        <dsp:cNvSpPr/>
      </dsp:nvSpPr>
      <dsp:spPr>
        <a:xfrm>
          <a:off x="297174" y="3141769"/>
          <a:ext cx="540844" cy="54031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7EDF445-DFEE-4134-BB64-08C08A8D58A1}">
      <dsp:nvSpPr>
        <dsp:cNvPr id="0" name=""/>
        <dsp:cNvSpPr/>
      </dsp:nvSpPr>
      <dsp:spPr>
        <a:xfrm>
          <a:off x="1135193" y="2920730"/>
          <a:ext cx="8998881" cy="9833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072" tIns="104072" rIns="104072" bIns="104072" numCol="1" spcCol="1270" anchor="ctr" anchorCtr="0">
          <a:noAutofit/>
        </a:bodyPr>
        <a:lstStyle/>
        <a:p>
          <a:pPr marL="0" lvl="0" indent="0" algn="l" defTabSz="622300">
            <a:lnSpc>
              <a:spcPct val="100000"/>
            </a:lnSpc>
            <a:spcBef>
              <a:spcPct val="0"/>
            </a:spcBef>
            <a:spcAft>
              <a:spcPct val="35000"/>
            </a:spcAft>
            <a:buNone/>
          </a:pPr>
          <a:r>
            <a:rPr lang="en-GB" sz="1400" kern="1200"/>
            <a:t>In all cases, the need to consider alternative glucose lowering therapy presents an opportunity for engagement and clinical review.</a:t>
          </a:r>
          <a:endParaRPr lang="en-US" sz="1400" kern="1200"/>
        </a:p>
      </dsp:txBody>
      <dsp:txXfrm>
        <a:off x="1135193" y="2920730"/>
        <a:ext cx="8998881" cy="983354"/>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BB7A4-2AED-C07C-F5F2-6CB1348EE398}"/>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endParaRPr lang="en-GB"/>
          </a:p>
        </p:txBody>
      </p:sp>
      <p:sp>
        <p:nvSpPr>
          <p:cNvPr id="3" name="Subtitle 2">
            <a:extLst>
              <a:ext uri="{FF2B5EF4-FFF2-40B4-BE49-F238E27FC236}">
                <a16:creationId xmlns:a16="http://schemas.microsoft.com/office/drawing/2014/main" id="{A3B08E2D-BA5B-0763-0AB9-24BA55CE0B91}"/>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endParaRPr lang="en-GB"/>
          </a:p>
        </p:txBody>
      </p:sp>
      <p:sp>
        <p:nvSpPr>
          <p:cNvPr id="4" name="Date Placeholder 3">
            <a:extLst>
              <a:ext uri="{FF2B5EF4-FFF2-40B4-BE49-F238E27FC236}">
                <a16:creationId xmlns:a16="http://schemas.microsoft.com/office/drawing/2014/main" id="{2C9E0A6F-46BC-2D59-C48A-7C3AD002CC4F}"/>
              </a:ext>
            </a:extLst>
          </p:cNvPr>
          <p:cNvSpPr txBox="1">
            <a:spLocks noGrp="1"/>
          </p:cNvSpPr>
          <p:nvPr>
            <p:ph type="dt" sz="half" idx="7"/>
          </p:nvPr>
        </p:nvSpPr>
        <p:spPr/>
        <p:txBody>
          <a:bodyPr/>
          <a:lstStyle>
            <a:lvl1pPr>
              <a:defRPr/>
            </a:lvl1pPr>
          </a:lstStyle>
          <a:p>
            <a:pPr lvl="0"/>
            <a:fld id="{B00E5AF1-92C1-4BCB-B379-E6DBDCA6CCF7}" type="datetime1">
              <a:rPr lang="en-GB"/>
              <a:pPr lvl="0"/>
              <a:t>27/06/2023</a:t>
            </a:fld>
            <a:endParaRPr lang="en-GB"/>
          </a:p>
        </p:txBody>
      </p:sp>
      <p:sp>
        <p:nvSpPr>
          <p:cNvPr id="5" name="Footer Placeholder 4">
            <a:extLst>
              <a:ext uri="{FF2B5EF4-FFF2-40B4-BE49-F238E27FC236}">
                <a16:creationId xmlns:a16="http://schemas.microsoft.com/office/drawing/2014/main" id="{C6F4C531-6CE1-7172-EEAD-733F69B43D07}"/>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732CFA92-BDBA-3DDC-1BA6-1CC8BBF10780}"/>
              </a:ext>
            </a:extLst>
          </p:cNvPr>
          <p:cNvSpPr txBox="1">
            <a:spLocks noGrp="1"/>
          </p:cNvSpPr>
          <p:nvPr>
            <p:ph type="sldNum" sz="quarter" idx="8"/>
          </p:nvPr>
        </p:nvSpPr>
        <p:spPr/>
        <p:txBody>
          <a:bodyPr/>
          <a:lstStyle>
            <a:lvl1pPr>
              <a:defRPr/>
            </a:lvl1pPr>
          </a:lstStyle>
          <a:p>
            <a:pPr lvl="0"/>
            <a:fld id="{70FEE3F8-9B40-479E-A111-64C42D6AEC59}" type="slidenum">
              <a:t>‹#›</a:t>
            </a:fld>
            <a:endParaRPr lang="en-GB"/>
          </a:p>
        </p:txBody>
      </p:sp>
    </p:spTree>
    <p:extLst>
      <p:ext uri="{BB962C8B-B14F-4D97-AF65-F5344CB8AC3E}">
        <p14:creationId xmlns:p14="http://schemas.microsoft.com/office/powerpoint/2010/main" val="5845353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4320D-4BB9-B440-AD28-82AB20F41B4B}"/>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CAB2C813-B5EB-4279-CE77-2D2D5DA99159}"/>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7243A3-7D95-A6C1-EBB6-3235EB20A5C1}"/>
              </a:ext>
            </a:extLst>
          </p:cNvPr>
          <p:cNvSpPr txBox="1">
            <a:spLocks noGrp="1"/>
          </p:cNvSpPr>
          <p:nvPr>
            <p:ph type="dt" sz="half" idx="7"/>
          </p:nvPr>
        </p:nvSpPr>
        <p:spPr/>
        <p:txBody>
          <a:bodyPr/>
          <a:lstStyle>
            <a:lvl1pPr>
              <a:defRPr/>
            </a:lvl1pPr>
          </a:lstStyle>
          <a:p>
            <a:pPr lvl="0"/>
            <a:fld id="{B6D7B5D9-666A-4D5A-B062-CA277101B47F}" type="datetime1">
              <a:rPr lang="en-GB"/>
              <a:pPr lvl="0"/>
              <a:t>27/06/2023</a:t>
            </a:fld>
            <a:endParaRPr lang="en-GB"/>
          </a:p>
        </p:txBody>
      </p:sp>
      <p:sp>
        <p:nvSpPr>
          <p:cNvPr id="5" name="Footer Placeholder 4">
            <a:extLst>
              <a:ext uri="{FF2B5EF4-FFF2-40B4-BE49-F238E27FC236}">
                <a16:creationId xmlns:a16="http://schemas.microsoft.com/office/drawing/2014/main" id="{742A328F-5284-D403-94C4-4A65714C59BF}"/>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72B4FF40-6FE5-E750-FDC8-81FDAE4D5C33}"/>
              </a:ext>
            </a:extLst>
          </p:cNvPr>
          <p:cNvSpPr txBox="1">
            <a:spLocks noGrp="1"/>
          </p:cNvSpPr>
          <p:nvPr>
            <p:ph type="sldNum" sz="quarter" idx="8"/>
          </p:nvPr>
        </p:nvSpPr>
        <p:spPr/>
        <p:txBody>
          <a:bodyPr/>
          <a:lstStyle>
            <a:lvl1pPr>
              <a:defRPr/>
            </a:lvl1pPr>
          </a:lstStyle>
          <a:p>
            <a:pPr lvl="0"/>
            <a:fld id="{CF68F832-BAE0-44CC-B892-AB4D45EB7A14}" type="slidenum">
              <a:t>‹#›</a:t>
            </a:fld>
            <a:endParaRPr lang="en-GB"/>
          </a:p>
        </p:txBody>
      </p:sp>
    </p:spTree>
    <p:extLst>
      <p:ext uri="{BB962C8B-B14F-4D97-AF65-F5344CB8AC3E}">
        <p14:creationId xmlns:p14="http://schemas.microsoft.com/office/powerpoint/2010/main" val="1366555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42EB33-3A81-17B8-5627-976D53BAF7E3}"/>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BE80BB7A-B667-1C5E-36A2-A6A4F2338554}"/>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DAAE62-3BE7-07FF-008A-8FEA1A5767E6}"/>
              </a:ext>
            </a:extLst>
          </p:cNvPr>
          <p:cNvSpPr txBox="1">
            <a:spLocks noGrp="1"/>
          </p:cNvSpPr>
          <p:nvPr>
            <p:ph type="dt" sz="half" idx="7"/>
          </p:nvPr>
        </p:nvSpPr>
        <p:spPr/>
        <p:txBody>
          <a:bodyPr/>
          <a:lstStyle>
            <a:lvl1pPr>
              <a:defRPr/>
            </a:lvl1pPr>
          </a:lstStyle>
          <a:p>
            <a:pPr lvl="0"/>
            <a:fld id="{CAF60BB3-CA37-4A79-8139-337E641EFA5F}" type="datetime1">
              <a:rPr lang="en-GB"/>
              <a:pPr lvl="0"/>
              <a:t>27/06/2023</a:t>
            </a:fld>
            <a:endParaRPr lang="en-GB"/>
          </a:p>
        </p:txBody>
      </p:sp>
      <p:sp>
        <p:nvSpPr>
          <p:cNvPr id="5" name="Footer Placeholder 4">
            <a:extLst>
              <a:ext uri="{FF2B5EF4-FFF2-40B4-BE49-F238E27FC236}">
                <a16:creationId xmlns:a16="http://schemas.microsoft.com/office/drawing/2014/main" id="{79DB3C48-FBF9-F700-F7A8-D2C6A2C03162}"/>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3E6EAB03-41B2-69BA-BBF9-852C156C89BC}"/>
              </a:ext>
            </a:extLst>
          </p:cNvPr>
          <p:cNvSpPr txBox="1">
            <a:spLocks noGrp="1"/>
          </p:cNvSpPr>
          <p:nvPr>
            <p:ph type="sldNum" sz="quarter" idx="8"/>
          </p:nvPr>
        </p:nvSpPr>
        <p:spPr/>
        <p:txBody>
          <a:bodyPr/>
          <a:lstStyle>
            <a:lvl1pPr>
              <a:defRPr/>
            </a:lvl1pPr>
          </a:lstStyle>
          <a:p>
            <a:pPr lvl="0"/>
            <a:fld id="{8470C082-7F55-4993-BFBE-6DA2D3B3C7E0}" type="slidenum">
              <a:t>‹#›</a:t>
            </a:fld>
            <a:endParaRPr lang="en-GB"/>
          </a:p>
        </p:txBody>
      </p:sp>
    </p:spTree>
    <p:extLst>
      <p:ext uri="{BB962C8B-B14F-4D97-AF65-F5344CB8AC3E}">
        <p14:creationId xmlns:p14="http://schemas.microsoft.com/office/powerpoint/2010/main" val="3805648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A476F-C1B3-26B8-94AC-AFA99D308198}"/>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273B4A5A-2932-E2BF-48E8-093B50DA3836}"/>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31C138-AD02-F5FB-BE45-651317B31ED5}"/>
              </a:ext>
            </a:extLst>
          </p:cNvPr>
          <p:cNvSpPr txBox="1">
            <a:spLocks noGrp="1"/>
          </p:cNvSpPr>
          <p:nvPr>
            <p:ph type="dt" sz="half" idx="7"/>
          </p:nvPr>
        </p:nvSpPr>
        <p:spPr/>
        <p:txBody>
          <a:bodyPr/>
          <a:lstStyle>
            <a:lvl1pPr>
              <a:defRPr/>
            </a:lvl1pPr>
          </a:lstStyle>
          <a:p>
            <a:pPr lvl="0"/>
            <a:fld id="{E08AFFEB-F4A8-4532-9914-22329DC1FB74}" type="datetime1">
              <a:rPr lang="en-GB"/>
              <a:pPr lvl="0"/>
              <a:t>27/06/2023</a:t>
            </a:fld>
            <a:endParaRPr lang="en-GB"/>
          </a:p>
        </p:txBody>
      </p:sp>
      <p:sp>
        <p:nvSpPr>
          <p:cNvPr id="5" name="Footer Placeholder 4">
            <a:extLst>
              <a:ext uri="{FF2B5EF4-FFF2-40B4-BE49-F238E27FC236}">
                <a16:creationId xmlns:a16="http://schemas.microsoft.com/office/drawing/2014/main" id="{36B6314E-CAB2-180E-DD15-F55C6E8DCA7F}"/>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AB690EF8-1E17-EEA0-F854-7F890844E852}"/>
              </a:ext>
            </a:extLst>
          </p:cNvPr>
          <p:cNvSpPr txBox="1">
            <a:spLocks noGrp="1"/>
          </p:cNvSpPr>
          <p:nvPr>
            <p:ph type="sldNum" sz="quarter" idx="8"/>
          </p:nvPr>
        </p:nvSpPr>
        <p:spPr/>
        <p:txBody>
          <a:bodyPr/>
          <a:lstStyle>
            <a:lvl1pPr>
              <a:defRPr/>
            </a:lvl1pPr>
          </a:lstStyle>
          <a:p>
            <a:pPr lvl="0"/>
            <a:fld id="{237B6AF8-549B-4CE8-A8A9-4374AA7D1F37}" type="slidenum">
              <a:t>‹#›</a:t>
            </a:fld>
            <a:endParaRPr lang="en-GB"/>
          </a:p>
        </p:txBody>
      </p:sp>
    </p:spTree>
    <p:extLst>
      <p:ext uri="{BB962C8B-B14F-4D97-AF65-F5344CB8AC3E}">
        <p14:creationId xmlns:p14="http://schemas.microsoft.com/office/powerpoint/2010/main" val="286291431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1E1B2-A137-6D82-3B35-FAA537C51AAC}"/>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6113C245-4E62-3B49-5919-FCB28EAABD83}"/>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Click to edit Master text styles</a:t>
            </a:r>
          </a:p>
        </p:txBody>
      </p:sp>
      <p:sp>
        <p:nvSpPr>
          <p:cNvPr id="4" name="Date Placeholder 3">
            <a:extLst>
              <a:ext uri="{FF2B5EF4-FFF2-40B4-BE49-F238E27FC236}">
                <a16:creationId xmlns:a16="http://schemas.microsoft.com/office/drawing/2014/main" id="{F5F2A01A-F57D-8DDF-1716-48299A594135}"/>
              </a:ext>
            </a:extLst>
          </p:cNvPr>
          <p:cNvSpPr txBox="1">
            <a:spLocks noGrp="1"/>
          </p:cNvSpPr>
          <p:nvPr>
            <p:ph type="dt" sz="half" idx="7"/>
          </p:nvPr>
        </p:nvSpPr>
        <p:spPr/>
        <p:txBody>
          <a:bodyPr/>
          <a:lstStyle>
            <a:lvl1pPr>
              <a:defRPr/>
            </a:lvl1pPr>
          </a:lstStyle>
          <a:p>
            <a:pPr lvl="0"/>
            <a:fld id="{3309AB4D-4A32-41E8-B25A-13421C686D86}" type="datetime1">
              <a:rPr lang="en-GB"/>
              <a:pPr lvl="0"/>
              <a:t>27/06/2023</a:t>
            </a:fld>
            <a:endParaRPr lang="en-GB"/>
          </a:p>
        </p:txBody>
      </p:sp>
      <p:sp>
        <p:nvSpPr>
          <p:cNvPr id="5" name="Footer Placeholder 4">
            <a:extLst>
              <a:ext uri="{FF2B5EF4-FFF2-40B4-BE49-F238E27FC236}">
                <a16:creationId xmlns:a16="http://schemas.microsoft.com/office/drawing/2014/main" id="{FA90F964-975C-9AC0-8BA6-22E4591F40C5}"/>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A347D2C7-12D9-52A7-AFA1-8094B063D9CD}"/>
              </a:ext>
            </a:extLst>
          </p:cNvPr>
          <p:cNvSpPr txBox="1">
            <a:spLocks noGrp="1"/>
          </p:cNvSpPr>
          <p:nvPr>
            <p:ph type="sldNum" sz="quarter" idx="8"/>
          </p:nvPr>
        </p:nvSpPr>
        <p:spPr/>
        <p:txBody>
          <a:bodyPr/>
          <a:lstStyle>
            <a:lvl1pPr>
              <a:defRPr/>
            </a:lvl1pPr>
          </a:lstStyle>
          <a:p>
            <a:pPr lvl="0"/>
            <a:fld id="{B9D2DBF0-7194-4E8C-A996-964044D648DA}" type="slidenum">
              <a:t>‹#›</a:t>
            </a:fld>
            <a:endParaRPr lang="en-GB"/>
          </a:p>
        </p:txBody>
      </p:sp>
    </p:spTree>
    <p:extLst>
      <p:ext uri="{BB962C8B-B14F-4D97-AF65-F5344CB8AC3E}">
        <p14:creationId xmlns:p14="http://schemas.microsoft.com/office/powerpoint/2010/main" val="3174966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9E9ED-5306-770B-3F87-3C305239CF90}"/>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293269E4-6C18-5BFB-892E-C709EA924699}"/>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8686A01-45F4-B65A-945D-0AD1331D3953}"/>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A5875D0-BF62-0B61-1879-83353A9D9DFD}"/>
              </a:ext>
            </a:extLst>
          </p:cNvPr>
          <p:cNvSpPr txBox="1">
            <a:spLocks noGrp="1"/>
          </p:cNvSpPr>
          <p:nvPr>
            <p:ph type="dt" sz="half" idx="7"/>
          </p:nvPr>
        </p:nvSpPr>
        <p:spPr/>
        <p:txBody>
          <a:bodyPr/>
          <a:lstStyle>
            <a:lvl1pPr>
              <a:defRPr/>
            </a:lvl1pPr>
          </a:lstStyle>
          <a:p>
            <a:pPr lvl="0"/>
            <a:fld id="{B58B2F4D-8D8E-41C8-B70D-A8F3002C61D7}" type="datetime1">
              <a:rPr lang="en-GB"/>
              <a:pPr lvl="0"/>
              <a:t>27/06/2023</a:t>
            </a:fld>
            <a:endParaRPr lang="en-GB"/>
          </a:p>
        </p:txBody>
      </p:sp>
      <p:sp>
        <p:nvSpPr>
          <p:cNvPr id="6" name="Footer Placeholder 5">
            <a:extLst>
              <a:ext uri="{FF2B5EF4-FFF2-40B4-BE49-F238E27FC236}">
                <a16:creationId xmlns:a16="http://schemas.microsoft.com/office/drawing/2014/main" id="{751A8ED4-537A-14A1-BE1F-4A1FD59F1FE0}"/>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CA1903C5-2ECD-126D-3785-DA6B82E1BD7C}"/>
              </a:ext>
            </a:extLst>
          </p:cNvPr>
          <p:cNvSpPr txBox="1">
            <a:spLocks noGrp="1"/>
          </p:cNvSpPr>
          <p:nvPr>
            <p:ph type="sldNum" sz="quarter" idx="8"/>
          </p:nvPr>
        </p:nvSpPr>
        <p:spPr/>
        <p:txBody>
          <a:bodyPr/>
          <a:lstStyle>
            <a:lvl1pPr>
              <a:defRPr/>
            </a:lvl1pPr>
          </a:lstStyle>
          <a:p>
            <a:pPr lvl="0"/>
            <a:fld id="{31A1505F-EF65-427A-92B5-D431A997D071}" type="slidenum">
              <a:t>‹#›</a:t>
            </a:fld>
            <a:endParaRPr lang="en-GB"/>
          </a:p>
        </p:txBody>
      </p:sp>
    </p:spTree>
    <p:extLst>
      <p:ext uri="{BB962C8B-B14F-4D97-AF65-F5344CB8AC3E}">
        <p14:creationId xmlns:p14="http://schemas.microsoft.com/office/powerpoint/2010/main" val="143779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A84C1-900A-9D90-D637-0A0F7E327BEB}"/>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62373579-05F0-BABD-F871-DFF7D8B221FB}"/>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8A976FDE-02EF-1731-4F39-C60D3EB3144B}"/>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B3D6DFF-0D38-E395-2235-0108496C8858}"/>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7A8BCCE2-7B16-4775-418F-7F449775A91D}"/>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1AA1A59-C696-EF54-634A-B1CF27B20F38}"/>
              </a:ext>
            </a:extLst>
          </p:cNvPr>
          <p:cNvSpPr txBox="1">
            <a:spLocks noGrp="1"/>
          </p:cNvSpPr>
          <p:nvPr>
            <p:ph type="dt" sz="half" idx="7"/>
          </p:nvPr>
        </p:nvSpPr>
        <p:spPr/>
        <p:txBody>
          <a:bodyPr/>
          <a:lstStyle>
            <a:lvl1pPr>
              <a:defRPr/>
            </a:lvl1pPr>
          </a:lstStyle>
          <a:p>
            <a:pPr lvl="0"/>
            <a:fld id="{3CA07DF8-A374-4910-B309-1E45E8500C16}" type="datetime1">
              <a:rPr lang="en-GB"/>
              <a:pPr lvl="0"/>
              <a:t>27/06/2023</a:t>
            </a:fld>
            <a:endParaRPr lang="en-GB"/>
          </a:p>
        </p:txBody>
      </p:sp>
      <p:sp>
        <p:nvSpPr>
          <p:cNvPr id="8" name="Footer Placeholder 7">
            <a:extLst>
              <a:ext uri="{FF2B5EF4-FFF2-40B4-BE49-F238E27FC236}">
                <a16:creationId xmlns:a16="http://schemas.microsoft.com/office/drawing/2014/main" id="{529DC66D-32EF-55EA-7ED7-0A5E167D3D58}"/>
              </a:ext>
            </a:extLst>
          </p:cNvPr>
          <p:cNvSpPr txBox="1">
            <a:spLocks noGrp="1"/>
          </p:cNvSpPr>
          <p:nvPr>
            <p:ph type="ftr" sz="quarter" idx="9"/>
          </p:nvPr>
        </p:nvSpPr>
        <p:spPr/>
        <p:txBody>
          <a:bodyPr/>
          <a:lstStyle>
            <a:lvl1pPr>
              <a:defRPr/>
            </a:lvl1pPr>
          </a:lstStyle>
          <a:p>
            <a:pPr lvl="0"/>
            <a:endParaRPr lang="en-GB"/>
          </a:p>
        </p:txBody>
      </p:sp>
      <p:sp>
        <p:nvSpPr>
          <p:cNvPr id="9" name="Slide Number Placeholder 8">
            <a:extLst>
              <a:ext uri="{FF2B5EF4-FFF2-40B4-BE49-F238E27FC236}">
                <a16:creationId xmlns:a16="http://schemas.microsoft.com/office/drawing/2014/main" id="{D36D3114-0FD7-08E0-D24D-C92C0C7D8E36}"/>
              </a:ext>
            </a:extLst>
          </p:cNvPr>
          <p:cNvSpPr txBox="1">
            <a:spLocks noGrp="1"/>
          </p:cNvSpPr>
          <p:nvPr>
            <p:ph type="sldNum" sz="quarter" idx="8"/>
          </p:nvPr>
        </p:nvSpPr>
        <p:spPr/>
        <p:txBody>
          <a:bodyPr/>
          <a:lstStyle>
            <a:lvl1pPr>
              <a:defRPr/>
            </a:lvl1pPr>
          </a:lstStyle>
          <a:p>
            <a:pPr lvl="0"/>
            <a:fld id="{8130FB57-2755-4CBF-82A7-ADB862F0466D}" type="slidenum">
              <a:t>‹#›</a:t>
            </a:fld>
            <a:endParaRPr lang="en-GB"/>
          </a:p>
        </p:txBody>
      </p:sp>
    </p:spTree>
    <p:extLst>
      <p:ext uri="{BB962C8B-B14F-4D97-AF65-F5344CB8AC3E}">
        <p14:creationId xmlns:p14="http://schemas.microsoft.com/office/powerpoint/2010/main" val="879483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73A8D-A4D8-F14D-660A-E3CADA35B135}"/>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a:extLst>
              <a:ext uri="{FF2B5EF4-FFF2-40B4-BE49-F238E27FC236}">
                <a16:creationId xmlns:a16="http://schemas.microsoft.com/office/drawing/2014/main" id="{2C986821-DB6A-A729-E082-522B0D0F9E19}"/>
              </a:ext>
            </a:extLst>
          </p:cNvPr>
          <p:cNvSpPr txBox="1">
            <a:spLocks noGrp="1"/>
          </p:cNvSpPr>
          <p:nvPr>
            <p:ph type="dt" sz="half" idx="7"/>
          </p:nvPr>
        </p:nvSpPr>
        <p:spPr/>
        <p:txBody>
          <a:bodyPr/>
          <a:lstStyle>
            <a:lvl1pPr>
              <a:defRPr/>
            </a:lvl1pPr>
          </a:lstStyle>
          <a:p>
            <a:pPr lvl="0"/>
            <a:fld id="{D72770B0-6F37-4D9C-BC3C-481FB438168A}" type="datetime1">
              <a:rPr lang="en-GB"/>
              <a:pPr lvl="0"/>
              <a:t>27/06/2023</a:t>
            </a:fld>
            <a:endParaRPr lang="en-GB"/>
          </a:p>
        </p:txBody>
      </p:sp>
      <p:sp>
        <p:nvSpPr>
          <p:cNvPr id="4" name="Footer Placeholder 3">
            <a:extLst>
              <a:ext uri="{FF2B5EF4-FFF2-40B4-BE49-F238E27FC236}">
                <a16:creationId xmlns:a16="http://schemas.microsoft.com/office/drawing/2014/main" id="{E329A086-E65E-55D0-AB13-65405C4F2B60}"/>
              </a:ext>
            </a:extLst>
          </p:cNvPr>
          <p:cNvSpPr txBox="1">
            <a:spLocks noGrp="1"/>
          </p:cNvSpPr>
          <p:nvPr>
            <p:ph type="ftr" sz="quarter" idx="9"/>
          </p:nvPr>
        </p:nvSpPr>
        <p:spPr/>
        <p:txBody>
          <a:bodyPr/>
          <a:lstStyle>
            <a:lvl1pPr>
              <a:defRPr/>
            </a:lvl1pPr>
          </a:lstStyle>
          <a:p>
            <a:pPr lvl="0"/>
            <a:endParaRPr lang="en-GB"/>
          </a:p>
        </p:txBody>
      </p:sp>
      <p:sp>
        <p:nvSpPr>
          <p:cNvPr id="5" name="Slide Number Placeholder 4">
            <a:extLst>
              <a:ext uri="{FF2B5EF4-FFF2-40B4-BE49-F238E27FC236}">
                <a16:creationId xmlns:a16="http://schemas.microsoft.com/office/drawing/2014/main" id="{5A0CD0FF-F0FA-3EAB-1B1A-8664003CCD80}"/>
              </a:ext>
            </a:extLst>
          </p:cNvPr>
          <p:cNvSpPr txBox="1">
            <a:spLocks noGrp="1"/>
          </p:cNvSpPr>
          <p:nvPr>
            <p:ph type="sldNum" sz="quarter" idx="8"/>
          </p:nvPr>
        </p:nvSpPr>
        <p:spPr/>
        <p:txBody>
          <a:bodyPr/>
          <a:lstStyle>
            <a:lvl1pPr>
              <a:defRPr/>
            </a:lvl1pPr>
          </a:lstStyle>
          <a:p>
            <a:pPr lvl="0"/>
            <a:fld id="{9254D5C1-4810-4CEF-8800-5FB76F8EB893}" type="slidenum">
              <a:t>‹#›</a:t>
            </a:fld>
            <a:endParaRPr lang="en-GB"/>
          </a:p>
        </p:txBody>
      </p:sp>
    </p:spTree>
    <p:extLst>
      <p:ext uri="{BB962C8B-B14F-4D97-AF65-F5344CB8AC3E}">
        <p14:creationId xmlns:p14="http://schemas.microsoft.com/office/powerpoint/2010/main" val="4015857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1DABDF-FFB4-474E-4DD5-A9108B8C9E72}"/>
              </a:ext>
            </a:extLst>
          </p:cNvPr>
          <p:cNvSpPr txBox="1">
            <a:spLocks noGrp="1"/>
          </p:cNvSpPr>
          <p:nvPr>
            <p:ph type="dt" sz="half" idx="7"/>
          </p:nvPr>
        </p:nvSpPr>
        <p:spPr/>
        <p:txBody>
          <a:bodyPr/>
          <a:lstStyle>
            <a:lvl1pPr>
              <a:defRPr/>
            </a:lvl1pPr>
          </a:lstStyle>
          <a:p>
            <a:pPr lvl="0"/>
            <a:fld id="{603873AC-DA80-4388-9EF4-FAA9F270B6CF}" type="datetime1">
              <a:rPr lang="en-GB"/>
              <a:pPr lvl="0"/>
              <a:t>27/06/2023</a:t>
            </a:fld>
            <a:endParaRPr lang="en-GB"/>
          </a:p>
        </p:txBody>
      </p:sp>
      <p:sp>
        <p:nvSpPr>
          <p:cNvPr id="3" name="Footer Placeholder 2">
            <a:extLst>
              <a:ext uri="{FF2B5EF4-FFF2-40B4-BE49-F238E27FC236}">
                <a16:creationId xmlns:a16="http://schemas.microsoft.com/office/drawing/2014/main" id="{7E60E4A1-C52D-D932-B867-ABB36E5E5459}"/>
              </a:ext>
            </a:extLst>
          </p:cNvPr>
          <p:cNvSpPr txBox="1">
            <a:spLocks noGrp="1"/>
          </p:cNvSpPr>
          <p:nvPr>
            <p:ph type="ftr" sz="quarter" idx="9"/>
          </p:nvPr>
        </p:nvSpPr>
        <p:spPr/>
        <p:txBody>
          <a:bodyPr/>
          <a:lstStyle>
            <a:lvl1pPr>
              <a:defRPr/>
            </a:lvl1pPr>
          </a:lstStyle>
          <a:p>
            <a:pPr lvl="0"/>
            <a:endParaRPr lang="en-GB"/>
          </a:p>
        </p:txBody>
      </p:sp>
      <p:sp>
        <p:nvSpPr>
          <p:cNvPr id="4" name="Slide Number Placeholder 3">
            <a:extLst>
              <a:ext uri="{FF2B5EF4-FFF2-40B4-BE49-F238E27FC236}">
                <a16:creationId xmlns:a16="http://schemas.microsoft.com/office/drawing/2014/main" id="{B0C6AD0F-3B34-6EE7-64E3-4391A91618AB}"/>
              </a:ext>
            </a:extLst>
          </p:cNvPr>
          <p:cNvSpPr txBox="1">
            <a:spLocks noGrp="1"/>
          </p:cNvSpPr>
          <p:nvPr>
            <p:ph type="sldNum" sz="quarter" idx="8"/>
          </p:nvPr>
        </p:nvSpPr>
        <p:spPr/>
        <p:txBody>
          <a:bodyPr/>
          <a:lstStyle>
            <a:lvl1pPr>
              <a:defRPr/>
            </a:lvl1pPr>
          </a:lstStyle>
          <a:p>
            <a:pPr lvl="0"/>
            <a:fld id="{1B8E43C2-3857-49CC-AB72-EC9DC0E4129A}" type="slidenum">
              <a:t>‹#›</a:t>
            </a:fld>
            <a:endParaRPr lang="en-GB"/>
          </a:p>
        </p:txBody>
      </p:sp>
    </p:spTree>
    <p:extLst>
      <p:ext uri="{BB962C8B-B14F-4D97-AF65-F5344CB8AC3E}">
        <p14:creationId xmlns:p14="http://schemas.microsoft.com/office/powerpoint/2010/main" val="2524886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E624B-B6E6-17CF-A8E6-8C54D0D4D5FF}"/>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4B9C46A4-394C-64ED-4014-D270B9FFADF7}"/>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022D627-A96A-75B5-7A4A-33C3D13D680A}"/>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5D332A7A-7BA6-D6BD-AECB-35244C0DB0C5}"/>
              </a:ext>
            </a:extLst>
          </p:cNvPr>
          <p:cNvSpPr txBox="1">
            <a:spLocks noGrp="1"/>
          </p:cNvSpPr>
          <p:nvPr>
            <p:ph type="dt" sz="half" idx="7"/>
          </p:nvPr>
        </p:nvSpPr>
        <p:spPr/>
        <p:txBody>
          <a:bodyPr/>
          <a:lstStyle>
            <a:lvl1pPr>
              <a:defRPr/>
            </a:lvl1pPr>
          </a:lstStyle>
          <a:p>
            <a:pPr lvl="0"/>
            <a:fld id="{C61BD414-9D9A-4F06-970E-63A3498898B9}" type="datetime1">
              <a:rPr lang="en-GB"/>
              <a:pPr lvl="0"/>
              <a:t>27/06/2023</a:t>
            </a:fld>
            <a:endParaRPr lang="en-GB"/>
          </a:p>
        </p:txBody>
      </p:sp>
      <p:sp>
        <p:nvSpPr>
          <p:cNvPr id="6" name="Footer Placeholder 5">
            <a:extLst>
              <a:ext uri="{FF2B5EF4-FFF2-40B4-BE49-F238E27FC236}">
                <a16:creationId xmlns:a16="http://schemas.microsoft.com/office/drawing/2014/main" id="{D6D91672-F01F-387D-C3C9-D0E21EC74C12}"/>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23A9F5B2-5E15-1B5D-0A89-EB13EB1DD271}"/>
              </a:ext>
            </a:extLst>
          </p:cNvPr>
          <p:cNvSpPr txBox="1">
            <a:spLocks noGrp="1"/>
          </p:cNvSpPr>
          <p:nvPr>
            <p:ph type="sldNum" sz="quarter" idx="8"/>
          </p:nvPr>
        </p:nvSpPr>
        <p:spPr/>
        <p:txBody>
          <a:bodyPr/>
          <a:lstStyle>
            <a:lvl1pPr>
              <a:defRPr/>
            </a:lvl1pPr>
          </a:lstStyle>
          <a:p>
            <a:pPr lvl="0"/>
            <a:fld id="{D8A295E8-06CA-455E-B2FC-725BA625B0E4}" type="slidenum">
              <a:t>‹#›</a:t>
            </a:fld>
            <a:endParaRPr lang="en-GB"/>
          </a:p>
        </p:txBody>
      </p:sp>
    </p:spTree>
    <p:extLst>
      <p:ext uri="{BB962C8B-B14F-4D97-AF65-F5344CB8AC3E}">
        <p14:creationId xmlns:p14="http://schemas.microsoft.com/office/powerpoint/2010/main" val="210743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FAB51-6E93-C67E-3133-352CB0471B83}"/>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Picture Placeholder 2">
            <a:extLst>
              <a:ext uri="{FF2B5EF4-FFF2-40B4-BE49-F238E27FC236}">
                <a16:creationId xmlns:a16="http://schemas.microsoft.com/office/drawing/2014/main" id="{C6AFE1BB-5BBB-CB31-71F3-88128FCFE3EF}"/>
              </a:ext>
            </a:extLst>
          </p:cNvPr>
          <p:cNvSpPr txBox="1">
            <a:spLocks noGrp="1"/>
          </p:cNvSpPr>
          <p:nvPr>
            <p:ph type="pic" idx="1"/>
          </p:nvPr>
        </p:nvSpPr>
        <p:spPr>
          <a:xfrm>
            <a:off x="5183184" y="987423"/>
            <a:ext cx="6172200" cy="4873623"/>
          </a:xfrm>
        </p:spPr>
        <p:txBody>
          <a:bodyPr/>
          <a:lstStyle>
            <a:lvl1pPr marL="0" indent="0">
              <a:buNone/>
              <a:defRPr lang="en-GB" sz="3200"/>
            </a:lvl1pPr>
          </a:lstStyle>
          <a:p>
            <a:pPr lvl="0"/>
            <a:r>
              <a:rPr lang="en-US"/>
              <a:t>Click icon to add picture</a:t>
            </a:r>
            <a:endParaRPr lang="en-GB"/>
          </a:p>
        </p:txBody>
      </p:sp>
      <p:sp>
        <p:nvSpPr>
          <p:cNvPr id="4" name="Text Placeholder 3">
            <a:extLst>
              <a:ext uri="{FF2B5EF4-FFF2-40B4-BE49-F238E27FC236}">
                <a16:creationId xmlns:a16="http://schemas.microsoft.com/office/drawing/2014/main" id="{78CAB356-6E63-6C7F-27AB-99498224807B}"/>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4494794F-6076-508E-6F1C-5E8B8E6F845B}"/>
              </a:ext>
            </a:extLst>
          </p:cNvPr>
          <p:cNvSpPr txBox="1">
            <a:spLocks noGrp="1"/>
          </p:cNvSpPr>
          <p:nvPr>
            <p:ph type="dt" sz="half" idx="7"/>
          </p:nvPr>
        </p:nvSpPr>
        <p:spPr/>
        <p:txBody>
          <a:bodyPr/>
          <a:lstStyle>
            <a:lvl1pPr>
              <a:defRPr/>
            </a:lvl1pPr>
          </a:lstStyle>
          <a:p>
            <a:pPr lvl="0"/>
            <a:fld id="{3424E9B6-6FCA-4206-8C50-E81F961C18E9}" type="datetime1">
              <a:rPr lang="en-GB"/>
              <a:pPr lvl="0"/>
              <a:t>27/06/2023</a:t>
            </a:fld>
            <a:endParaRPr lang="en-GB"/>
          </a:p>
        </p:txBody>
      </p:sp>
      <p:sp>
        <p:nvSpPr>
          <p:cNvPr id="6" name="Footer Placeholder 5">
            <a:extLst>
              <a:ext uri="{FF2B5EF4-FFF2-40B4-BE49-F238E27FC236}">
                <a16:creationId xmlns:a16="http://schemas.microsoft.com/office/drawing/2014/main" id="{691AF226-7A48-32BB-D3E4-BA577EE7E45C}"/>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A56645A8-7C67-EA1B-0963-BB7C52EC6D86}"/>
              </a:ext>
            </a:extLst>
          </p:cNvPr>
          <p:cNvSpPr txBox="1">
            <a:spLocks noGrp="1"/>
          </p:cNvSpPr>
          <p:nvPr>
            <p:ph type="sldNum" sz="quarter" idx="8"/>
          </p:nvPr>
        </p:nvSpPr>
        <p:spPr/>
        <p:txBody>
          <a:bodyPr/>
          <a:lstStyle>
            <a:lvl1pPr>
              <a:defRPr/>
            </a:lvl1pPr>
          </a:lstStyle>
          <a:p>
            <a:pPr lvl="0"/>
            <a:fld id="{A388845F-13F9-4EA3-9C79-361088DABE51}" type="slidenum">
              <a:t>‹#›</a:t>
            </a:fld>
            <a:endParaRPr lang="en-GB"/>
          </a:p>
        </p:txBody>
      </p:sp>
    </p:spTree>
    <p:extLst>
      <p:ext uri="{BB962C8B-B14F-4D97-AF65-F5344CB8AC3E}">
        <p14:creationId xmlns:p14="http://schemas.microsoft.com/office/powerpoint/2010/main" val="246503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501A1D-5D99-E8AB-BD8D-DE7507CBD378}"/>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81B4664D-855C-0547-15B1-923732E1D208}"/>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6EB2DC-E38D-2671-2157-3F3AB2A643B7}"/>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DBC2A6DE-9900-4F95-8787-0314CFCAB0DF}" type="datetime1">
              <a:rPr lang="en-GB"/>
              <a:pPr lvl="0"/>
              <a:t>27/06/2023</a:t>
            </a:fld>
            <a:endParaRPr lang="en-GB"/>
          </a:p>
        </p:txBody>
      </p:sp>
      <p:sp>
        <p:nvSpPr>
          <p:cNvPr id="5" name="Footer Placeholder 4">
            <a:extLst>
              <a:ext uri="{FF2B5EF4-FFF2-40B4-BE49-F238E27FC236}">
                <a16:creationId xmlns:a16="http://schemas.microsoft.com/office/drawing/2014/main" id="{0FB08539-E0AE-C155-A623-257A8B2910E0}"/>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endParaRPr lang="en-GB"/>
          </a:p>
        </p:txBody>
      </p:sp>
      <p:sp>
        <p:nvSpPr>
          <p:cNvPr id="6" name="Slide Number Placeholder 5">
            <a:extLst>
              <a:ext uri="{FF2B5EF4-FFF2-40B4-BE49-F238E27FC236}">
                <a16:creationId xmlns:a16="http://schemas.microsoft.com/office/drawing/2014/main" id="{0C139616-F667-346A-FA06-41B3889BDA9B}"/>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B98832CF-A48E-4E2B-B6A5-16F5DFED50EB}"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eaLnBrk="1"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eaLnBrk="1"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eaLnBrk="1"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eaLnBrk="1"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eaLnBrk="1"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eaLnBrk="1"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nice.org.uk/guidance/ng28/chapter/recommendations#insulin-based-treatment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sps.nhs.uk/home/tools/medicines-supply-too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hyperlink" Target="https://www.gov.uk/government/publications/adult-weight-management-a-guide-to-brief-interventions" TargetMode="External"/><Relationship Id="rId7" Type="http://schemas.openxmlformats.org/officeDocument/2006/relationships/hyperlink" Target="https://www.nhs.uk/better-health/lose-weight/" TargetMode="External"/><Relationship Id="rId2" Type="http://schemas.openxmlformats.org/officeDocument/2006/relationships/hyperlink" Target="https://healthyliving.nhs.uk/" TargetMode="External"/><Relationship Id="rId1" Type="http://schemas.openxmlformats.org/officeDocument/2006/relationships/slideLayout" Target="../slideLayouts/slideLayout2.xml"/><Relationship Id="rId6" Type="http://schemas.openxmlformats.org/officeDocument/2006/relationships/hyperlink" Target="https://www.england.nhs.uk/diabetes/treatment-care/diabetes-remission/" TargetMode="External"/><Relationship Id="rId5" Type="http://schemas.openxmlformats.org/officeDocument/2006/relationships/hyperlink" Target="https://assets.publishing.service.gov.uk/government/uploads/system/uploads/attachment_data/file/737905/Tier2_adult_weight_management_services__guide.pdf" TargetMode="External"/><Relationship Id="rId4" Type="http://schemas.openxmlformats.org/officeDocument/2006/relationships/hyperlink" Target="https://www.england.nhs.uk/digital-weight-managem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Slide Background Fill">
            <a:extLst>
              <a:ext uri="{FF2B5EF4-FFF2-40B4-BE49-F238E27FC236}">
                <a16:creationId xmlns:a16="http://schemas.microsoft.com/office/drawing/2014/main" id="{C7D023E4-8DE1-436E-9847-ED6A4B4B04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Color Cover">
            <a:extLst>
              <a:ext uri="{FF2B5EF4-FFF2-40B4-BE49-F238E27FC236}">
                <a16:creationId xmlns:a16="http://schemas.microsoft.com/office/drawing/2014/main" id="{6BE11944-ED05-4FE9-9927-06C110BB3A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A2812508-238C-4BCD-BDD3-25C99C5CA23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7167"/>
            <a:ext cx="12188952" cy="3490956"/>
            <a:chOff x="651279" y="598259"/>
            <a:chExt cx="10889442" cy="5680742"/>
          </a:xfrm>
        </p:grpSpPr>
        <p:sp>
          <p:nvSpPr>
            <p:cNvPr id="13" name="Color">
              <a:extLst>
                <a:ext uri="{FF2B5EF4-FFF2-40B4-BE49-F238E27FC236}">
                  <a16:creationId xmlns:a16="http://schemas.microsoft.com/office/drawing/2014/main" id="{EA98B5EE-6906-45B1-8691-D06F06B6C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olor">
              <a:extLst>
                <a:ext uri="{FF2B5EF4-FFF2-40B4-BE49-F238E27FC236}">
                  <a16:creationId xmlns:a16="http://schemas.microsoft.com/office/drawing/2014/main" id="{3CB4D77E-DA74-4797-88E4-C7D817D315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7" name="Freeform: Shape 16">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9DA107C1-13E5-B9DC-8964-7956865312B5}"/>
              </a:ext>
            </a:extLst>
          </p:cNvPr>
          <p:cNvSpPr>
            <a:spLocks noGrp="1"/>
          </p:cNvSpPr>
          <p:nvPr>
            <p:ph type="ctrTitle"/>
          </p:nvPr>
        </p:nvSpPr>
        <p:spPr>
          <a:xfrm>
            <a:off x="789708" y="1014574"/>
            <a:ext cx="9725730" cy="2226769"/>
          </a:xfrm>
        </p:spPr>
        <p:txBody>
          <a:bodyPr anchor="ctr">
            <a:normAutofit/>
          </a:bodyPr>
          <a:lstStyle/>
          <a:p>
            <a:pPr algn="l"/>
            <a:r>
              <a:rPr lang="en-GB" sz="4800" dirty="0">
                <a:solidFill>
                  <a:schemeClr val="bg1"/>
                </a:solidFill>
              </a:rPr>
              <a:t>GLP-1 Shortages</a:t>
            </a:r>
          </a:p>
        </p:txBody>
      </p:sp>
      <p:sp>
        <p:nvSpPr>
          <p:cNvPr id="3" name="Subtitle 2">
            <a:extLst>
              <a:ext uri="{FF2B5EF4-FFF2-40B4-BE49-F238E27FC236}">
                <a16:creationId xmlns:a16="http://schemas.microsoft.com/office/drawing/2014/main" id="{E720176C-6B16-1A58-B22F-38A436118ED3}"/>
              </a:ext>
            </a:extLst>
          </p:cNvPr>
          <p:cNvSpPr>
            <a:spLocks noGrp="1"/>
          </p:cNvSpPr>
          <p:nvPr>
            <p:ph type="subTitle" idx="1"/>
          </p:nvPr>
        </p:nvSpPr>
        <p:spPr>
          <a:xfrm>
            <a:off x="789708" y="3640633"/>
            <a:ext cx="9725730" cy="2487212"/>
          </a:xfrm>
        </p:spPr>
        <p:txBody>
          <a:bodyPr anchor="ctr">
            <a:normAutofit/>
          </a:bodyPr>
          <a:lstStyle/>
          <a:p>
            <a:pPr algn="l"/>
            <a:endParaRPr lang="en-GB" dirty="0">
              <a:solidFill>
                <a:schemeClr val="tx2"/>
              </a:solidFill>
            </a:endParaRPr>
          </a:p>
        </p:txBody>
      </p:sp>
    </p:spTree>
    <p:extLst>
      <p:ext uri="{BB962C8B-B14F-4D97-AF65-F5344CB8AC3E}">
        <p14:creationId xmlns:p14="http://schemas.microsoft.com/office/powerpoint/2010/main" val="343802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A0FADA-EAFB-5076-CE77-3625B110B1FD}"/>
              </a:ext>
            </a:extLst>
          </p:cNvPr>
          <p:cNvSpPr txBox="1">
            <a:spLocks noGrp="1"/>
          </p:cNvSpPr>
          <p:nvPr>
            <p:ph type="title"/>
          </p:nvPr>
        </p:nvSpPr>
        <p:spPr>
          <a:xfrm>
            <a:off x="1371599" y="294538"/>
            <a:ext cx="9895951" cy="1033669"/>
          </a:xfrm>
        </p:spPr>
        <p:txBody>
          <a:bodyPr>
            <a:normAutofit/>
          </a:bodyPr>
          <a:lstStyle/>
          <a:p>
            <a:pPr lvl="0"/>
            <a:r>
              <a:rPr lang="en-GB" sz="4000">
                <a:solidFill>
                  <a:srgbClr val="FFFFFF"/>
                </a:solidFill>
              </a:rPr>
              <a:t>Review Response to GLP-1s</a:t>
            </a:r>
          </a:p>
        </p:txBody>
      </p:sp>
      <p:sp>
        <p:nvSpPr>
          <p:cNvPr id="3" name="Content Placeholder 2">
            <a:extLst>
              <a:ext uri="{FF2B5EF4-FFF2-40B4-BE49-F238E27FC236}">
                <a16:creationId xmlns:a16="http://schemas.microsoft.com/office/drawing/2014/main" id="{D05ED264-D49E-7CDF-CED3-BE12D3069595}"/>
              </a:ext>
            </a:extLst>
          </p:cNvPr>
          <p:cNvSpPr txBox="1">
            <a:spLocks noGrp="1"/>
          </p:cNvSpPr>
          <p:nvPr>
            <p:ph idx="1"/>
          </p:nvPr>
        </p:nvSpPr>
        <p:spPr>
          <a:xfrm>
            <a:off x="1371599" y="2318197"/>
            <a:ext cx="9724031" cy="3683358"/>
          </a:xfrm>
        </p:spPr>
        <p:txBody>
          <a:bodyPr anchor="ctr">
            <a:normAutofit/>
          </a:bodyPr>
          <a:lstStyle/>
          <a:p>
            <a:pPr lvl="0"/>
            <a:r>
              <a:rPr lang="en-GB" sz="1900">
                <a:latin typeface="Calibri" pitchFamily="34"/>
              </a:rPr>
              <a:t>NICE NG28 guidance advises: </a:t>
            </a:r>
            <a:endParaRPr lang="en-GB" sz="1900">
              <a:latin typeface="Times New Roman" pitchFamily="18"/>
            </a:endParaRPr>
          </a:p>
          <a:p>
            <a:pPr lvl="0" indent="226698"/>
            <a:r>
              <a:rPr lang="en-GB" sz="1900">
                <a:latin typeface="Calibri" pitchFamily="34"/>
              </a:rPr>
              <a:t>GLP-1 RA therapy should only be continued if the adult with T2DM has had a beneficial metabolic response,</a:t>
            </a:r>
            <a:r>
              <a:rPr lang="en-GB" sz="1900" b="1">
                <a:latin typeface="Calibri" pitchFamily="34"/>
              </a:rPr>
              <a:t> </a:t>
            </a:r>
            <a:endParaRPr lang="en-GB" sz="1900">
              <a:latin typeface="Times New Roman" pitchFamily="18"/>
            </a:endParaRPr>
          </a:p>
          <a:p>
            <a:pPr lvl="0" indent="226698"/>
            <a:r>
              <a:rPr lang="en-GB" sz="1900" b="1">
                <a:latin typeface="Calibri" pitchFamily="34"/>
              </a:rPr>
              <a:t>defined as</a:t>
            </a:r>
            <a:endParaRPr lang="en-GB" sz="1900">
              <a:latin typeface="Times New Roman" pitchFamily="18"/>
            </a:endParaRPr>
          </a:p>
          <a:p>
            <a:pPr marL="342900" lvl="0" indent="-342900">
              <a:buFont typeface="Symbol" pitchFamily="18"/>
              <a:buChar char=""/>
            </a:pPr>
            <a:r>
              <a:rPr lang="en-GB" sz="1900" b="1">
                <a:latin typeface="Calibri" pitchFamily="34"/>
              </a:rPr>
              <a:t>a reduction of at least 11 mmol/mol [1.0%] in HbA</a:t>
            </a:r>
            <a:r>
              <a:rPr lang="en-GB" sz="1900" b="1" baseline="-25000">
                <a:latin typeface="Calibri" pitchFamily="34"/>
              </a:rPr>
              <a:t>1c</a:t>
            </a:r>
            <a:r>
              <a:rPr lang="en-GB" sz="1900" b="1">
                <a:latin typeface="Calibri" pitchFamily="34"/>
              </a:rPr>
              <a:t> </a:t>
            </a:r>
            <a:r>
              <a:rPr lang="en-GB" sz="1900" b="1" u="sng">
                <a:latin typeface="Calibri" pitchFamily="34"/>
              </a:rPr>
              <a:t>and </a:t>
            </a:r>
            <a:endParaRPr lang="en-GB" sz="1900">
              <a:latin typeface="Times New Roman" pitchFamily="18"/>
            </a:endParaRPr>
          </a:p>
          <a:p>
            <a:pPr marL="342900" lvl="0" indent="-342900">
              <a:buFont typeface="Symbol" pitchFamily="18"/>
              <a:buChar char=""/>
            </a:pPr>
            <a:r>
              <a:rPr lang="en-GB" sz="1900" b="1">
                <a:latin typeface="Calibri" pitchFamily="34"/>
              </a:rPr>
              <a:t>weight loss of at least 3% of initial body weight in 6 months</a:t>
            </a:r>
            <a:endParaRPr lang="en-GB" sz="1900">
              <a:latin typeface="Times New Roman" pitchFamily="18"/>
            </a:endParaRPr>
          </a:p>
          <a:p>
            <a:pPr lvl="0">
              <a:spcAft>
                <a:spcPts val="800"/>
              </a:spcAft>
            </a:pPr>
            <a:r>
              <a:rPr lang="en-GB" sz="1900">
                <a:latin typeface="Calibri" pitchFamily="34"/>
                <a:cs typeface="Times New Roman" pitchFamily="18"/>
              </a:rPr>
              <a:t>Where the person with T2DM has a confirmed beneficial metabolic response but GLP-1 RA is unavailable, review and discuss options for alternative glucose lowering therapy </a:t>
            </a:r>
          </a:p>
          <a:p>
            <a:pPr lvl="0">
              <a:spcAft>
                <a:spcPts val="800"/>
              </a:spcAft>
            </a:pPr>
            <a:r>
              <a:rPr lang="en-GB" sz="1900">
                <a:latin typeface="Calibri" pitchFamily="34"/>
                <a:cs typeface="Times New Roman" pitchFamily="18"/>
              </a:rPr>
              <a:t>Where there has been no beneficial metabolic response to GLP-1 RA therapy, it is clinically appropriate to withdraw GLP-1 RA therapy and consider alternative glucose lowering therapy</a:t>
            </a:r>
          </a:p>
          <a:p>
            <a:pPr lvl="0"/>
            <a:endParaRPr lang="en-GB" sz="19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10">
    <p:bg>
      <p:bgPr>
        <a:solidFill>
          <a:srgbClr val="FFFFFF"/>
        </a:solidFill>
        <a:effectLst/>
      </p:bgPr>
    </p:bg>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7DEF5410-A7A4-E955-9C95-0CEAD864F0D6}"/>
              </a:ext>
            </a:extLst>
          </p:cNvPr>
          <p:cNvSpPr>
            <a:spLocks noMove="1" noResize="1"/>
          </p:cNvSpPr>
          <p:nvPr/>
        </p:nvSpPr>
        <p:spPr>
          <a:xfrm>
            <a:off x="0" y="0"/>
            <a:ext cx="12191996"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Freeform: Shape 11">
            <a:extLst>
              <a:ext uri="{FF2B5EF4-FFF2-40B4-BE49-F238E27FC236}">
                <a16:creationId xmlns:a16="http://schemas.microsoft.com/office/drawing/2014/main" id="{877321FD-448A-54F7-51B3-15FE2B70BB73}"/>
              </a:ext>
            </a:extLst>
          </p:cNvPr>
          <p:cNvSpPr>
            <a:spLocks noMove="1" noResize="1"/>
          </p:cNvSpPr>
          <p:nvPr/>
        </p:nvSpPr>
        <p:spPr>
          <a:xfrm rot="18899994" flipH="1">
            <a:off x="-376152" y="-253675"/>
            <a:ext cx="1827638" cy="1376985"/>
          </a:xfrm>
          <a:custGeom>
            <a:avLst/>
            <a:gdLst>
              <a:gd name="f0" fmla="val 10800000"/>
              <a:gd name="f1" fmla="val 5400000"/>
              <a:gd name="f2" fmla="val 180"/>
              <a:gd name="f3" fmla="val w"/>
              <a:gd name="f4" fmla="val h"/>
              <a:gd name="f5" fmla="val 0"/>
              <a:gd name="f6" fmla="val 1827638"/>
              <a:gd name="f7" fmla="val 1376989"/>
              <a:gd name="f8" fmla="val 987379"/>
              <a:gd name="f9" fmla="val 840260"/>
              <a:gd name="f10" fmla="+- 0 0 -90"/>
              <a:gd name="f11" fmla="*/ f3 1 1827638"/>
              <a:gd name="f12" fmla="*/ f4 1 1376989"/>
              <a:gd name="f13" fmla="val f5"/>
              <a:gd name="f14" fmla="val f6"/>
              <a:gd name="f15" fmla="val f7"/>
              <a:gd name="f16" fmla="*/ f10 f0 1"/>
              <a:gd name="f17" fmla="+- f15 0 f13"/>
              <a:gd name="f18" fmla="+- f14 0 f13"/>
              <a:gd name="f19" fmla="*/ f16 1 f2"/>
              <a:gd name="f20" fmla="*/ f18 1 1827638"/>
              <a:gd name="f21" fmla="*/ f17 1 1376989"/>
              <a:gd name="f22" fmla="*/ 0 f18 1"/>
              <a:gd name="f23" fmla="*/ 987379 f17 1"/>
              <a:gd name="f24" fmla="*/ 987379 f18 1"/>
              <a:gd name="f25" fmla="*/ 0 f17 1"/>
              <a:gd name="f26" fmla="*/ 1827638 f18 1"/>
              <a:gd name="f27" fmla="*/ 840260 f17 1"/>
              <a:gd name="f28" fmla="*/ 1376989 f17 1"/>
              <a:gd name="f29" fmla="+- f19 0 f1"/>
              <a:gd name="f30" fmla="*/ f22 1 1827638"/>
              <a:gd name="f31" fmla="*/ f23 1 1376989"/>
              <a:gd name="f32" fmla="*/ f24 1 1827638"/>
              <a:gd name="f33" fmla="*/ f25 1 1376989"/>
              <a:gd name="f34" fmla="*/ f26 1 1827638"/>
              <a:gd name="f35" fmla="*/ f27 1 1376989"/>
              <a:gd name="f36" fmla="*/ f28 1 1376989"/>
              <a:gd name="f37" fmla="*/ f13 1 f20"/>
              <a:gd name="f38" fmla="*/ f14 1 f20"/>
              <a:gd name="f39" fmla="*/ f13 1 f21"/>
              <a:gd name="f40" fmla="*/ f15 1 f21"/>
              <a:gd name="f41" fmla="*/ f30 1 f20"/>
              <a:gd name="f42" fmla="*/ f31 1 f21"/>
              <a:gd name="f43" fmla="*/ f32 1 f20"/>
              <a:gd name="f44" fmla="*/ f33 1 f21"/>
              <a:gd name="f45" fmla="*/ f34 1 f20"/>
              <a:gd name="f46" fmla="*/ f35 1 f21"/>
              <a:gd name="f47" fmla="*/ f36 1 f21"/>
              <a:gd name="f48" fmla="*/ f37 f11 1"/>
              <a:gd name="f49" fmla="*/ f38 f11 1"/>
              <a:gd name="f50" fmla="*/ f40 f12 1"/>
              <a:gd name="f51" fmla="*/ f39 f12 1"/>
              <a:gd name="f52" fmla="*/ f41 f11 1"/>
              <a:gd name="f53" fmla="*/ f42 f12 1"/>
              <a:gd name="f54" fmla="*/ f43 f11 1"/>
              <a:gd name="f55" fmla="*/ f44 f12 1"/>
              <a:gd name="f56" fmla="*/ f45 f11 1"/>
              <a:gd name="f57" fmla="*/ f46 f12 1"/>
              <a:gd name="f58" fmla="*/ f47 f12 1"/>
            </a:gdLst>
            <a:ahLst/>
            <a:cxnLst>
              <a:cxn ang="3cd4">
                <a:pos x="hc" y="t"/>
              </a:cxn>
              <a:cxn ang="0">
                <a:pos x="r" y="vc"/>
              </a:cxn>
              <a:cxn ang="cd4">
                <a:pos x="hc" y="b"/>
              </a:cxn>
              <a:cxn ang="cd2">
                <a:pos x="l" y="vc"/>
              </a:cxn>
              <a:cxn ang="f29">
                <a:pos x="f52" y="f53"/>
              </a:cxn>
              <a:cxn ang="f29">
                <a:pos x="f54" y="f55"/>
              </a:cxn>
              <a:cxn ang="f29">
                <a:pos x="f56" y="f57"/>
              </a:cxn>
              <a:cxn ang="f29">
                <a:pos x="f56" y="f58"/>
              </a:cxn>
              <a:cxn ang="f29">
                <a:pos x="f52" y="f58"/>
              </a:cxn>
            </a:cxnLst>
            <a:rect l="f48" t="f51" r="f49" b="f50"/>
            <a:pathLst>
              <a:path w="1827638" h="1376989">
                <a:moveTo>
                  <a:pt x="f5" y="f8"/>
                </a:moveTo>
                <a:lnTo>
                  <a:pt x="f8" y="f5"/>
                </a:lnTo>
                <a:lnTo>
                  <a:pt x="f6" y="f9"/>
                </a:lnTo>
                <a:lnTo>
                  <a:pt x="f6" y="f7"/>
                </a:lnTo>
                <a:lnTo>
                  <a:pt x="f5" y="f7"/>
                </a:lnTo>
                <a:close/>
              </a:path>
            </a:pathLst>
          </a:custGeom>
          <a:solidFill>
            <a:srgbClr val="4472C4">
              <a:alpha val="30000"/>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Rectangle 13">
            <a:extLst>
              <a:ext uri="{FF2B5EF4-FFF2-40B4-BE49-F238E27FC236}">
                <a16:creationId xmlns:a16="http://schemas.microsoft.com/office/drawing/2014/main" id="{2FB9B8EA-FB2A-14FA-46B6-41AE036AE8C8}"/>
              </a:ext>
            </a:extLst>
          </p:cNvPr>
          <p:cNvSpPr>
            <a:spLocks noMove="1" noResize="1"/>
          </p:cNvSpPr>
          <p:nvPr/>
        </p:nvSpPr>
        <p:spPr>
          <a:xfrm rot="18899994" flipH="1">
            <a:off x="891641" y="422151"/>
            <a:ext cx="645365" cy="645365"/>
          </a:xfrm>
          <a:prstGeom prst="rect">
            <a:avLst/>
          </a:prstGeom>
          <a:solidFill>
            <a:srgbClr val="4472C4">
              <a:alpha val="30000"/>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Rectangle 15">
            <a:extLst>
              <a:ext uri="{FF2B5EF4-FFF2-40B4-BE49-F238E27FC236}">
                <a16:creationId xmlns:a16="http://schemas.microsoft.com/office/drawing/2014/main" id="{757D478A-9C8E-8DF0-074C-09C59F12B203}"/>
              </a:ext>
            </a:extLst>
          </p:cNvPr>
          <p:cNvSpPr>
            <a:spLocks noMove="1" noResize="1"/>
          </p:cNvSpPr>
          <p:nvPr/>
        </p:nvSpPr>
        <p:spPr>
          <a:xfrm rot="18899994" flipH="1">
            <a:off x="10043488" y="655136"/>
            <a:ext cx="687473" cy="687473"/>
          </a:xfrm>
          <a:prstGeom prst="rect">
            <a:avLst/>
          </a:prstGeom>
          <a:solidFill>
            <a:srgbClr val="FFC000">
              <a:alpha val="30000"/>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6" name="Freeform: Shape 17">
            <a:extLst>
              <a:ext uri="{FF2B5EF4-FFF2-40B4-BE49-F238E27FC236}">
                <a16:creationId xmlns:a16="http://schemas.microsoft.com/office/drawing/2014/main" id="{9FC34ADA-E235-9E44-E663-1EDFC6EFE934}"/>
              </a:ext>
            </a:extLst>
          </p:cNvPr>
          <p:cNvSpPr>
            <a:spLocks noMove="1" noResize="1"/>
          </p:cNvSpPr>
          <p:nvPr/>
        </p:nvSpPr>
        <p:spPr>
          <a:xfrm rot="10800009" flipH="1">
            <a:off x="9356643" y="0"/>
            <a:ext cx="2835353" cy="1480834"/>
          </a:xfrm>
          <a:custGeom>
            <a:avLst/>
            <a:gdLst>
              <a:gd name="f0" fmla="val 10800000"/>
              <a:gd name="f1" fmla="val 5400000"/>
              <a:gd name="f2" fmla="val 180"/>
              <a:gd name="f3" fmla="val w"/>
              <a:gd name="f4" fmla="val h"/>
              <a:gd name="f5" fmla="val 0"/>
              <a:gd name="f6" fmla="val 2835357"/>
              <a:gd name="f7" fmla="val 1480837"/>
              <a:gd name="f8" fmla="val 1552727"/>
              <a:gd name="f9" fmla="val 1223245"/>
              <a:gd name="f10" fmla="+- 0 0 -90"/>
              <a:gd name="f11" fmla="*/ f3 1 2835357"/>
              <a:gd name="f12" fmla="*/ f4 1 1480837"/>
              <a:gd name="f13" fmla="val f5"/>
              <a:gd name="f14" fmla="val f6"/>
              <a:gd name="f15" fmla="val f7"/>
              <a:gd name="f16" fmla="*/ f10 f0 1"/>
              <a:gd name="f17" fmla="+- f15 0 f13"/>
              <a:gd name="f18" fmla="+- f14 0 f13"/>
              <a:gd name="f19" fmla="*/ f16 1 f2"/>
              <a:gd name="f20" fmla="*/ f18 1 2835357"/>
              <a:gd name="f21" fmla="*/ f17 1 1480837"/>
              <a:gd name="f22" fmla="*/ 2835357 f18 1"/>
              <a:gd name="f23" fmla="*/ 1480837 f17 1"/>
              <a:gd name="f24" fmla="*/ 0 f18 1"/>
              <a:gd name="f25" fmla="*/ 1552727 f18 1"/>
              <a:gd name="f26" fmla="*/ 0 f17 1"/>
              <a:gd name="f27" fmla="*/ 1223245 f17 1"/>
              <a:gd name="f28" fmla="+- f19 0 f1"/>
              <a:gd name="f29" fmla="*/ f22 1 2835357"/>
              <a:gd name="f30" fmla="*/ f23 1 1480837"/>
              <a:gd name="f31" fmla="*/ f24 1 2835357"/>
              <a:gd name="f32" fmla="*/ f25 1 2835357"/>
              <a:gd name="f33" fmla="*/ f26 1 1480837"/>
              <a:gd name="f34" fmla="*/ f27 1 1480837"/>
              <a:gd name="f35" fmla="*/ f13 1 f20"/>
              <a:gd name="f36" fmla="*/ f14 1 f20"/>
              <a:gd name="f37" fmla="*/ f13 1 f21"/>
              <a:gd name="f38" fmla="*/ f15 1 f21"/>
              <a:gd name="f39" fmla="*/ f29 1 f20"/>
              <a:gd name="f40" fmla="*/ f30 1 f21"/>
              <a:gd name="f41" fmla="*/ f31 1 f20"/>
              <a:gd name="f42" fmla="*/ f32 1 f20"/>
              <a:gd name="f43" fmla="*/ f33 1 f21"/>
              <a:gd name="f44" fmla="*/ f34 1 f21"/>
              <a:gd name="f45" fmla="*/ f35 f11 1"/>
              <a:gd name="f46" fmla="*/ f36 f11 1"/>
              <a:gd name="f47" fmla="*/ f38 f12 1"/>
              <a:gd name="f48" fmla="*/ f37 f12 1"/>
              <a:gd name="f49" fmla="*/ f39 f11 1"/>
              <a:gd name="f50" fmla="*/ f40 f12 1"/>
              <a:gd name="f51" fmla="*/ f41 f11 1"/>
              <a:gd name="f52" fmla="*/ f42 f11 1"/>
              <a:gd name="f53" fmla="*/ f43 f12 1"/>
              <a:gd name="f54" fmla="*/ f44 f12 1"/>
            </a:gdLst>
            <a:ahLst/>
            <a:cxnLst>
              <a:cxn ang="3cd4">
                <a:pos x="hc" y="t"/>
              </a:cxn>
              <a:cxn ang="0">
                <a:pos x="r" y="vc"/>
              </a:cxn>
              <a:cxn ang="cd4">
                <a:pos x="hc" y="b"/>
              </a:cxn>
              <a:cxn ang="cd2">
                <a:pos x="l" y="vc"/>
              </a:cxn>
              <a:cxn ang="f28">
                <a:pos x="f49" y="f50"/>
              </a:cxn>
              <a:cxn ang="f28">
                <a:pos x="f51" y="f50"/>
              </a:cxn>
              <a:cxn ang="f28">
                <a:pos x="f52" y="f53"/>
              </a:cxn>
              <a:cxn ang="f28">
                <a:pos x="f49" y="f54"/>
              </a:cxn>
            </a:cxnLst>
            <a:rect l="f45" t="f48" r="f46" b="f47"/>
            <a:pathLst>
              <a:path w="2835357" h="1480837">
                <a:moveTo>
                  <a:pt x="f6" y="f7"/>
                </a:moveTo>
                <a:lnTo>
                  <a:pt x="f5" y="f7"/>
                </a:lnTo>
                <a:lnTo>
                  <a:pt x="f8" y="f5"/>
                </a:lnTo>
                <a:lnTo>
                  <a:pt x="f6" y="f9"/>
                </a:lnTo>
                <a:close/>
              </a:path>
            </a:pathLst>
          </a:custGeom>
          <a:solidFill>
            <a:srgbClr val="FFC000">
              <a:alpha val="30000"/>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7" name="Isosceles Triangle 19">
            <a:extLst>
              <a:ext uri="{FF2B5EF4-FFF2-40B4-BE49-F238E27FC236}">
                <a16:creationId xmlns:a16="http://schemas.microsoft.com/office/drawing/2014/main" id="{C92F059A-C764-3134-D744-690F70E602CA}"/>
              </a:ext>
            </a:extLst>
          </p:cNvPr>
          <p:cNvSpPr>
            <a:spLocks noMove="1" noResize="1"/>
          </p:cNvSpPr>
          <p:nvPr/>
        </p:nvSpPr>
        <p:spPr>
          <a:xfrm flipH="1">
            <a:off x="7976347" y="6115498"/>
            <a:ext cx="1494513" cy="742501"/>
          </a:xfrm>
          <a:custGeom>
            <a:avLst>
              <a:gd name="f8" fmla="val 50000"/>
            </a:avLst>
            <a:gdLst>
              <a:gd name="f1" fmla="val 10800000"/>
              <a:gd name="f2" fmla="val 5400000"/>
              <a:gd name="f3" fmla="val 180"/>
              <a:gd name="f4" fmla="val w"/>
              <a:gd name="f5" fmla="val h"/>
              <a:gd name="f6" fmla="val ss"/>
              <a:gd name="f7" fmla="val 0"/>
              <a:gd name="f8" fmla="val 50000"/>
              <a:gd name="f9" fmla="+- 0 0 -360"/>
              <a:gd name="f10" fmla="+- 0 0 -270"/>
              <a:gd name="f11" fmla="+- 0 0 -180"/>
              <a:gd name="f12" fmla="+- 0 0 -90"/>
              <a:gd name="f13" fmla="abs f4"/>
              <a:gd name="f14" fmla="abs f5"/>
              <a:gd name="f15" fmla="abs f6"/>
              <a:gd name="f16" fmla="val f7"/>
              <a:gd name="f17" fmla="val f8"/>
              <a:gd name="f18" fmla="*/ f9 f1 1"/>
              <a:gd name="f19" fmla="*/ f10 f1 1"/>
              <a:gd name="f20" fmla="*/ f11 f1 1"/>
              <a:gd name="f21" fmla="*/ f12 f1 1"/>
              <a:gd name="f22" fmla="?: f13 f4 1"/>
              <a:gd name="f23" fmla="?: f14 f5 1"/>
              <a:gd name="f24" fmla="?: f15 f6 1"/>
              <a:gd name="f25" fmla="*/ f18 1 f3"/>
              <a:gd name="f26" fmla="*/ f19 1 f3"/>
              <a:gd name="f27" fmla="*/ f20 1 f3"/>
              <a:gd name="f28" fmla="*/ f21 1 f3"/>
              <a:gd name="f29" fmla="*/ f22 1 21600"/>
              <a:gd name="f30" fmla="*/ f23 1 21600"/>
              <a:gd name="f31" fmla="*/ 21600 f22 1"/>
              <a:gd name="f32" fmla="*/ 21600 f23 1"/>
              <a:gd name="f33" fmla="+- f25 0 f2"/>
              <a:gd name="f34" fmla="+- f26 0 f2"/>
              <a:gd name="f35" fmla="+- f27 0 f2"/>
              <a:gd name="f36" fmla="+- f28 0 f2"/>
              <a:gd name="f37" fmla="min f30 f29"/>
              <a:gd name="f38" fmla="*/ f31 1 f24"/>
              <a:gd name="f39" fmla="*/ f32 1 f24"/>
              <a:gd name="f40" fmla="val f38"/>
              <a:gd name="f41" fmla="val f39"/>
              <a:gd name="f42" fmla="*/ f16 f37 1"/>
              <a:gd name="f43" fmla="+- f41 0 f16"/>
              <a:gd name="f44" fmla="+- f40 0 f16"/>
              <a:gd name="f45" fmla="*/ f41 f37 1"/>
              <a:gd name="f46" fmla="*/ f40 f37 1"/>
              <a:gd name="f47" fmla="*/ f43 1 2"/>
              <a:gd name="f48" fmla="*/ f44 1 2"/>
              <a:gd name="f49" fmla="*/ f44 f17 1"/>
              <a:gd name="f50" fmla="+- f16 f47 0"/>
              <a:gd name="f51" fmla="*/ f49 1 200000"/>
              <a:gd name="f52" fmla="*/ f49 1 100000"/>
              <a:gd name="f53" fmla="+- f51 f48 0"/>
              <a:gd name="f54" fmla="*/ f51 f37 1"/>
              <a:gd name="f55" fmla="*/ f50 f37 1"/>
              <a:gd name="f56" fmla="*/ f52 f37 1"/>
              <a:gd name="f57" fmla="*/ f53 f37 1"/>
            </a:gdLst>
            <a:ahLst/>
            <a:cxnLst>
              <a:cxn ang="3cd4">
                <a:pos x="hc" y="t"/>
              </a:cxn>
              <a:cxn ang="0">
                <a:pos x="r" y="vc"/>
              </a:cxn>
              <a:cxn ang="cd4">
                <a:pos x="hc" y="b"/>
              </a:cxn>
              <a:cxn ang="cd2">
                <a:pos x="l" y="vc"/>
              </a:cxn>
              <a:cxn ang="f33">
                <a:pos x="f56" y="f42"/>
              </a:cxn>
              <a:cxn ang="f34">
                <a:pos x="f54" y="f55"/>
              </a:cxn>
              <a:cxn ang="f35">
                <a:pos x="f42" y="f45"/>
              </a:cxn>
              <a:cxn ang="f35">
                <a:pos x="f56" y="f45"/>
              </a:cxn>
              <a:cxn ang="f35">
                <a:pos x="f46" y="f45"/>
              </a:cxn>
              <a:cxn ang="f36">
                <a:pos x="f57" y="f55"/>
              </a:cxn>
            </a:cxnLst>
            <a:rect l="f54" t="f55" r="f57" b="f45"/>
            <a:pathLst>
              <a:path>
                <a:moveTo>
                  <a:pt x="f42" y="f45"/>
                </a:moveTo>
                <a:lnTo>
                  <a:pt x="f56" y="f42"/>
                </a:lnTo>
                <a:lnTo>
                  <a:pt x="f46" y="f45"/>
                </a:lnTo>
                <a:close/>
              </a:path>
            </a:pathLst>
          </a:custGeom>
          <a:solidFill>
            <a:srgbClr val="4472C4">
              <a:alpha val="30000"/>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8" name="Content Placeholder 4">
            <a:extLst>
              <a:ext uri="{FF2B5EF4-FFF2-40B4-BE49-F238E27FC236}">
                <a16:creationId xmlns:a16="http://schemas.microsoft.com/office/drawing/2014/main" id="{3C183C1F-563E-1663-CAD6-74B9A10F0786}"/>
              </a:ext>
            </a:extLst>
          </p:cNvPr>
          <p:cNvPicPr>
            <a:picLocks noGrp="1" noChangeAspect="1"/>
          </p:cNvPicPr>
          <p:nvPr>
            <p:ph idx="1"/>
          </p:nvPr>
        </p:nvPicPr>
        <p:blipFill>
          <a:blip r:embed="rId2"/>
          <a:stretch>
            <a:fillRect/>
          </a:stretch>
        </p:blipFill>
        <p:spPr>
          <a:xfrm>
            <a:off x="1566678" y="643463"/>
            <a:ext cx="9058640" cy="5571064"/>
          </a:xfrm>
        </p:spPr>
      </p:pic>
      <p:sp>
        <p:nvSpPr>
          <p:cNvPr id="9" name="Isosceles Triangle 21">
            <a:extLst>
              <a:ext uri="{FF2B5EF4-FFF2-40B4-BE49-F238E27FC236}">
                <a16:creationId xmlns:a16="http://schemas.microsoft.com/office/drawing/2014/main" id="{8777F041-F423-3B2C-5BB4-8BB8ABED7386}"/>
              </a:ext>
            </a:extLst>
          </p:cNvPr>
          <p:cNvSpPr>
            <a:spLocks noMove="1" noResize="1"/>
          </p:cNvSpPr>
          <p:nvPr/>
        </p:nvSpPr>
        <p:spPr>
          <a:xfrm flipH="1">
            <a:off x="7604077" y="6453140"/>
            <a:ext cx="814904" cy="404859"/>
          </a:xfrm>
          <a:custGeom>
            <a:avLst>
              <a:gd name="f8" fmla="val 50000"/>
            </a:avLst>
            <a:gdLst>
              <a:gd name="f1" fmla="val 10800000"/>
              <a:gd name="f2" fmla="val 5400000"/>
              <a:gd name="f3" fmla="val 180"/>
              <a:gd name="f4" fmla="val w"/>
              <a:gd name="f5" fmla="val h"/>
              <a:gd name="f6" fmla="val ss"/>
              <a:gd name="f7" fmla="val 0"/>
              <a:gd name="f8" fmla="val 50000"/>
              <a:gd name="f9" fmla="+- 0 0 -360"/>
              <a:gd name="f10" fmla="+- 0 0 -270"/>
              <a:gd name="f11" fmla="+- 0 0 -180"/>
              <a:gd name="f12" fmla="+- 0 0 -90"/>
              <a:gd name="f13" fmla="abs f4"/>
              <a:gd name="f14" fmla="abs f5"/>
              <a:gd name="f15" fmla="abs f6"/>
              <a:gd name="f16" fmla="val f7"/>
              <a:gd name="f17" fmla="val f8"/>
              <a:gd name="f18" fmla="*/ f9 f1 1"/>
              <a:gd name="f19" fmla="*/ f10 f1 1"/>
              <a:gd name="f20" fmla="*/ f11 f1 1"/>
              <a:gd name="f21" fmla="*/ f12 f1 1"/>
              <a:gd name="f22" fmla="?: f13 f4 1"/>
              <a:gd name="f23" fmla="?: f14 f5 1"/>
              <a:gd name="f24" fmla="?: f15 f6 1"/>
              <a:gd name="f25" fmla="*/ f18 1 f3"/>
              <a:gd name="f26" fmla="*/ f19 1 f3"/>
              <a:gd name="f27" fmla="*/ f20 1 f3"/>
              <a:gd name="f28" fmla="*/ f21 1 f3"/>
              <a:gd name="f29" fmla="*/ f22 1 21600"/>
              <a:gd name="f30" fmla="*/ f23 1 21600"/>
              <a:gd name="f31" fmla="*/ 21600 f22 1"/>
              <a:gd name="f32" fmla="*/ 21600 f23 1"/>
              <a:gd name="f33" fmla="+- f25 0 f2"/>
              <a:gd name="f34" fmla="+- f26 0 f2"/>
              <a:gd name="f35" fmla="+- f27 0 f2"/>
              <a:gd name="f36" fmla="+- f28 0 f2"/>
              <a:gd name="f37" fmla="min f30 f29"/>
              <a:gd name="f38" fmla="*/ f31 1 f24"/>
              <a:gd name="f39" fmla="*/ f32 1 f24"/>
              <a:gd name="f40" fmla="val f38"/>
              <a:gd name="f41" fmla="val f39"/>
              <a:gd name="f42" fmla="*/ f16 f37 1"/>
              <a:gd name="f43" fmla="+- f41 0 f16"/>
              <a:gd name="f44" fmla="+- f40 0 f16"/>
              <a:gd name="f45" fmla="*/ f41 f37 1"/>
              <a:gd name="f46" fmla="*/ f40 f37 1"/>
              <a:gd name="f47" fmla="*/ f43 1 2"/>
              <a:gd name="f48" fmla="*/ f44 1 2"/>
              <a:gd name="f49" fmla="*/ f44 f17 1"/>
              <a:gd name="f50" fmla="+- f16 f47 0"/>
              <a:gd name="f51" fmla="*/ f49 1 200000"/>
              <a:gd name="f52" fmla="*/ f49 1 100000"/>
              <a:gd name="f53" fmla="+- f51 f48 0"/>
              <a:gd name="f54" fmla="*/ f51 f37 1"/>
              <a:gd name="f55" fmla="*/ f50 f37 1"/>
              <a:gd name="f56" fmla="*/ f52 f37 1"/>
              <a:gd name="f57" fmla="*/ f53 f37 1"/>
            </a:gdLst>
            <a:ahLst/>
            <a:cxnLst>
              <a:cxn ang="3cd4">
                <a:pos x="hc" y="t"/>
              </a:cxn>
              <a:cxn ang="0">
                <a:pos x="r" y="vc"/>
              </a:cxn>
              <a:cxn ang="cd4">
                <a:pos x="hc" y="b"/>
              </a:cxn>
              <a:cxn ang="cd2">
                <a:pos x="l" y="vc"/>
              </a:cxn>
              <a:cxn ang="f33">
                <a:pos x="f56" y="f42"/>
              </a:cxn>
              <a:cxn ang="f34">
                <a:pos x="f54" y="f55"/>
              </a:cxn>
              <a:cxn ang="f35">
                <a:pos x="f42" y="f45"/>
              </a:cxn>
              <a:cxn ang="f35">
                <a:pos x="f56" y="f45"/>
              </a:cxn>
              <a:cxn ang="f35">
                <a:pos x="f46" y="f45"/>
              </a:cxn>
              <a:cxn ang="f36">
                <a:pos x="f57" y="f55"/>
              </a:cxn>
            </a:cxnLst>
            <a:rect l="f54" t="f55" r="f57" b="f45"/>
            <a:pathLst>
              <a:path>
                <a:moveTo>
                  <a:pt x="f42" y="f45"/>
                </a:moveTo>
                <a:lnTo>
                  <a:pt x="f56" y="f42"/>
                </a:lnTo>
                <a:lnTo>
                  <a:pt x="f46" y="f45"/>
                </a:lnTo>
                <a:close/>
              </a:path>
            </a:pathLst>
          </a:custGeom>
          <a:solidFill>
            <a:srgbClr val="4472C4">
              <a:alpha val="30000"/>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11">
    <p:bg>
      <p:bgPr>
        <a:solidFill>
          <a:srgbClr val="FFFFFF"/>
        </a:solidFill>
        <a:effectLst/>
      </p:bgPr>
    </p:bg>
    <p:spTree>
      <p:nvGrpSpPr>
        <p:cNvPr id="1" name=""/>
        <p:cNvGrpSpPr/>
        <p:nvPr/>
      </p:nvGrpSpPr>
      <p:grpSpPr>
        <a:xfrm>
          <a:off x="0" y="0"/>
          <a:ext cx="0" cy="0"/>
          <a:chOff x="0" y="0"/>
          <a:chExt cx="0" cy="0"/>
        </a:xfrm>
      </p:grpSpPr>
      <p:sp>
        <p:nvSpPr>
          <p:cNvPr id="2" name="Down Arrow 7">
            <a:extLst>
              <a:ext uri="{FF2B5EF4-FFF2-40B4-BE49-F238E27FC236}">
                <a16:creationId xmlns:a16="http://schemas.microsoft.com/office/drawing/2014/main" id="{7404FEA0-A6B6-E09F-36F2-0940F6C9DD84}"/>
              </a:ext>
            </a:extLst>
          </p:cNvPr>
          <p:cNvSpPr>
            <a:spLocks noMove="1" noResize="1"/>
          </p:cNvSpPr>
          <p:nvPr/>
        </p:nvSpPr>
        <p:spPr>
          <a:xfrm rot="16200004">
            <a:off x="800110" y="1491341"/>
            <a:ext cx="3333746" cy="3499107"/>
          </a:xfrm>
          <a:custGeom>
            <a:avLst>
              <a:gd name="f0" fmla="val 18351"/>
              <a:gd name="f1" fmla="val 0"/>
            </a:avLst>
            <a:gdLst>
              <a:gd name="f2" fmla="val 10800000"/>
              <a:gd name="f3" fmla="val 5400000"/>
              <a:gd name="f4" fmla="val 180"/>
              <a:gd name="f5" fmla="val w"/>
              <a:gd name="f6" fmla="val h"/>
              <a:gd name="f7" fmla="val 0"/>
              <a:gd name="f8" fmla="val 21600"/>
              <a:gd name="f9" fmla="val 10800"/>
              <a:gd name="f10" fmla="+- 0 0 -270"/>
              <a:gd name="f11" fmla="+- 0 0 -90"/>
              <a:gd name="f12" fmla="*/ f5 1 21600"/>
              <a:gd name="f13" fmla="*/ f6 1 21600"/>
              <a:gd name="f14" fmla="pin 0 f1 10800"/>
              <a:gd name="f15" fmla="pin 0 f0 21600"/>
              <a:gd name="f16" fmla="*/ f10 f2 1"/>
              <a:gd name="f17" fmla="*/ f11 f2 1"/>
              <a:gd name="f18" fmla="val f14"/>
              <a:gd name="f19" fmla="val f15"/>
              <a:gd name="f20" fmla="+- 21600 0 f14"/>
              <a:gd name="f21" fmla="*/ f14 f12 1"/>
              <a:gd name="f22" fmla="*/ f15 f13 1"/>
              <a:gd name="f23" fmla="*/ 0 f13 1"/>
              <a:gd name="f24" fmla="*/ 0 f12 1"/>
              <a:gd name="f25" fmla="*/ f16 1 f4"/>
              <a:gd name="f26" fmla="*/ 21600 f12 1"/>
              <a:gd name="f27" fmla="*/ f17 1 f4"/>
              <a:gd name="f28" fmla="+- 21600 0 f19"/>
              <a:gd name="f29" fmla="*/ f18 f12 1"/>
              <a:gd name="f30" fmla="*/ f20 f12 1"/>
              <a:gd name="f31" fmla="*/ f19 f13 1"/>
              <a:gd name="f32" fmla="+- f25 0 f3"/>
              <a:gd name="f33" fmla="+- f27 0 f3"/>
              <a:gd name="f34" fmla="*/ f28 f18 1"/>
              <a:gd name="f35" fmla="*/ f34 1 10800"/>
              <a:gd name="f36" fmla="+- f19 f35 0"/>
              <a:gd name="f37" fmla="*/ f36 f13 1"/>
            </a:gdLst>
            <a:ahLst>
              <a:ahXY gdRefX="f1" minX="f7" maxX="f9" gdRefY="f0" minY="f7" maxY="f8">
                <a:pos x="f21" y="f22"/>
              </a:ahXY>
            </a:ahLst>
            <a:cxnLst>
              <a:cxn ang="3cd4">
                <a:pos x="hc" y="t"/>
              </a:cxn>
              <a:cxn ang="0">
                <a:pos x="r" y="vc"/>
              </a:cxn>
              <a:cxn ang="cd4">
                <a:pos x="hc" y="b"/>
              </a:cxn>
              <a:cxn ang="cd2">
                <a:pos x="l" y="vc"/>
              </a:cxn>
              <a:cxn ang="f32">
                <a:pos x="f24" y="f31"/>
              </a:cxn>
              <a:cxn ang="f33">
                <a:pos x="f26" y="f31"/>
              </a:cxn>
            </a:cxnLst>
            <a:rect l="f29" t="f23" r="f30" b="f37"/>
            <a:pathLst>
              <a:path w="21600" h="21600">
                <a:moveTo>
                  <a:pt x="f18" y="f7"/>
                </a:moveTo>
                <a:lnTo>
                  <a:pt x="f18" y="f19"/>
                </a:lnTo>
                <a:lnTo>
                  <a:pt x="f7" y="f19"/>
                </a:lnTo>
                <a:lnTo>
                  <a:pt x="f9" y="f8"/>
                </a:lnTo>
                <a:lnTo>
                  <a:pt x="f8" y="f19"/>
                </a:lnTo>
                <a:lnTo>
                  <a:pt x="f20" y="f19"/>
                </a:lnTo>
                <a:lnTo>
                  <a:pt x="f20" y="f7"/>
                </a:lnTo>
                <a:close/>
              </a:path>
            </a:pathLst>
          </a:custGeom>
          <a:solidFill>
            <a:srgbClr val="404040"/>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Title 1">
            <a:extLst>
              <a:ext uri="{FF2B5EF4-FFF2-40B4-BE49-F238E27FC236}">
                <a16:creationId xmlns:a16="http://schemas.microsoft.com/office/drawing/2014/main" id="{EEF22CE6-ACD9-DD0F-C2C1-247312F57D96}"/>
              </a:ext>
            </a:extLst>
          </p:cNvPr>
          <p:cNvSpPr txBox="1">
            <a:spLocks noGrp="1"/>
          </p:cNvSpPr>
          <p:nvPr>
            <p:ph type="title"/>
          </p:nvPr>
        </p:nvSpPr>
        <p:spPr>
          <a:xfrm>
            <a:off x="1028700" y="1967267"/>
            <a:ext cx="2628899" cy="2547253"/>
          </a:xfrm>
        </p:spPr>
        <p:txBody>
          <a:bodyPr anchorCtr="1"/>
          <a:lstStyle/>
          <a:p>
            <a:pPr lvl="0" algn="ctr"/>
            <a:r>
              <a:rPr lang="en-US" sz="3300">
                <a:solidFill>
                  <a:srgbClr val="FFFFFF"/>
                </a:solidFill>
              </a:rPr>
              <a:t>Quick Reference Guide for Oral Glycaemic Agents</a:t>
            </a:r>
          </a:p>
        </p:txBody>
      </p:sp>
      <p:pic>
        <p:nvPicPr>
          <p:cNvPr id="4" name="Picture 4">
            <a:extLst>
              <a:ext uri="{FF2B5EF4-FFF2-40B4-BE49-F238E27FC236}">
                <a16:creationId xmlns:a16="http://schemas.microsoft.com/office/drawing/2014/main" id="{4886B7F4-57A6-98AC-1748-E521D711537D}"/>
              </a:ext>
            </a:extLst>
          </p:cNvPr>
          <p:cNvPicPr>
            <a:picLocks noChangeAspect="1"/>
          </p:cNvPicPr>
          <p:nvPr/>
        </p:nvPicPr>
        <p:blipFill>
          <a:blip r:embed="rId2"/>
          <a:stretch>
            <a:fillRect/>
          </a:stretch>
        </p:blipFill>
        <p:spPr>
          <a:xfrm>
            <a:off x="4777319" y="1224107"/>
            <a:ext cx="6780696" cy="4407453"/>
          </a:xfrm>
          <a:prstGeom prst="rect">
            <a:avLst/>
          </a:prstGeom>
          <a:noFill/>
          <a:ln cap="flat">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F0CE0-1EED-3003-5AE6-452CE7B51979}"/>
              </a:ext>
            </a:extLst>
          </p:cNvPr>
          <p:cNvSpPr txBox="1">
            <a:spLocks noGrp="1"/>
          </p:cNvSpPr>
          <p:nvPr>
            <p:ph type="title"/>
          </p:nvPr>
        </p:nvSpPr>
        <p:spPr/>
        <p:txBody>
          <a:bodyPr/>
          <a:lstStyle/>
          <a:p>
            <a:pPr lvl="0"/>
            <a:r>
              <a:rPr lang="en-GB"/>
              <a:t>Oral Glucose lowering Therapies by Class</a:t>
            </a:r>
          </a:p>
        </p:txBody>
      </p:sp>
      <p:pic>
        <p:nvPicPr>
          <p:cNvPr id="3" name="Content Placeholder 3">
            <a:extLst>
              <a:ext uri="{FF2B5EF4-FFF2-40B4-BE49-F238E27FC236}">
                <a16:creationId xmlns:a16="http://schemas.microsoft.com/office/drawing/2014/main" id="{81B07518-963B-688E-CB4A-5FB8B610BC57}"/>
              </a:ext>
            </a:extLst>
          </p:cNvPr>
          <p:cNvPicPr>
            <a:picLocks noGrp="1" noChangeAspect="1"/>
          </p:cNvPicPr>
          <p:nvPr>
            <p:ph idx="1"/>
          </p:nvPr>
        </p:nvPicPr>
        <p:blipFill>
          <a:blip r:embed="rId2"/>
          <a:stretch>
            <a:fillRect/>
          </a:stretch>
        </p:blipFill>
        <p:spPr>
          <a:xfrm>
            <a:off x="838203" y="1561511"/>
            <a:ext cx="9867317" cy="507844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13">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E80FCC34-F714-1EE2-F1AA-A1B5B374F920}"/>
              </a:ext>
            </a:extLst>
          </p:cNvPr>
          <p:cNvSpPr>
            <a:spLocks noMove="1" noResize="1"/>
          </p:cNvSpPr>
          <p:nvPr/>
        </p:nvSpPr>
        <p:spPr>
          <a:xfrm>
            <a:off x="0" y="0"/>
            <a:ext cx="12191996"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Rectangle 9">
            <a:extLst>
              <a:ext uri="{FF2B5EF4-FFF2-40B4-BE49-F238E27FC236}">
                <a16:creationId xmlns:a16="http://schemas.microsoft.com/office/drawing/2014/main" id="{44A1D72B-B665-CEE3-4EE3-5AD1ECB74681}"/>
              </a:ext>
            </a:extLst>
          </p:cNvPr>
          <p:cNvSpPr>
            <a:spLocks noMove="1" noResize="1"/>
          </p:cNvSpPr>
          <p:nvPr/>
        </p:nvSpPr>
        <p:spPr>
          <a:xfrm flipH="1">
            <a:off x="0" y="0"/>
            <a:ext cx="12191996" cy="1590745"/>
          </a:xfrm>
          <a:prstGeom prst="rect">
            <a:avLst/>
          </a:prstGeom>
          <a:gradFill>
            <a:gsLst>
              <a:gs pos="0">
                <a:srgbClr val="000000"/>
              </a:gs>
              <a:gs pos="100000">
                <a:srgbClr val="2F5597"/>
              </a:gs>
            </a:gsLst>
            <a:lin ang="84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Rectangle 11">
            <a:extLst>
              <a:ext uri="{FF2B5EF4-FFF2-40B4-BE49-F238E27FC236}">
                <a16:creationId xmlns:a16="http://schemas.microsoft.com/office/drawing/2014/main" id="{8F467C9C-40AF-B99E-6757-B59E20D504A0}"/>
              </a:ext>
            </a:extLst>
          </p:cNvPr>
          <p:cNvSpPr>
            <a:spLocks noMove="1" noResize="1"/>
          </p:cNvSpPr>
          <p:nvPr/>
        </p:nvSpPr>
        <p:spPr>
          <a:xfrm rot="10800009" flipH="1">
            <a:off x="-9" y="-1"/>
            <a:ext cx="8115309" cy="1590745"/>
          </a:xfrm>
          <a:prstGeom prst="rect">
            <a:avLst/>
          </a:prstGeom>
          <a:gradFill>
            <a:gsLst>
              <a:gs pos="0">
                <a:srgbClr val="4472C4">
                  <a:alpha val="0"/>
                </a:srgbClr>
              </a:gs>
              <a:gs pos="100000">
                <a:srgbClr val="203864">
                  <a:alpha val="55000"/>
                </a:srgbClr>
              </a:gs>
            </a:gsLst>
            <a:lin ang="13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Rectangle 13">
            <a:extLst>
              <a:ext uri="{FF2B5EF4-FFF2-40B4-BE49-F238E27FC236}">
                <a16:creationId xmlns:a16="http://schemas.microsoft.com/office/drawing/2014/main" id="{DDF99CC0-7FF4-C68C-71FD-8457DED79418}"/>
              </a:ext>
            </a:extLst>
          </p:cNvPr>
          <p:cNvSpPr>
            <a:spLocks noMove="1" noResize="1"/>
          </p:cNvSpPr>
          <p:nvPr/>
        </p:nvSpPr>
        <p:spPr>
          <a:xfrm flipH="1">
            <a:off x="8115300" y="0"/>
            <a:ext cx="4076696" cy="1590745"/>
          </a:xfrm>
          <a:prstGeom prst="rect">
            <a:avLst/>
          </a:prstGeom>
          <a:gradFill>
            <a:gsLst>
              <a:gs pos="0">
                <a:srgbClr val="4472C4">
                  <a:alpha val="66000"/>
                </a:srgbClr>
              </a:gs>
              <a:gs pos="100000">
                <a:srgbClr val="000000">
                  <a:alpha val="30000"/>
                </a:srgbClr>
              </a:gs>
            </a:gsLst>
            <a:lin ang="132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6" name="Rectangle 15">
            <a:extLst>
              <a:ext uri="{FF2B5EF4-FFF2-40B4-BE49-F238E27FC236}">
                <a16:creationId xmlns:a16="http://schemas.microsoft.com/office/drawing/2014/main" id="{6F5CFF67-2027-10AE-5069-060F2C968B30}"/>
              </a:ext>
            </a:extLst>
          </p:cNvPr>
          <p:cNvSpPr>
            <a:spLocks noMove="1" noResize="1"/>
          </p:cNvSpPr>
          <p:nvPr/>
        </p:nvSpPr>
        <p:spPr>
          <a:xfrm>
            <a:off x="459348" y="0"/>
            <a:ext cx="11732648" cy="1597429"/>
          </a:xfrm>
          <a:prstGeom prst="rect">
            <a:avLst/>
          </a:prstGeom>
          <a:gradFill>
            <a:gsLst>
              <a:gs pos="0">
                <a:srgbClr val="000000">
                  <a:alpha val="0"/>
                </a:srgbClr>
              </a:gs>
              <a:gs pos="100000">
                <a:srgbClr val="203864">
                  <a:alpha val="52000"/>
                </a:srgbClr>
              </a:gs>
            </a:gsLst>
            <a:lin ang="16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7" name="Title 1">
            <a:extLst>
              <a:ext uri="{FF2B5EF4-FFF2-40B4-BE49-F238E27FC236}">
                <a16:creationId xmlns:a16="http://schemas.microsoft.com/office/drawing/2014/main" id="{0B65903A-17A5-539C-452B-AECDD2CE40B1}"/>
              </a:ext>
            </a:extLst>
          </p:cNvPr>
          <p:cNvSpPr txBox="1">
            <a:spLocks noGrp="1"/>
          </p:cNvSpPr>
          <p:nvPr>
            <p:ph type="title"/>
          </p:nvPr>
        </p:nvSpPr>
        <p:spPr>
          <a:xfrm>
            <a:off x="1371600" y="294537"/>
            <a:ext cx="9895947" cy="1033665"/>
          </a:xfrm>
        </p:spPr>
        <p:txBody>
          <a:bodyPr/>
          <a:lstStyle/>
          <a:p>
            <a:pPr lvl="0"/>
            <a:r>
              <a:rPr lang="en-GB" sz="4000">
                <a:solidFill>
                  <a:srgbClr val="FFFFFF"/>
                </a:solidFill>
              </a:rPr>
              <a:t>When is insulin required? </a:t>
            </a:r>
          </a:p>
        </p:txBody>
      </p:sp>
      <p:sp>
        <p:nvSpPr>
          <p:cNvPr id="8" name="Content Placeholder 2">
            <a:extLst>
              <a:ext uri="{FF2B5EF4-FFF2-40B4-BE49-F238E27FC236}">
                <a16:creationId xmlns:a16="http://schemas.microsoft.com/office/drawing/2014/main" id="{F012D64C-AD52-1B79-C039-21D6DF3A8D01}"/>
              </a:ext>
            </a:extLst>
          </p:cNvPr>
          <p:cNvSpPr txBox="1">
            <a:spLocks noGrp="1"/>
          </p:cNvSpPr>
          <p:nvPr>
            <p:ph idx="1"/>
          </p:nvPr>
        </p:nvSpPr>
        <p:spPr>
          <a:xfrm>
            <a:off x="1371600" y="2318196"/>
            <a:ext cx="9724031" cy="3683358"/>
          </a:xfrm>
        </p:spPr>
        <p:txBody>
          <a:bodyPr anchor="ctr"/>
          <a:lstStyle/>
          <a:p>
            <a:pPr marL="0" lvl="0" indent="0">
              <a:spcAft>
                <a:spcPts val="800"/>
              </a:spcAft>
              <a:buNone/>
            </a:pPr>
            <a:r>
              <a:rPr lang="en-GB" sz="2000">
                <a:latin typeface="Calibri" pitchFamily="34"/>
                <a:cs typeface="Times New Roman" pitchFamily="18"/>
              </a:rPr>
              <a:t>Where insulin therapy is clinically indicated, clinicians are advised to initiate in accordance with NICE NG28 </a:t>
            </a:r>
            <a:r>
              <a:rPr lang="en-GB" sz="2000" u="sng">
                <a:latin typeface="Calibri" pitchFamily="34"/>
                <a:cs typeface="Times New Roman" pitchFamily="18"/>
                <a:hlinkClick r:id="rId2"/>
              </a:rPr>
              <a:t>https://www.nice.org.uk/guidance/ng28/chapter/recommendations - insulin-based-treatments</a:t>
            </a:r>
            <a:r>
              <a:rPr lang="en-GB" sz="2000">
                <a:latin typeface="Calibri" pitchFamily="34"/>
                <a:cs typeface="Times New Roman" pitchFamily="18"/>
              </a:rPr>
              <a:t>.</a:t>
            </a:r>
          </a:p>
          <a:p>
            <a:pPr lvl="0">
              <a:spcAft>
                <a:spcPts val="800"/>
              </a:spcAft>
            </a:pPr>
            <a:r>
              <a:rPr lang="en-GB" sz="2000">
                <a:latin typeface="Calibri" pitchFamily="34"/>
                <a:cs typeface="Times New Roman" pitchFamily="18"/>
              </a:rPr>
              <a:t>The choice of insulin should take account of individual characteristics and clinical needs of the person with T2DM.</a:t>
            </a:r>
          </a:p>
          <a:p>
            <a:pPr lvl="0">
              <a:spcAft>
                <a:spcPts val="800"/>
              </a:spcAft>
            </a:pPr>
            <a:r>
              <a:rPr lang="en-GB" sz="2000">
                <a:latin typeface="Calibri" pitchFamily="34"/>
                <a:cs typeface="Times New Roman" pitchFamily="18"/>
              </a:rPr>
              <a:t>Where possible, utilise the full range of insulins and devices available to reduce the risk of further impacting supply chain issues.</a:t>
            </a:r>
          </a:p>
          <a:p>
            <a:pPr lvl="0"/>
            <a:endParaRPr lang="en-GB" sz="2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6">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E17E79E4-DD53-208D-821D-28A1CD067E52}"/>
              </a:ext>
            </a:extLst>
          </p:cNvPr>
          <p:cNvSpPr>
            <a:spLocks noMove="1" noResize="1"/>
          </p:cNvSpPr>
          <p:nvPr/>
        </p:nvSpPr>
        <p:spPr>
          <a:xfrm>
            <a:off x="3044" y="0"/>
            <a:ext cx="12188952"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Freeform: Shape 9">
            <a:extLst>
              <a:ext uri="{FF2B5EF4-FFF2-40B4-BE49-F238E27FC236}">
                <a16:creationId xmlns:a16="http://schemas.microsoft.com/office/drawing/2014/main" id="{5FD9C531-2771-105D-A103-412D40CDB19E}"/>
              </a:ext>
            </a:extLst>
          </p:cNvPr>
          <p:cNvSpPr>
            <a:spLocks noMove="1" noResize="1"/>
          </p:cNvSpPr>
          <p:nvPr/>
        </p:nvSpPr>
        <p:spPr>
          <a:xfrm>
            <a:off x="0" y="0"/>
            <a:ext cx="4167268" cy="6858000"/>
          </a:xfrm>
          <a:custGeom>
            <a:avLst/>
            <a:gdLst>
              <a:gd name="f0" fmla="val 10800000"/>
              <a:gd name="f1" fmla="val 5400000"/>
              <a:gd name="f2" fmla="val 180"/>
              <a:gd name="f3" fmla="val w"/>
              <a:gd name="f4" fmla="val h"/>
              <a:gd name="f5" fmla="val 0"/>
              <a:gd name="f6" fmla="val 4167271"/>
              <a:gd name="f7" fmla="val 6858000"/>
              <a:gd name="f8" fmla="val 2259550"/>
              <a:gd name="f9" fmla="val 2387803"/>
              <a:gd name="f10" fmla="val 82222"/>
              <a:gd name="f11" fmla="val 3461407"/>
              <a:gd name="f12" fmla="val 807534"/>
              <a:gd name="f13" fmla="val 2035835"/>
              <a:gd name="f14" fmla="val 3429000"/>
              <a:gd name="f15" fmla="val 4822165"/>
              <a:gd name="f16" fmla="val 6050467"/>
              <a:gd name="f17" fmla="val 6775779"/>
              <a:gd name="f18" fmla="+- 0 0 -90"/>
              <a:gd name="f19" fmla="*/ f3 1 4167271"/>
              <a:gd name="f20" fmla="*/ f4 1 6858000"/>
              <a:gd name="f21" fmla="val f5"/>
              <a:gd name="f22" fmla="val f6"/>
              <a:gd name="f23" fmla="val f7"/>
              <a:gd name="f24" fmla="*/ f18 f0 1"/>
              <a:gd name="f25" fmla="+- f23 0 f21"/>
              <a:gd name="f26" fmla="+- f22 0 f21"/>
              <a:gd name="f27" fmla="*/ f24 1 f2"/>
              <a:gd name="f28" fmla="*/ f26 1 4167271"/>
              <a:gd name="f29" fmla="*/ f25 1 6858000"/>
              <a:gd name="f30" fmla="*/ 0 f26 1"/>
              <a:gd name="f31" fmla="*/ 0 f25 1"/>
              <a:gd name="f32" fmla="*/ 2259550 f26 1"/>
              <a:gd name="f33" fmla="*/ 2387803 f26 1"/>
              <a:gd name="f34" fmla="*/ 82222 f25 1"/>
              <a:gd name="f35" fmla="*/ 4167271 f26 1"/>
              <a:gd name="f36" fmla="*/ 3429000 f25 1"/>
              <a:gd name="f37" fmla="*/ 6775779 f25 1"/>
              <a:gd name="f38" fmla="*/ 6858000 f25 1"/>
              <a:gd name="f39" fmla="+- f27 0 f1"/>
              <a:gd name="f40" fmla="*/ f30 1 4167271"/>
              <a:gd name="f41" fmla="*/ f31 1 6858000"/>
              <a:gd name="f42" fmla="*/ f32 1 4167271"/>
              <a:gd name="f43" fmla="*/ f33 1 4167271"/>
              <a:gd name="f44" fmla="*/ f34 1 6858000"/>
              <a:gd name="f45" fmla="*/ f35 1 4167271"/>
              <a:gd name="f46" fmla="*/ f36 1 6858000"/>
              <a:gd name="f47" fmla="*/ f37 1 6858000"/>
              <a:gd name="f48" fmla="*/ f38 1 6858000"/>
              <a:gd name="f49" fmla="*/ f21 1 f28"/>
              <a:gd name="f50" fmla="*/ f22 1 f28"/>
              <a:gd name="f51" fmla="*/ f21 1 f29"/>
              <a:gd name="f52" fmla="*/ f23 1 f29"/>
              <a:gd name="f53" fmla="*/ f40 1 f28"/>
              <a:gd name="f54" fmla="*/ f41 1 f29"/>
              <a:gd name="f55" fmla="*/ f42 1 f28"/>
              <a:gd name="f56" fmla="*/ f43 1 f28"/>
              <a:gd name="f57" fmla="*/ f44 1 f29"/>
              <a:gd name="f58" fmla="*/ f45 1 f28"/>
              <a:gd name="f59" fmla="*/ f46 1 f29"/>
              <a:gd name="f60" fmla="*/ f47 1 f29"/>
              <a:gd name="f61" fmla="*/ f48 1 f29"/>
              <a:gd name="f62" fmla="*/ f49 f19 1"/>
              <a:gd name="f63" fmla="*/ f50 f19 1"/>
              <a:gd name="f64" fmla="*/ f52 f20 1"/>
              <a:gd name="f65" fmla="*/ f51 f20 1"/>
              <a:gd name="f66" fmla="*/ f53 f19 1"/>
              <a:gd name="f67" fmla="*/ f54 f20 1"/>
              <a:gd name="f68" fmla="*/ f55 f19 1"/>
              <a:gd name="f69" fmla="*/ f56 f19 1"/>
              <a:gd name="f70" fmla="*/ f57 f20 1"/>
              <a:gd name="f71" fmla="*/ f58 f19 1"/>
              <a:gd name="f72" fmla="*/ f59 f20 1"/>
              <a:gd name="f73" fmla="*/ f60 f20 1"/>
              <a:gd name="f74" fmla="*/ f61 f20 1"/>
            </a:gdLst>
            <a:ahLst/>
            <a:cxnLst>
              <a:cxn ang="3cd4">
                <a:pos x="hc" y="t"/>
              </a:cxn>
              <a:cxn ang="0">
                <a:pos x="r" y="vc"/>
              </a:cxn>
              <a:cxn ang="cd4">
                <a:pos x="hc" y="b"/>
              </a:cxn>
              <a:cxn ang="cd2">
                <a:pos x="l" y="vc"/>
              </a:cxn>
              <a:cxn ang="f39">
                <a:pos x="f66" y="f67"/>
              </a:cxn>
              <a:cxn ang="f39">
                <a:pos x="f68" y="f67"/>
              </a:cxn>
              <a:cxn ang="f39">
                <a:pos x="f69" y="f70"/>
              </a:cxn>
              <a:cxn ang="f39">
                <a:pos x="f71" y="f72"/>
              </a:cxn>
              <a:cxn ang="f39">
                <a:pos x="f69" y="f73"/>
              </a:cxn>
              <a:cxn ang="f39">
                <a:pos x="f68" y="f74"/>
              </a:cxn>
              <a:cxn ang="f39">
                <a:pos x="f66" y="f74"/>
              </a:cxn>
            </a:cxnLst>
            <a:rect l="f62" t="f65" r="f63" b="f64"/>
            <a:pathLst>
              <a:path w="4167271" h="6858000">
                <a:moveTo>
                  <a:pt x="f5" y="f5"/>
                </a:moveTo>
                <a:lnTo>
                  <a:pt x="f8" y="f5"/>
                </a:lnTo>
                <a:lnTo>
                  <a:pt x="f9" y="f10"/>
                </a:lnTo>
                <a:cubicBezTo>
                  <a:pt x="f11" y="f12"/>
                  <a:pt x="f6" y="f13"/>
                  <a:pt x="f6" y="f14"/>
                </a:cubicBezTo>
                <a:cubicBezTo>
                  <a:pt x="f6" y="f15"/>
                  <a:pt x="f11" y="f16"/>
                  <a:pt x="f9" y="f17"/>
                </a:cubicBezTo>
                <a:lnTo>
                  <a:pt x="f8" y="f7"/>
                </a:lnTo>
                <a:lnTo>
                  <a:pt x="f5" y="f7"/>
                </a:lnTo>
                <a:close/>
              </a:path>
            </a:pathLst>
          </a:custGeom>
          <a:solidFill>
            <a:srgbClr val="ED7D3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Title 1">
            <a:extLst>
              <a:ext uri="{FF2B5EF4-FFF2-40B4-BE49-F238E27FC236}">
                <a16:creationId xmlns:a16="http://schemas.microsoft.com/office/drawing/2014/main" id="{CD47A3D5-8649-6541-A34D-EA3CBAC606FE}"/>
              </a:ext>
            </a:extLst>
          </p:cNvPr>
          <p:cNvSpPr txBox="1">
            <a:spLocks noGrp="1"/>
          </p:cNvSpPr>
          <p:nvPr>
            <p:ph type="title"/>
          </p:nvPr>
        </p:nvSpPr>
        <p:spPr>
          <a:xfrm>
            <a:off x="686833" y="1153570"/>
            <a:ext cx="3200400" cy="4461165"/>
          </a:xfrm>
        </p:spPr>
        <p:txBody>
          <a:bodyPr/>
          <a:lstStyle/>
          <a:p>
            <a:pPr lvl="0"/>
            <a:r>
              <a:rPr lang="en-GB">
                <a:solidFill>
                  <a:srgbClr val="FFFFFF"/>
                </a:solidFill>
              </a:rPr>
              <a:t>Counterfeit Products</a:t>
            </a:r>
          </a:p>
        </p:txBody>
      </p:sp>
      <p:sp>
        <p:nvSpPr>
          <p:cNvPr id="5" name="Arc 11">
            <a:extLst>
              <a:ext uri="{FF2B5EF4-FFF2-40B4-BE49-F238E27FC236}">
                <a16:creationId xmlns:a16="http://schemas.microsoft.com/office/drawing/2014/main" id="{9CB142FE-2A46-B1B6-4296-34DFA67E93C4}"/>
              </a:ext>
            </a:extLst>
          </p:cNvPr>
          <p:cNvSpPr>
            <a:spLocks noMove="1" noResize="1"/>
          </p:cNvSpPr>
          <p:nvPr/>
        </p:nvSpPr>
        <p:spPr>
          <a:xfrm flipV="1">
            <a:off x="7550401" y="2455474"/>
            <a:ext cx="4083436" cy="4083436"/>
          </a:xfrm>
          <a:custGeom>
            <a:avLst>
              <a:gd name="f12" fmla="val 180"/>
              <a:gd name="f13" fmla="val 270"/>
            </a:avLst>
            <a:gdLst>
              <a:gd name="f2" fmla="val 10800000"/>
              <a:gd name="f3" fmla="val 5400000"/>
              <a:gd name="f4" fmla="val 16200000"/>
              <a:gd name="f5" fmla="val 180"/>
              <a:gd name="f6" fmla="val w"/>
              <a:gd name="f7" fmla="val h"/>
              <a:gd name="f8" fmla="val ss"/>
              <a:gd name="f9" fmla="val 0"/>
              <a:gd name="f10" fmla="*/ 5419351 1 1725033"/>
              <a:gd name="f11" fmla="+- 0 0 1"/>
              <a:gd name="f12" fmla="val 180"/>
              <a:gd name="f13" fmla="val 270"/>
              <a:gd name="f14" fmla="+- 0 0 -270"/>
              <a:gd name="f15" fmla="+- 0 0 -225"/>
              <a:gd name="f16" fmla="+- 0 0 -180"/>
              <a:gd name="f17" fmla="abs f6"/>
              <a:gd name="f18" fmla="abs f7"/>
              <a:gd name="f19" fmla="abs f8"/>
              <a:gd name="f20" fmla="val f9"/>
              <a:gd name="f21" fmla="+- 0 0 f12"/>
              <a:gd name="f22" fmla="+- 0 0 f13"/>
              <a:gd name="f23" fmla="*/ f14 f2 1"/>
              <a:gd name="f24" fmla="*/ f15 f2 1"/>
              <a:gd name="f25" fmla="*/ f16 f2 1"/>
              <a:gd name="f26" fmla="?: f17 f6 1"/>
              <a:gd name="f27" fmla="?: f18 f7 1"/>
              <a:gd name="f28" fmla="?: f19 f8 1"/>
              <a:gd name="f29" fmla="*/ f21 f2 1"/>
              <a:gd name="f30" fmla="*/ f22 f2 1"/>
              <a:gd name="f31" fmla="*/ f23 1 f5"/>
              <a:gd name="f32" fmla="*/ f24 1 f5"/>
              <a:gd name="f33" fmla="*/ f25 1 f5"/>
              <a:gd name="f34" fmla="*/ f26 1 21600"/>
              <a:gd name="f35" fmla="*/ f27 1 21600"/>
              <a:gd name="f36" fmla="*/ 21600 f26 1"/>
              <a:gd name="f37" fmla="*/ 21600 f27 1"/>
              <a:gd name="f38" fmla="*/ f29 1 f5"/>
              <a:gd name="f39" fmla="*/ f30 1 f5"/>
              <a:gd name="f40" fmla="+- f31 0 f3"/>
              <a:gd name="f41" fmla="+- f32 0 f3"/>
              <a:gd name="f42" fmla="+- f33 0 f3"/>
              <a:gd name="f43" fmla="min f35 f34"/>
              <a:gd name="f44" fmla="*/ f36 1 f28"/>
              <a:gd name="f45" fmla="*/ f37 1 f28"/>
              <a:gd name="f46" fmla="+- f38 0 f3"/>
              <a:gd name="f47" fmla="+- f39 0 f3"/>
              <a:gd name="f48" fmla="val f44"/>
              <a:gd name="f49" fmla="val f45"/>
              <a:gd name="f50" fmla="+- 0 0 f46"/>
              <a:gd name="f51" fmla="+- 0 0 f47"/>
              <a:gd name="f52" fmla="+- f49 0 f20"/>
              <a:gd name="f53" fmla="+- f48 0 f20"/>
              <a:gd name="f54" fmla="val f50"/>
              <a:gd name="f55" fmla="val f51"/>
              <a:gd name="f56" fmla="*/ f52 1 2"/>
              <a:gd name="f57" fmla="*/ f53 1 2"/>
              <a:gd name="f58" fmla="+- f55 0 f54"/>
              <a:gd name="f59" fmla="+- f54 f3 0"/>
              <a:gd name="f60" fmla="+- f55 f3 0"/>
              <a:gd name="f61" fmla="+- 21600000 0 f54"/>
              <a:gd name="f62" fmla="+- f3 0 f54"/>
              <a:gd name="f63" fmla="+- 27000000 0 f54"/>
              <a:gd name="f64" fmla="+- f2 0 f54"/>
              <a:gd name="f65" fmla="+- 32400000 0 f54"/>
              <a:gd name="f66" fmla="+- f4 0 f54"/>
              <a:gd name="f67" fmla="+- 37800000 0 f54"/>
              <a:gd name="f68" fmla="+- f20 f56 0"/>
              <a:gd name="f69" fmla="+- f20 f57 0"/>
              <a:gd name="f70" fmla="+- f58 21600000 0"/>
              <a:gd name="f71" fmla="*/ f59 f10 1"/>
              <a:gd name="f72" fmla="*/ f60 f10 1"/>
              <a:gd name="f73" fmla="?: f62 f62 f63"/>
              <a:gd name="f74" fmla="?: f64 f64 f65"/>
              <a:gd name="f75" fmla="?: f66 f66 f67"/>
              <a:gd name="f76" fmla="*/ f57 f43 1"/>
              <a:gd name="f77" fmla="*/ f56 f43 1"/>
              <a:gd name="f78" fmla="?: f58 f58 f70"/>
              <a:gd name="f79" fmla="*/ f71 1 f2"/>
              <a:gd name="f80" fmla="*/ f72 1 f2"/>
              <a:gd name="f81" fmla="*/ f69 f43 1"/>
              <a:gd name="f82" fmla="*/ f68 f43 1"/>
              <a:gd name="f83" fmla="+- 0 0 f79"/>
              <a:gd name="f84" fmla="+- 0 0 f80"/>
              <a:gd name="f85" fmla="+- f78 0 f61"/>
              <a:gd name="f86" fmla="+- f78 0 f73"/>
              <a:gd name="f87" fmla="+- f78 0 f74"/>
              <a:gd name="f88" fmla="+- f78 0 f75"/>
              <a:gd name="f89" fmla="+- 0 0 f83"/>
              <a:gd name="f90" fmla="+- 0 0 f84"/>
              <a:gd name="f91" fmla="*/ f89 f2 1"/>
              <a:gd name="f92" fmla="*/ f90 f2 1"/>
              <a:gd name="f93" fmla="*/ f91 1 f10"/>
              <a:gd name="f94" fmla="*/ f92 1 f10"/>
              <a:gd name="f95" fmla="+- f93 0 f3"/>
              <a:gd name="f96" fmla="+- f94 0 f3"/>
              <a:gd name="f97" fmla="sin 1 f95"/>
              <a:gd name="f98" fmla="cos 1 f95"/>
              <a:gd name="f99" fmla="sin 1 f96"/>
              <a:gd name="f100" fmla="cos 1 f96"/>
              <a:gd name="f101" fmla="+- 0 0 f97"/>
              <a:gd name="f102" fmla="+- 0 0 f98"/>
              <a:gd name="f103" fmla="+- 0 0 f99"/>
              <a:gd name="f104" fmla="+- 0 0 f100"/>
              <a:gd name="f105" fmla="+- 0 0 f101"/>
              <a:gd name="f106" fmla="+- 0 0 f102"/>
              <a:gd name="f107" fmla="+- 0 0 f103"/>
              <a:gd name="f108" fmla="+- 0 0 f104"/>
              <a:gd name="f109" fmla="*/ f105 f57 1"/>
              <a:gd name="f110" fmla="*/ f106 f56 1"/>
              <a:gd name="f111" fmla="*/ f107 f57 1"/>
              <a:gd name="f112" fmla="*/ f108 f56 1"/>
              <a:gd name="f113" fmla="+- 0 0 f110"/>
              <a:gd name="f114" fmla="+- 0 0 f109"/>
              <a:gd name="f115" fmla="+- 0 0 f112"/>
              <a:gd name="f116" fmla="+- 0 0 f111"/>
              <a:gd name="f117" fmla="+- 0 0 f113"/>
              <a:gd name="f118" fmla="+- 0 0 f114"/>
              <a:gd name="f119" fmla="+- 0 0 f115"/>
              <a:gd name="f120" fmla="+- 0 0 f116"/>
              <a:gd name="f121" fmla="at2 f117 f118"/>
              <a:gd name="f122" fmla="at2 f119 f120"/>
              <a:gd name="f123" fmla="+- f121 f3 0"/>
              <a:gd name="f124" fmla="+- f122 f3 0"/>
              <a:gd name="f125" fmla="*/ f123 f10 1"/>
              <a:gd name="f126" fmla="*/ f124 f10 1"/>
              <a:gd name="f127" fmla="*/ f125 1 f2"/>
              <a:gd name="f128" fmla="*/ f126 1 f2"/>
              <a:gd name="f129" fmla="+- 0 0 f127"/>
              <a:gd name="f130" fmla="+- 0 0 f128"/>
              <a:gd name="f131" fmla="val f129"/>
              <a:gd name="f132" fmla="val f130"/>
              <a:gd name="f133" fmla="+- 0 0 f131"/>
              <a:gd name="f134" fmla="+- 0 0 f132"/>
              <a:gd name="f135" fmla="*/ f133 f2 1"/>
              <a:gd name="f136" fmla="*/ f134 f2 1"/>
              <a:gd name="f137" fmla="*/ f135 1 f10"/>
              <a:gd name="f138" fmla="*/ f136 1 f10"/>
              <a:gd name="f139" fmla="+- f137 0 f3"/>
              <a:gd name="f140" fmla="+- f138 0 f3"/>
              <a:gd name="f141" fmla="cos 1 f139"/>
              <a:gd name="f142" fmla="sin 1 f139"/>
              <a:gd name="f143" fmla="cos 1 f140"/>
              <a:gd name="f144" fmla="sin 1 f140"/>
              <a:gd name="f145" fmla="+- 0 0 f141"/>
              <a:gd name="f146" fmla="+- 0 0 f142"/>
              <a:gd name="f147" fmla="+- 0 0 f143"/>
              <a:gd name="f148" fmla="+- 0 0 f144"/>
              <a:gd name="f149" fmla="*/ f11 f145 1"/>
              <a:gd name="f150" fmla="*/ f11 f146 1"/>
              <a:gd name="f151" fmla="*/ f11 f147 1"/>
              <a:gd name="f152" fmla="*/ f11 f148 1"/>
              <a:gd name="f153" fmla="*/ f149 f57 1"/>
              <a:gd name="f154" fmla="*/ f150 f56 1"/>
              <a:gd name="f155" fmla="*/ f151 f57 1"/>
              <a:gd name="f156" fmla="*/ f152 f56 1"/>
              <a:gd name="f157" fmla="+- f69 f153 0"/>
              <a:gd name="f158" fmla="+- f68 f154 0"/>
              <a:gd name="f159" fmla="+- f69 f155 0"/>
              <a:gd name="f160" fmla="+- f68 f156 0"/>
              <a:gd name="f161" fmla="max f157 f159"/>
              <a:gd name="f162" fmla="max f158 f160"/>
              <a:gd name="f163" fmla="min f157 f159"/>
              <a:gd name="f164" fmla="min f158 f160"/>
              <a:gd name="f165" fmla="*/ f157 f43 1"/>
              <a:gd name="f166" fmla="*/ f158 f43 1"/>
              <a:gd name="f167" fmla="*/ f159 f43 1"/>
              <a:gd name="f168" fmla="*/ f160 f43 1"/>
              <a:gd name="f169" fmla="?: f85 f48 f161"/>
              <a:gd name="f170" fmla="?: f86 f49 f162"/>
              <a:gd name="f171" fmla="?: f87 f20 f163"/>
              <a:gd name="f172" fmla="?: f88 f20 f164"/>
              <a:gd name="f173" fmla="*/ f171 f43 1"/>
              <a:gd name="f174" fmla="*/ f172 f43 1"/>
              <a:gd name="f175" fmla="*/ f169 f43 1"/>
              <a:gd name="f176" fmla="*/ f170 f43 1"/>
            </a:gdLst>
            <a:ahLst/>
            <a:cxnLst>
              <a:cxn ang="3cd4">
                <a:pos x="hc" y="t"/>
              </a:cxn>
              <a:cxn ang="0">
                <a:pos x="r" y="vc"/>
              </a:cxn>
              <a:cxn ang="cd4">
                <a:pos x="hc" y="b"/>
              </a:cxn>
              <a:cxn ang="cd2">
                <a:pos x="l" y="vc"/>
              </a:cxn>
              <a:cxn ang="f40">
                <a:pos x="f165" y="f166"/>
              </a:cxn>
              <a:cxn ang="f41">
                <a:pos x="f81" y="f82"/>
              </a:cxn>
              <a:cxn ang="f42">
                <a:pos x="f167" y="f168"/>
              </a:cxn>
            </a:cxnLst>
            <a:rect l="f173" t="f174" r="f175" b="f176"/>
            <a:pathLst>
              <a:path stroke="0">
                <a:moveTo>
                  <a:pt x="f165" y="f166"/>
                </a:moveTo>
                <a:arcTo wR="f76" hR="f77" stAng="f54" swAng="f78"/>
                <a:lnTo>
                  <a:pt x="f81" y="f82"/>
                </a:lnTo>
                <a:close/>
              </a:path>
              <a:path fill="none">
                <a:moveTo>
                  <a:pt x="f165" y="f166"/>
                </a:moveTo>
                <a:arcTo wR="f76" hR="f77" stAng="f54" swAng="f78"/>
              </a:path>
            </a:pathLst>
          </a:custGeom>
          <a:noFill/>
          <a:ln w="127001" cap="rnd">
            <a:solidFill>
              <a:srgbClr val="FFC000"/>
            </a:solidFill>
            <a:custDash>
              <a:ds d="400000" sp="200000"/>
            </a:custDash>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6" name="Content Placeholder 2">
            <a:extLst>
              <a:ext uri="{FF2B5EF4-FFF2-40B4-BE49-F238E27FC236}">
                <a16:creationId xmlns:a16="http://schemas.microsoft.com/office/drawing/2014/main" id="{7303488D-8339-56FE-BA53-9C2B856156B0}"/>
              </a:ext>
            </a:extLst>
          </p:cNvPr>
          <p:cNvSpPr txBox="1">
            <a:spLocks noGrp="1"/>
          </p:cNvSpPr>
          <p:nvPr>
            <p:ph idx="1"/>
          </p:nvPr>
        </p:nvSpPr>
        <p:spPr>
          <a:xfrm>
            <a:off x="4447312" y="591342"/>
            <a:ext cx="6906490" cy="5585621"/>
          </a:xfrm>
        </p:spPr>
        <p:txBody>
          <a:bodyPr anchor="ctr"/>
          <a:lstStyle/>
          <a:p>
            <a:pPr marL="0" lvl="0" indent="0">
              <a:buNone/>
            </a:pPr>
            <a:r>
              <a:rPr lang="en-GB">
                <a:latin typeface="Calibri" pitchFamily="34"/>
                <a:cs typeface="Times New Roman" pitchFamily="18"/>
              </a:rPr>
              <a:t>People with T2DM should be advised that GLP-1 RAs should only be obtained on prescription from registered pharmacies.  It is not legal to obtain GLP-1 RA without a prescription and there is a risk that the medicine may not be genuine. </a:t>
            </a:r>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Slide14">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39CCE383-F29D-946B-8F22-AEFC8B5FF7BD}"/>
              </a:ext>
            </a:extLst>
          </p:cNvPr>
          <p:cNvSpPr>
            <a:spLocks noMove="1" noResize="1"/>
          </p:cNvSpPr>
          <p:nvPr/>
        </p:nvSpPr>
        <p:spPr>
          <a:xfrm>
            <a:off x="0" y="0"/>
            <a:ext cx="12191996"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Rectangle 9">
            <a:extLst>
              <a:ext uri="{FF2B5EF4-FFF2-40B4-BE49-F238E27FC236}">
                <a16:creationId xmlns:a16="http://schemas.microsoft.com/office/drawing/2014/main" id="{EB7984D1-B4EE-8095-DAB5-3D38100D8CB4}"/>
              </a:ext>
            </a:extLst>
          </p:cNvPr>
          <p:cNvSpPr>
            <a:spLocks noMove="1" noResize="1"/>
          </p:cNvSpPr>
          <p:nvPr/>
        </p:nvSpPr>
        <p:spPr>
          <a:xfrm>
            <a:off x="0" y="0"/>
            <a:ext cx="12188952"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Rectangle 11">
            <a:extLst>
              <a:ext uri="{FF2B5EF4-FFF2-40B4-BE49-F238E27FC236}">
                <a16:creationId xmlns:a16="http://schemas.microsoft.com/office/drawing/2014/main" id="{9E80721A-5EFE-946D-82F4-518D905C7118}"/>
              </a:ext>
            </a:extLst>
          </p:cNvPr>
          <p:cNvSpPr>
            <a:spLocks noMove="1" noResize="1"/>
          </p:cNvSpPr>
          <p:nvPr/>
        </p:nvSpPr>
        <p:spPr>
          <a:xfrm rot="5399996" flipH="1">
            <a:off x="-1410083" y="1410083"/>
            <a:ext cx="6858000" cy="4037834"/>
          </a:xfrm>
          <a:prstGeom prst="rect">
            <a:avLst/>
          </a:prstGeom>
          <a:gradFill>
            <a:gsLst>
              <a:gs pos="0">
                <a:srgbClr val="000000"/>
              </a:gs>
              <a:gs pos="100000">
                <a:srgbClr val="2F5597"/>
              </a:gs>
            </a:gsLst>
            <a:lin ang="30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Rectangle 13">
            <a:extLst>
              <a:ext uri="{FF2B5EF4-FFF2-40B4-BE49-F238E27FC236}">
                <a16:creationId xmlns:a16="http://schemas.microsoft.com/office/drawing/2014/main" id="{678E107F-041F-2097-0B57-20525606D6A1}"/>
              </a:ext>
            </a:extLst>
          </p:cNvPr>
          <p:cNvSpPr>
            <a:spLocks noMove="1" noResize="1"/>
          </p:cNvSpPr>
          <p:nvPr/>
        </p:nvSpPr>
        <p:spPr>
          <a:xfrm rot="5399996" flipH="1">
            <a:off x="-1410083" y="1420223"/>
            <a:ext cx="6858000" cy="4037834"/>
          </a:xfrm>
          <a:prstGeom prst="rect">
            <a:avLst/>
          </a:prstGeom>
          <a:gradFill>
            <a:gsLst>
              <a:gs pos="0">
                <a:srgbClr val="000000">
                  <a:alpha val="0"/>
                </a:srgbClr>
              </a:gs>
              <a:gs pos="100000">
                <a:srgbClr val="4472C4">
                  <a:alpha val="46000"/>
                </a:srgbClr>
              </a:gs>
            </a:gsLst>
            <a:lin ang="1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6" name="Rectangle 15">
            <a:extLst>
              <a:ext uri="{FF2B5EF4-FFF2-40B4-BE49-F238E27FC236}">
                <a16:creationId xmlns:a16="http://schemas.microsoft.com/office/drawing/2014/main" id="{8092963C-F4D0-E084-06DE-793B25F52EB9}"/>
              </a:ext>
            </a:extLst>
          </p:cNvPr>
          <p:cNvSpPr>
            <a:spLocks noMove="1" noResize="1"/>
          </p:cNvSpPr>
          <p:nvPr/>
        </p:nvSpPr>
        <p:spPr>
          <a:xfrm rot="5399996" flipH="1">
            <a:off x="767922" y="3588088"/>
            <a:ext cx="2501981" cy="4037844"/>
          </a:xfrm>
          <a:prstGeom prst="rect">
            <a:avLst/>
          </a:prstGeom>
          <a:gradFill>
            <a:gsLst>
              <a:gs pos="0">
                <a:srgbClr val="4472C4">
                  <a:alpha val="29000"/>
                </a:srgbClr>
              </a:gs>
              <a:gs pos="100000">
                <a:srgbClr val="000000">
                  <a:alpha val="30000"/>
                </a:srgbClr>
              </a:gs>
            </a:gsLst>
            <a:lin ang="7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7" name="Freeform: Shape 17">
            <a:extLst>
              <a:ext uri="{FF2B5EF4-FFF2-40B4-BE49-F238E27FC236}">
                <a16:creationId xmlns:a16="http://schemas.microsoft.com/office/drawing/2014/main" id="{97886D3F-1731-6204-1F97-B9EF239A4519}"/>
              </a:ext>
            </a:extLst>
          </p:cNvPr>
          <p:cNvSpPr>
            <a:spLocks noMove="1" noResize="1"/>
          </p:cNvSpPr>
          <p:nvPr/>
        </p:nvSpPr>
        <p:spPr>
          <a:xfrm rot="20635419">
            <a:off x="-501740" y="969721"/>
            <a:ext cx="3900354" cy="4178954"/>
          </a:xfrm>
          <a:custGeom>
            <a:avLst/>
            <a:gdLst>
              <a:gd name="f0" fmla="val 10800000"/>
              <a:gd name="f1" fmla="val 5400000"/>
              <a:gd name="f2" fmla="val 180"/>
              <a:gd name="f3" fmla="val w"/>
              <a:gd name="f4" fmla="val h"/>
              <a:gd name="f5" fmla="val 0"/>
              <a:gd name="f6" fmla="val 3900357"/>
              <a:gd name="f7" fmla="val 4178958"/>
              <a:gd name="f8" fmla="val 2432225"/>
              <a:gd name="f9" fmla="val 93939"/>
              <a:gd name="f10" fmla="val 3282786"/>
              <a:gd name="f11" fmla="val 358491"/>
              <a:gd name="f12" fmla="val 1151865"/>
              <a:gd name="f13" fmla="val 2089479"/>
              <a:gd name="f14" fmla="val 3243466"/>
              <a:gd name="f15" fmla="val 2964865"/>
              <a:gd name="f16" fmla="val 1810878"/>
              <a:gd name="f17" fmla="val 1089636"/>
              <a:gd name="f18" fmla="val 453744"/>
              <a:gd name="f19" fmla="val 3813531"/>
              <a:gd name="f20" fmla="val 78249"/>
              <a:gd name="f21" fmla="val 3257727"/>
              <a:gd name="f22" fmla="val 3128923"/>
              <a:gd name="f23" fmla="val 831324"/>
              <a:gd name="f24" fmla="val 244281"/>
              <a:gd name="f25" fmla="val 997559"/>
              <a:gd name="f26" fmla="val 164202"/>
              <a:gd name="f27" fmla="val 1247540"/>
              <a:gd name="f28" fmla="val 58468"/>
              <a:gd name="f29" fmla="val 1522381"/>
              <a:gd name="f30" fmla="val 2027251"/>
              <a:gd name="f31" fmla="val 2235942"/>
              <a:gd name="f32" fmla="val 32888"/>
              <a:gd name="f33" fmla="+- 0 0 -90"/>
              <a:gd name="f34" fmla="*/ f3 1 3900357"/>
              <a:gd name="f35" fmla="*/ f4 1 4178958"/>
              <a:gd name="f36" fmla="val f5"/>
              <a:gd name="f37" fmla="val f6"/>
              <a:gd name="f38" fmla="val f7"/>
              <a:gd name="f39" fmla="*/ f33 f0 1"/>
              <a:gd name="f40" fmla="+- f38 0 f36"/>
              <a:gd name="f41" fmla="+- f37 0 f36"/>
              <a:gd name="f42" fmla="*/ f39 1 f2"/>
              <a:gd name="f43" fmla="*/ f41 1 3900357"/>
              <a:gd name="f44" fmla="*/ f40 1 4178958"/>
              <a:gd name="f45" fmla="*/ 2432225 f41 1"/>
              <a:gd name="f46" fmla="*/ 93939 f40 1"/>
              <a:gd name="f47" fmla="*/ 3900357 f41 1"/>
              <a:gd name="f48" fmla="*/ 2089479 f40 1"/>
              <a:gd name="f49" fmla="*/ 1810878 f41 1"/>
              <a:gd name="f50" fmla="*/ 4178958 f40 1"/>
              <a:gd name="f51" fmla="*/ 78249 f41 1"/>
              <a:gd name="f52" fmla="*/ 3257727 f40 1"/>
              <a:gd name="f53" fmla="*/ 0 f41 1"/>
              <a:gd name="f54" fmla="*/ 3128923 f40 1"/>
              <a:gd name="f55" fmla="*/ 831324 f41 1"/>
              <a:gd name="f56" fmla="*/ 244281 f40 1"/>
              <a:gd name="f57" fmla="*/ 997559 f41 1"/>
              <a:gd name="f58" fmla="*/ 164202 f40 1"/>
              <a:gd name="f59" fmla="*/ 0 f40 1"/>
              <a:gd name="f60" fmla="+- f42 0 f1"/>
              <a:gd name="f61" fmla="*/ f45 1 3900357"/>
              <a:gd name="f62" fmla="*/ f46 1 4178958"/>
              <a:gd name="f63" fmla="*/ f47 1 3900357"/>
              <a:gd name="f64" fmla="*/ f48 1 4178958"/>
              <a:gd name="f65" fmla="*/ f49 1 3900357"/>
              <a:gd name="f66" fmla="*/ f50 1 4178958"/>
              <a:gd name="f67" fmla="*/ f51 1 3900357"/>
              <a:gd name="f68" fmla="*/ f52 1 4178958"/>
              <a:gd name="f69" fmla="*/ f53 1 3900357"/>
              <a:gd name="f70" fmla="*/ f54 1 4178958"/>
              <a:gd name="f71" fmla="*/ f55 1 3900357"/>
              <a:gd name="f72" fmla="*/ f56 1 4178958"/>
              <a:gd name="f73" fmla="*/ f57 1 3900357"/>
              <a:gd name="f74" fmla="*/ f58 1 4178958"/>
              <a:gd name="f75" fmla="*/ f59 1 4178958"/>
              <a:gd name="f76" fmla="*/ f36 1 f43"/>
              <a:gd name="f77" fmla="*/ f37 1 f43"/>
              <a:gd name="f78" fmla="*/ f36 1 f44"/>
              <a:gd name="f79" fmla="*/ f38 1 f44"/>
              <a:gd name="f80" fmla="*/ f61 1 f43"/>
              <a:gd name="f81" fmla="*/ f62 1 f44"/>
              <a:gd name="f82" fmla="*/ f63 1 f43"/>
              <a:gd name="f83" fmla="*/ f64 1 f44"/>
              <a:gd name="f84" fmla="*/ f65 1 f43"/>
              <a:gd name="f85" fmla="*/ f66 1 f44"/>
              <a:gd name="f86" fmla="*/ f67 1 f43"/>
              <a:gd name="f87" fmla="*/ f68 1 f44"/>
              <a:gd name="f88" fmla="*/ f69 1 f43"/>
              <a:gd name="f89" fmla="*/ f70 1 f44"/>
              <a:gd name="f90" fmla="*/ f71 1 f43"/>
              <a:gd name="f91" fmla="*/ f72 1 f44"/>
              <a:gd name="f92" fmla="*/ f73 1 f43"/>
              <a:gd name="f93" fmla="*/ f74 1 f44"/>
              <a:gd name="f94" fmla="*/ f75 1 f44"/>
              <a:gd name="f95" fmla="*/ f76 f34 1"/>
              <a:gd name="f96" fmla="*/ f77 f34 1"/>
              <a:gd name="f97" fmla="*/ f79 f35 1"/>
              <a:gd name="f98" fmla="*/ f78 f35 1"/>
              <a:gd name="f99" fmla="*/ f80 f34 1"/>
              <a:gd name="f100" fmla="*/ f81 f35 1"/>
              <a:gd name="f101" fmla="*/ f82 f34 1"/>
              <a:gd name="f102" fmla="*/ f83 f35 1"/>
              <a:gd name="f103" fmla="*/ f84 f34 1"/>
              <a:gd name="f104" fmla="*/ f85 f35 1"/>
              <a:gd name="f105" fmla="*/ f86 f34 1"/>
              <a:gd name="f106" fmla="*/ f87 f35 1"/>
              <a:gd name="f107" fmla="*/ f88 f34 1"/>
              <a:gd name="f108" fmla="*/ f89 f35 1"/>
              <a:gd name="f109" fmla="*/ f90 f34 1"/>
              <a:gd name="f110" fmla="*/ f91 f35 1"/>
              <a:gd name="f111" fmla="*/ f92 f34 1"/>
              <a:gd name="f112" fmla="*/ f93 f35 1"/>
              <a:gd name="f113" fmla="*/ f94 f35 1"/>
            </a:gdLst>
            <a:ahLst/>
            <a:cxnLst>
              <a:cxn ang="3cd4">
                <a:pos x="hc" y="t"/>
              </a:cxn>
              <a:cxn ang="0">
                <a:pos x="r" y="vc"/>
              </a:cxn>
              <a:cxn ang="cd4">
                <a:pos x="hc" y="b"/>
              </a:cxn>
              <a:cxn ang="cd2">
                <a:pos x="l" y="vc"/>
              </a:cxn>
              <a:cxn ang="f60">
                <a:pos x="f99" y="f100"/>
              </a:cxn>
              <a:cxn ang="f60">
                <a:pos x="f101" y="f102"/>
              </a:cxn>
              <a:cxn ang="f60">
                <a:pos x="f103" y="f104"/>
              </a:cxn>
              <a:cxn ang="f60">
                <a:pos x="f105" y="f106"/>
              </a:cxn>
              <a:cxn ang="f60">
                <a:pos x="f107" y="f108"/>
              </a:cxn>
              <a:cxn ang="f60">
                <a:pos x="f109" y="f110"/>
              </a:cxn>
              <a:cxn ang="f60">
                <a:pos x="f111" y="f112"/>
              </a:cxn>
              <a:cxn ang="f60">
                <a:pos x="f103" y="f113"/>
              </a:cxn>
              <a:cxn ang="f60">
                <a:pos x="f99" y="f100"/>
              </a:cxn>
            </a:cxnLst>
            <a:rect l="f95" t="f98" r="f96" b="f97"/>
            <a:pathLst>
              <a:path w="3900357" h="4178958">
                <a:moveTo>
                  <a:pt x="f8" y="f9"/>
                </a:moveTo>
                <a:cubicBezTo>
                  <a:pt x="f10" y="f11"/>
                  <a:pt x="f6" y="f12"/>
                  <a:pt x="f6" y="f13"/>
                </a:cubicBezTo>
                <a:cubicBezTo>
                  <a:pt x="f6" y="f14"/>
                  <a:pt x="f15" y="f7"/>
                  <a:pt x="f16" y="f7"/>
                </a:cubicBezTo>
                <a:cubicBezTo>
                  <a:pt x="f17" y="f7"/>
                  <a:pt x="f18" y="f19"/>
                  <a:pt x="f20" y="f21"/>
                </a:cubicBezTo>
                <a:lnTo>
                  <a:pt x="f5" y="f22"/>
                </a:lnTo>
                <a:lnTo>
                  <a:pt x="f23" y="f24"/>
                </a:lnTo>
                <a:lnTo>
                  <a:pt x="f25" y="f26"/>
                </a:lnTo>
                <a:cubicBezTo>
                  <a:pt x="f27" y="f28"/>
                  <a:pt x="f29" y="f5"/>
                  <a:pt x="f16" y="f5"/>
                </a:cubicBezTo>
                <a:cubicBezTo>
                  <a:pt x="f30" y="f5"/>
                  <a:pt x="f31" y="f32"/>
                  <a:pt x="f8" y="f9"/>
                </a:cubicBezTo>
                <a:close/>
              </a:path>
            </a:pathLst>
          </a:custGeom>
          <a:gradFill>
            <a:gsLst>
              <a:gs pos="0">
                <a:srgbClr val="000000">
                  <a:alpha val="0"/>
                </a:srgbClr>
              </a:gs>
              <a:gs pos="100000">
                <a:srgbClr val="4472C4">
                  <a:alpha val="43000"/>
                </a:srgbClr>
              </a:gs>
            </a:gsLst>
            <a:lin ang="1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8" name="Rectangle 19">
            <a:extLst>
              <a:ext uri="{FF2B5EF4-FFF2-40B4-BE49-F238E27FC236}">
                <a16:creationId xmlns:a16="http://schemas.microsoft.com/office/drawing/2014/main" id="{E7E7787E-562B-FB5A-2D9A-83ECA5EB1829}"/>
              </a:ext>
            </a:extLst>
          </p:cNvPr>
          <p:cNvSpPr>
            <a:spLocks noMove="1" noResize="1"/>
          </p:cNvSpPr>
          <p:nvPr/>
        </p:nvSpPr>
        <p:spPr>
          <a:xfrm rot="5399996" flipH="1">
            <a:off x="-1410102" y="1399942"/>
            <a:ext cx="6858000" cy="4037834"/>
          </a:xfrm>
          <a:prstGeom prst="rect">
            <a:avLst/>
          </a:prstGeom>
          <a:gradFill>
            <a:gsLst>
              <a:gs pos="0">
                <a:srgbClr val="000000">
                  <a:alpha val="0"/>
                </a:srgbClr>
              </a:gs>
              <a:gs pos="100000">
                <a:srgbClr val="8FAADC">
                  <a:alpha val="11000"/>
                </a:srgbClr>
              </a:gs>
            </a:gsLst>
            <a:lin ang="72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9" name="Title 1">
            <a:extLst>
              <a:ext uri="{FF2B5EF4-FFF2-40B4-BE49-F238E27FC236}">
                <a16:creationId xmlns:a16="http://schemas.microsoft.com/office/drawing/2014/main" id="{2C669FA4-5545-4891-413C-289D092CC5E1}"/>
              </a:ext>
            </a:extLst>
          </p:cNvPr>
          <p:cNvSpPr txBox="1">
            <a:spLocks noGrp="1"/>
          </p:cNvSpPr>
          <p:nvPr>
            <p:ph type="title"/>
          </p:nvPr>
        </p:nvSpPr>
        <p:spPr>
          <a:xfrm>
            <a:off x="466718" y="586852"/>
            <a:ext cx="3201369" cy="3387495"/>
          </a:xfrm>
        </p:spPr>
        <p:txBody>
          <a:bodyPr anchor="b"/>
          <a:lstStyle/>
          <a:p>
            <a:pPr lvl="0" algn="r"/>
            <a:r>
              <a:rPr lang="en-GB" sz="3400" b="1">
                <a:solidFill>
                  <a:srgbClr val="FFFFFF"/>
                </a:solidFill>
                <a:latin typeface="Calibri Light" pitchFamily="34"/>
                <a:cs typeface="Times New Roman" pitchFamily="18"/>
              </a:rPr>
              <a:t>Re-commencing GLP-1 RA therapy when the period of national shortage has passed</a:t>
            </a:r>
            <a:endParaRPr lang="en-GB" sz="3400">
              <a:solidFill>
                <a:srgbClr val="FFFFFF"/>
              </a:solidFill>
            </a:endParaRPr>
          </a:p>
        </p:txBody>
      </p:sp>
      <p:sp>
        <p:nvSpPr>
          <p:cNvPr id="10" name="Content Placeholder 2">
            <a:extLst>
              <a:ext uri="{FF2B5EF4-FFF2-40B4-BE49-F238E27FC236}">
                <a16:creationId xmlns:a16="http://schemas.microsoft.com/office/drawing/2014/main" id="{7DA7A497-4CA2-6316-7AEC-F0D8FEC53A78}"/>
              </a:ext>
            </a:extLst>
          </p:cNvPr>
          <p:cNvSpPr txBox="1">
            <a:spLocks noGrp="1"/>
          </p:cNvSpPr>
          <p:nvPr>
            <p:ph idx="1"/>
          </p:nvPr>
        </p:nvSpPr>
        <p:spPr>
          <a:xfrm>
            <a:off x="4810256" y="649480"/>
            <a:ext cx="6555342" cy="5546046"/>
          </a:xfrm>
        </p:spPr>
        <p:txBody>
          <a:bodyPr anchor="ctr"/>
          <a:lstStyle/>
          <a:p>
            <a:pPr lvl="0">
              <a:spcAft>
                <a:spcPts val="800"/>
              </a:spcAft>
            </a:pPr>
            <a:r>
              <a:rPr lang="en-GB" sz="2000">
                <a:latin typeface="Calibri" pitchFamily="34"/>
                <a:cs typeface="Times New Roman" pitchFamily="18"/>
              </a:rPr>
              <a:t>The national shortage of GLP-1 RAs is expected to extend into mid-2024.</a:t>
            </a:r>
          </a:p>
          <a:p>
            <a:pPr lvl="0"/>
            <a:r>
              <a:rPr lang="en-GB" sz="2000">
                <a:latin typeface="Calibri" pitchFamily="34"/>
                <a:cs typeface="Times New Roman" pitchFamily="18"/>
              </a:rPr>
              <a:t>When GLP-1 RAs are regularly and reliably available again, it will be possible re-commence prescribing GLP-1 RAs for people with T2DM meeting the eligibility criteria as per NICE NG28. Where GLP-1 RA has been prescribed previously, review whether a beneficial metabolic response was achieved. Where there was no beneficial therapeutic response, consider alternative glucose lowering therapies </a:t>
            </a:r>
            <a:endParaRPr lang="en-GB"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22AFF0C-2069-9BFC-208C-6A4CEBFA9BC8}"/>
              </a:ext>
            </a:extLst>
          </p:cNvPr>
          <p:cNvSpPr txBox="1">
            <a:spLocks noGrp="1"/>
          </p:cNvSpPr>
          <p:nvPr>
            <p:ph type="title"/>
          </p:nvPr>
        </p:nvSpPr>
        <p:spPr>
          <a:xfrm>
            <a:off x="1371597" y="348865"/>
            <a:ext cx="10044023" cy="877729"/>
          </a:xfrm>
        </p:spPr>
        <p:txBody>
          <a:bodyPr anchor="ctr">
            <a:normAutofit/>
          </a:bodyPr>
          <a:lstStyle/>
          <a:p>
            <a:pPr lvl="0"/>
            <a:r>
              <a:rPr lang="en-GB" sz="4000">
                <a:solidFill>
                  <a:srgbClr val="FFFFFF"/>
                </a:solidFill>
              </a:rPr>
              <a:t>GLP-1 Shortages - Background</a:t>
            </a:r>
          </a:p>
        </p:txBody>
      </p:sp>
      <p:graphicFrame>
        <p:nvGraphicFramePr>
          <p:cNvPr id="5" name="Content Placeholder 2">
            <a:extLst>
              <a:ext uri="{FF2B5EF4-FFF2-40B4-BE49-F238E27FC236}">
                <a16:creationId xmlns:a16="http://schemas.microsoft.com/office/drawing/2014/main" id="{1302A15A-64EE-15EE-C2F0-B4D96E560EBD}"/>
              </a:ext>
            </a:extLst>
          </p:cNvPr>
          <p:cNvGraphicFramePr>
            <a:graphicFrameLocks noGrp="1"/>
          </p:cNvGraphicFramePr>
          <p:nvPr>
            <p:ph idx="1"/>
            <p:extLst>
              <p:ext uri="{D42A27DB-BD31-4B8C-83A1-F6EECF244321}">
                <p14:modId xmlns:p14="http://schemas.microsoft.com/office/powerpoint/2010/main" val="2913197847"/>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E6B71-11C7-9C78-3F6D-7EE006439D23}"/>
              </a:ext>
            </a:extLst>
          </p:cNvPr>
          <p:cNvSpPr>
            <a:spLocks noGrp="1"/>
          </p:cNvSpPr>
          <p:nvPr>
            <p:ph type="title"/>
          </p:nvPr>
        </p:nvSpPr>
        <p:spPr/>
        <p:txBody>
          <a:bodyPr/>
          <a:lstStyle/>
          <a:p>
            <a:r>
              <a:rPr lang="en-GB" dirty="0"/>
              <a:t>Which Products are affected…</a:t>
            </a:r>
          </a:p>
        </p:txBody>
      </p:sp>
      <p:pic>
        <p:nvPicPr>
          <p:cNvPr id="5" name="Content Placeholder 4">
            <a:extLst>
              <a:ext uri="{FF2B5EF4-FFF2-40B4-BE49-F238E27FC236}">
                <a16:creationId xmlns:a16="http://schemas.microsoft.com/office/drawing/2014/main" id="{5FC6EDAB-6D41-381E-D4BA-06C005BD4124}"/>
              </a:ext>
            </a:extLst>
          </p:cNvPr>
          <p:cNvPicPr>
            <a:picLocks noGrp="1" noChangeAspect="1"/>
          </p:cNvPicPr>
          <p:nvPr>
            <p:ph idx="1"/>
          </p:nvPr>
        </p:nvPicPr>
        <p:blipFill>
          <a:blip r:embed="rId2"/>
          <a:stretch>
            <a:fillRect/>
          </a:stretch>
        </p:blipFill>
        <p:spPr>
          <a:xfrm>
            <a:off x="1153550" y="1714503"/>
            <a:ext cx="10086535" cy="4778368"/>
          </a:xfrm>
        </p:spPr>
      </p:pic>
    </p:spTree>
    <p:extLst>
      <p:ext uri="{BB962C8B-B14F-4D97-AF65-F5344CB8AC3E}">
        <p14:creationId xmlns:p14="http://schemas.microsoft.com/office/powerpoint/2010/main" val="956302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9A641-9207-CABF-181E-4DEE40B9F73B}"/>
              </a:ext>
            </a:extLst>
          </p:cNvPr>
          <p:cNvSpPr>
            <a:spLocks noGrp="1"/>
          </p:cNvSpPr>
          <p:nvPr>
            <p:ph type="title"/>
          </p:nvPr>
        </p:nvSpPr>
        <p:spPr/>
        <p:txBody>
          <a:bodyPr/>
          <a:lstStyle/>
          <a:p>
            <a:r>
              <a:rPr lang="en-GB" dirty="0"/>
              <a:t>Which Products are Affected </a:t>
            </a:r>
            <a:r>
              <a:rPr lang="en-GB" dirty="0" err="1"/>
              <a:t>cont</a:t>
            </a:r>
            <a:r>
              <a:rPr lang="en-GB" dirty="0"/>
              <a:t>… </a:t>
            </a:r>
          </a:p>
        </p:txBody>
      </p:sp>
      <p:pic>
        <p:nvPicPr>
          <p:cNvPr id="5" name="Picture 4">
            <a:extLst>
              <a:ext uri="{FF2B5EF4-FFF2-40B4-BE49-F238E27FC236}">
                <a16:creationId xmlns:a16="http://schemas.microsoft.com/office/drawing/2014/main" id="{68CD883A-6603-75E7-D787-A61ECFF88373}"/>
              </a:ext>
            </a:extLst>
          </p:cNvPr>
          <p:cNvPicPr>
            <a:picLocks noChangeAspect="1"/>
          </p:cNvPicPr>
          <p:nvPr/>
        </p:nvPicPr>
        <p:blipFill>
          <a:blip r:embed="rId2"/>
          <a:stretch>
            <a:fillRect/>
          </a:stretch>
        </p:blipFill>
        <p:spPr>
          <a:xfrm>
            <a:off x="1671020" y="2252498"/>
            <a:ext cx="8849960" cy="2353003"/>
          </a:xfrm>
          <a:prstGeom prst="rect">
            <a:avLst/>
          </a:prstGeom>
          <a:ln>
            <a:solidFill>
              <a:schemeClr val="tx1"/>
            </a:solidFill>
          </a:ln>
        </p:spPr>
      </p:pic>
    </p:spTree>
    <p:extLst>
      <p:ext uri="{BB962C8B-B14F-4D97-AF65-F5344CB8AC3E}">
        <p14:creationId xmlns:p14="http://schemas.microsoft.com/office/powerpoint/2010/main" val="3959829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1AF04-5124-A94A-C2AC-E0521187C695}"/>
              </a:ext>
            </a:extLst>
          </p:cNvPr>
          <p:cNvSpPr>
            <a:spLocks noGrp="1"/>
          </p:cNvSpPr>
          <p:nvPr>
            <p:ph type="title"/>
          </p:nvPr>
        </p:nvSpPr>
        <p:spPr/>
        <p:txBody>
          <a:bodyPr/>
          <a:lstStyle/>
          <a:p>
            <a:r>
              <a:rPr lang="en-GB" dirty="0"/>
              <a:t>Where can I find up to date info on stocks… </a:t>
            </a:r>
          </a:p>
        </p:txBody>
      </p:sp>
      <p:sp>
        <p:nvSpPr>
          <p:cNvPr id="3" name="Content Placeholder 2">
            <a:extLst>
              <a:ext uri="{FF2B5EF4-FFF2-40B4-BE49-F238E27FC236}">
                <a16:creationId xmlns:a16="http://schemas.microsoft.com/office/drawing/2014/main" id="{1C17847B-BFA6-BB4F-B9DB-DE4AED862E23}"/>
              </a:ext>
            </a:extLst>
          </p:cNvPr>
          <p:cNvSpPr>
            <a:spLocks noGrp="1"/>
          </p:cNvSpPr>
          <p:nvPr>
            <p:ph idx="1"/>
          </p:nvPr>
        </p:nvSpPr>
        <p:spPr/>
        <p:txBody>
          <a:bodyPr>
            <a:normAutofit/>
          </a:bodyPr>
          <a:lstStyle/>
          <a:p>
            <a:r>
              <a:rPr lang="en-GB" b="0" i="0" u="none" strike="noStrike" baseline="0" dirty="0">
                <a:solidFill>
                  <a:srgbClr val="000000"/>
                </a:solidFill>
                <a:latin typeface="+mn-lt"/>
              </a:rPr>
              <a:t>The SPS Medicines Supply Tool will be updated for stock position of all GLP1 RAs </a:t>
            </a:r>
          </a:p>
          <a:p>
            <a:r>
              <a:rPr lang="en-GB" b="0" i="0" u="none" strike="noStrike" baseline="0" dirty="0">
                <a:solidFill>
                  <a:srgbClr val="000000"/>
                </a:solidFill>
                <a:latin typeface="+mn-lt"/>
              </a:rPr>
              <a:t>The SPS website will have a dedicated GLP1 RA page : </a:t>
            </a:r>
            <a:r>
              <a:rPr lang="en-GB" dirty="0">
                <a:latin typeface="+mn-lt"/>
                <a:hlinkClick r:id="rId2"/>
              </a:rPr>
              <a:t>Medicines Supply Tool – SPS - Specialist Pharmacy Service – The first stop for professional medicines advice</a:t>
            </a:r>
            <a:endParaRPr lang="en-GB" b="0" i="0" u="none" strike="noStrike" baseline="0" dirty="0">
              <a:solidFill>
                <a:srgbClr val="000000"/>
              </a:solidFill>
              <a:latin typeface="+mn-lt"/>
            </a:endParaRPr>
          </a:p>
          <a:p>
            <a:r>
              <a:rPr lang="en-GB" b="0" i="0" u="none" strike="noStrike" baseline="0" dirty="0">
                <a:solidFill>
                  <a:srgbClr val="000000"/>
                </a:solidFill>
                <a:latin typeface="+mn-lt"/>
              </a:rPr>
              <a:t>Medicines Supply Tool – SPS - Specialist Pharmacy Service – The first stop for professional medicines advice </a:t>
            </a:r>
            <a:endParaRPr lang="en-GB" dirty="0">
              <a:latin typeface="+mn-lt"/>
            </a:endParaRPr>
          </a:p>
        </p:txBody>
      </p:sp>
    </p:spTree>
    <p:extLst>
      <p:ext uri="{BB962C8B-B14F-4D97-AF65-F5344CB8AC3E}">
        <p14:creationId xmlns:p14="http://schemas.microsoft.com/office/powerpoint/2010/main" val="379894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311B928-63BA-06EF-3A96-EC565F85E628}"/>
              </a:ext>
            </a:extLst>
          </p:cNvPr>
          <p:cNvSpPr txBox="1">
            <a:spLocks noGrp="1"/>
          </p:cNvSpPr>
          <p:nvPr>
            <p:ph type="title"/>
          </p:nvPr>
        </p:nvSpPr>
        <p:spPr>
          <a:xfrm>
            <a:off x="1371597" y="348865"/>
            <a:ext cx="10044023" cy="877729"/>
          </a:xfrm>
        </p:spPr>
        <p:txBody>
          <a:bodyPr anchor="ctr">
            <a:normAutofit/>
          </a:bodyPr>
          <a:lstStyle/>
          <a:p>
            <a:pPr lvl="0"/>
            <a:r>
              <a:rPr lang="en-GB" sz="2800">
                <a:solidFill>
                  <a:srgbClr val="FFFFFF"/>
                </a:solidFill>
              </a:rPr>
              <a:t>Who do we expect will need to be involved in managing this shortage … </a:t>
            </a:r>
          </a:p>
        </p:txBody>
      </p:sp>
      <p:graphicFrame>
        <p:nvGraphicFramePr>
          <p:cNvPr id="5" name="Content Placeholder 2">
            <a:extLst>
              <a:ext uri="{FF2B5EF4-FFF2-40B4-BE49-F238E27FC236}">
                <a16:creationId xmlns:a16="http://schemas.microsoft.com/office/drawing/2014/main" id="{90BD6352-4B83-0699-31DB-568D044DF67C}"/>
              </a:ext>
            </a:extLst>
          </p:cNvPr>
          <p:cNvGraphicFramePr>
            <a:graphicFrameLocks noGrp="1"/>
          </p:cNvGraphicFramePr>
          <p:nvPr>
            <p:ph idx="1"/>
            <p:extLst>
              <p:ext uri="{D42A27DB-BD31-4B8C-83A1-F6EECF244321}">
                <p14:modId xmlns:p14="http://schemas.microsoft.com/office/powerpoint/2010/main" val="308003008"/>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9DCA5D-EEB8-720D-F490-7BA355F87578}"/>
              </a:ext>
            </a:extLst>
          </p:cNvPr>
          <p:cNvSpPr txBox="1">
            <a:spLocks noGrp="1"/>
          </p:cNvSpPr>
          <p:nvPr>
            <p:ph type="title"/>
          </p:nvPr>
        </p:nvSpPr>
        <p:spPr>
          <a:xfrm>
            <a:off x="686834" y="1153572"/>
            <a:ext cx="3200400" cy="4461163"/>
          </a:xfrm>
        </p:spPr>
        <p:txBody>
          <a:bodyPr>
            <a:normAutofit/>
          </a:bodyPr>
          <a:lstStyle/>
          <a:p>
            <a:pPr lvl="0"/>
            <a:r>
              <a:rPr lang="en-GB" dirty="0">
                <a:solidFill>
                  <a:srgbClr val="FFFFFF"/>
                </a:solidFill>
              </a:rPr>
              <a:t>What does the DHSC say?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594218F-CEFD-EFC5-38F5-1D425719EAF1}"/>
              </a:ext>
            </a:extLst>
          </p:cNvPr>
          <p:cNvSpPr txBox="1">
            <a:spLocks noGrp="1"/>
          </p:cNvSpPr>
          <p:nvPr>
            <p:ph idx="1"/>
          </p:nvPr>
        </p:nvSpPr>
        <p:spPr>
          <a:xfrm>
            <a:off x="4447308" y="182880"/>
            <a:ext cx="6906491" cy="6527409"/>
          </a:xfrm>
        </p:spPr>
        <p:txBody>
          <a:bodyPr anchor="ctr">
            <a:normAutofit fontScale="92500" lnSpcReduction="20000"/>
          </a:bodyPr>
          <a:lstStyle/>
          <a:p>
            <a:pPr algn="l"/>
            <a:endParaRPr lang="en-GB" sz="1800" b="0" i="0" u="none" strike="noStrike" baseline="0" dirty="0">
              <a:solidFill>
                <a:srgbClr val="000000"/>
              </a:solidFill>
              <a:latin typeface="Arial" panose="020B0604020202020204" pitchFamily="34" charset="0"/>
            </a:endParaRPr>
          </a:p>
          <a:p>
            <a:r>
              <a:rPr lang="en-GB" sz="1800" b="0" i="0" u="none" strike="noStrike" baseline="0" dirty="0">
                <a:solidFill>
                  <a:srgbClr val="000000"/>
                </a:solidFill>
                <a:latin typeface="Arial" panose="020B0604020202020204" pitchFamily="34" charset="0"/>
              </a:rPr>
              <a:t> Actions for clinicians until supply issues have resolved: </a:t>
            </a:r>
          </a:p>
          <a:p>
            <a:pPr marL="0" indent="0">
              <a:buNone/>
            </a:pPr>
            <a:endParaRPr lang="en-GB" sz="1800" b="0" i="0" u="none" strike="noStrike" baseline="0" dirty="0">
              <a:solidFill>
                <a:srgbClr val="000000"/>
              </a:solidFill>
              <a:latin typeface="Arial" panose="020B0604020202020204" pitchFamily="34" charset="0"/>
            </a:endParaRPr>
          </a:p>
          <a:p>
            <a:pPr marL="0" indent="0">
              <a:buNone/>
            </a:pPr>
            <a:r>
              <a:rPr lang="en-GB" sz="1800" b="0" i="0" u="none" strike="noStrike" baseline="0" dirty="0">
                <a:solidFill>
                  <a:srgbClr val="000000"/>
                </a:solidFill>
                <a:latin typeface="Arial" panose="020B0604020202020204" pitchFamily="34" charset="0"/>
              </a:rPr>
              <a:t>• GLP-1 RAs should only be prescribed for their licensed indication </a:t>
            </a:r>
          </a:p>
          <a:p>
            <a:pPr marL="0" indent="0">
              <a:buNone/>
            </a:pPr>
            <a:r>
              <a:rPr lang="en-GB" sz="1800" b="0" i="0" u="none" strike="noStrike" baseline="0" dirty="0">
                <a:solidFill>
                  <a:srgbClr val="000000"/>
                </a:solidFill>
                <a:latin typeface="Arial" panose="020B0604020202020204" pitchFamily="34" charset="0"/>
              </a:rPr>
              <a:t>• Avoid initiating people with type 2 diabetes on GLP-1 RAs for the duration of the GLP1-RA national shortage. </a:t>
            </a:r>
          </a:p>
          <a:p>
            <a:pPr marL="0" indent="0">
              <a:buNone/>
            </a:pPr>
            <a:r>
              <a:rPr lang="en-GB" sz="1800" b="0" i="0" u="none" strike="noStrike" baseline="0" dirty="0">
                <a:solidFill>
                  <a:srgbClr val="000000"/>
                </a:solidFill>
                <a:latin typeface="Arial" panose="020B0604020202020204" pitchFamily="34" charset="0"/>
              </a:rPr>
              <a:t>• Review the need for prescribing a GLP-1 RA agent and stop treatment if no longer required due to not achieving desired clinical effect as per NICE CG28. </a:t>
            </a:r>
          </a:p>
          <a:p>
            <a:pPr marL="0" indent="0">
              <a:buNone/>
            </a:pPr>
            <a:r>
              <a:rPr lang="en-GB" sz="1800" b="0" i="0" u="none" strike="noStrike" baseline="0" dirty="0">
                <a:solidFill>
                  <a:srgbClr val="000000"/>
                </a:solidFill>
                <a:latin typeface="Arial" panose="020B0604020202020204" pitchFamily="34" charset="0"/>
              </a:rPr>
              <a:t>• Avoid switching between brands of GLP-1 RAs, including between injectable and oral forms. </a:t>
            </a:r>
          </a:p>
          <a:p>
            <a:pPr marL="0" indent="0">
              <a:buNone/>
            </a:pPr>
            <a:r>
              <a:rPr lang="en-GB" sz="1800" b="0" i="0" u="none" strike="noStrike" baseline="0" dirty="0">
                <a:solidFill>
                  <a:srgbClr val="000000"/>
                </a:solidFill>
                <a:latin typeface="Arial" panose="020B0604020202020204" pitchFamily="34" charset="0"/>
              </a:rPr>
              <a:t>• Where a higher dose preparation of GLP-1 RA is not available, do not substitute by doubling up a lower dose preparation. </a:t>
            </a:r>
          </a:p>
          <a:p>
            <a:pPr marL="0" indent="0">
              <a:buNone/>
            </a:pPr>
            <a:r>
              <a:rPr lang="en-GB" sz="1800" b="0" i="0" u="none" strike="noStrike" baseline="0" dirty="0">
                <a:solidFill>
                  <a:srgbClr val="000000"/>
                </a:solidFill>
                <a:latin typeface="Arial" panose="020B0604020202020204" pitchFamily="34" charset="0"/>
              </a:rPr>
              <a:t>• Where GLP-1 RA therapy is not available, proactively identify patients established on the affected preparation and consider prioritising for review based on the criteria below. </a:t>
            </a:r>
          </a:p>
          <a:p>
            <a:pPr marL="0" indent="0">
              <a:buNone/>
            </a:pPr>
            <a:r>
              <a:rPr lang="en-GB" sz="1800" b="0" i="0" u="none" strike="noStrike" baseline="0" dirty="0">
                <a:solidFill>
                  <a:srgbClr val="000000"/>
                </a:solidFill>
                <a:latin typeface="Arial" panose="020B0604020202020204" pitchFamily="34" charset="0"/>
              </a:rPr>
              <a:t>• Where an alternative glucose lowering therapy needs to be considered, use the principles of shared decision making as per NICE guidelines in conjunction with the supporting information </a:t>
            </a:r>
          </a:p>
          <a:p>
            <a:pPr marL="0" indent="0">
              <a:buNone/>
            </a:pPr>
            <a:r>
              <a:rPr lang="en-GB" sz="1800" b="0" i="0" u="none" strike="noStrike" baseline="0" dirty="0">
                <a:solidFill>
                  <a:srgbClr val="000000"/>
                </a:solidFill>
                <a:latin typeface="Arial" panose="020B0604020202020204" pitchFamily="34" charset="0"/>
              </a:rPr>
              <a:t>• Where there is reduced access to GLP-1 RAs, support people with type 2 diabetes to access to structured education and weight management programmes where available. </a:t>
            </a:r>
          </a:p>
          <a:p>
            <a:pPr marL="0" indent="0">
              <a:buNone/>
            </a:pPr>
            <a:r>
              <a:rPr lang="en-GB" sz="1800" b="0" i="0" u="none" strike="noStrike" baseline="0" dirty="0">
                <a:solidFill>
                  <a:srgbClr val="000000"/>
                </a:solidFill>
                <a:latin typeface="Arial" panose="020B0604020202020204" pitchFamily="34" charset="0"/>
              </a:rPr>
              <a:t>• Order stocks sensibly in line with demand during this time, limiting prescribing to minimise risk to the supply chain whilst acknowledging the needs of the patient. </a:t>
            </a:r>
          </a:p>
          <a:p>
            <a:r>
              <a:rPr lang="en-GB" sz="1800" b="0" i="0" u="none" strike="noStrike" baseline="0" dirty="0">
                <a:solidFill>
                  <a:srgbClr val="000000"/>
                </a:solidFill>
                <a:latin typeface="Arial" panose="020B0604020202020204" pitchFamily="34" charset="0"/>
              </a:rPr>
              <a:t>	</a:t>
            </a:r>
          </a:p>
          <a:p>
            <a:pPr lvl="0"/>
            <a:endParaRPr lang="en-GB" sz="13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1">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7A5458-DEE3-2914-43A3-AC0F4024FD69}"/>
              </a:ext>
            </a:extLst>
          </p:cNvPr>
          <p:cNvSpPr txBox="1">
            <a:spLocks noGrp="1"/>
          </p:cNvSpPr>
          <p:nvPr>
            <p:ph type="title"/>
          </p:nvPr>
        </p:nvSpPr>
        <p:spPr>
          <a:xfrm>
            <a:off x="841248" y="256032"/>
            <a:ext cx="10506456" cy="1014984"/>
          </a:xfrm>
        </p:spPr>
        <p:txBody>
          <a:bodyPr anchor="b">
            <a:normAutofit/>
          </a:bodyPr>
          <a:lstStyle/>
          <a:p>
            <a:pPr lvl="0"/>
            <a:r>
              <a:rPr lang="en-GB"/>
              <a:t>Prioritisation for Clinical Review</a:t>
            </a:r>
          </a:p>
        </p:txBody>
      </p:sp>
      <p:sp>
        <p:nvSpPr>
          <p:cNvPr id="14" name="Rectangle 13">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7" name="Content Placeholder 2">
            <a:extLst>
              <a:ext uri="{FF2B5EF4-FFF2-40B4-BE49-F238E27FC236}">
                <a16:creationId xmlns:a16="http://schemas.microsoft.com/office/drawing/2014/main" id="{8F70460E-3586-00C3-1E5C-93DA82364D8E}"/>
              </a:ext>
            </a:extLst>
          </p:cNvPr>
          <p:cNvGraphicFramePr>
            <a:graphicFrameLocks noGrp="1"/>
          </p:cNvGraphicFramePr>
          <p:nvPr>
            <p:ph idx="1"/>
            <p:extLst>
              <p:ext uri="{D42A27DB-BD31-4B8C-83A1-F6EECF244321}">
                <p14:modId xmlns:p14="http://schemas.microsoft.com/office/powerpoint/2010/main" val="4195685469"/>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A0C307-55C1-066C-61BD-36626EDA19F0}"/>
              </a:ext>
            </a:extLst>
          </p:cNvPr>
          <p:cNvSpPr txBox="1">
            <a:spLocks noGrp="1"/>
          </p:cNvSpPr>
          <p:nvPr>
            <p:ph type="title"/>
          </p:nvPr>
        </p:nvSpPr>
        <p:spPr>
          <a:xfrm>
            <a:off x="466722" y="586855"/>
            <a:ext cx="3201366" cy="3387497"/>
          </a:xfrm>
        </p:spPr>
        <p:txBody>
          <a:bodyPr anchor="b">
            <a:normAutofit/>
          </a:bodyPr>
          <a:lstStyle/>
          <a:p>
            <a:pPr lvl="0" algn="r"/>
            <a:r>
              <a:rPr lang="en-GB" sz="4000">
                <a:solidFill>
                  <a:srgbClr val="FFFFFF"/>
                </a:solidFill>
              </a:rPr>
              <a:t>First Line of defence… </a:t>
            </a:r>
          </a:p>
        </p:txBody>
      </p:sp>
      <p:sp>
        <p:nvSpPr>
          <p:cNvPr id="3" name="Content Placeholder 2">
            <a:extLst>
              <a:ext uri="{FF2B5EF4-FFF2-40B4-BE49-F238E27FC236}">
                <a16:creationId xmlns:a16="http://schemas.microsoft.com/office/drawing/2014/main" id="{AEA6FB94-9C8B-D2A9-0E86-68D8ABC8CE71}"/>
              </a:ext>
            </a:extLst>
          </p:cNvPr>
          <p:cNvSpPr txBox="1">
            <a:spLocks noGrp="1"/>
          </p:cNvSpPr>
          <p:nvPr>
            <p:ph idx="1"/>
          </p:nvPr>
        </p:nvSpPr>
        <p:spPr>
          <a:xfrm>
            <a:off x="4810259" y="649480"/>
            <a:ext cx="6555347" cy="5546047"/>
          </a:xfrm>
        </p:spPr>
        <p:txBody>
          <a:bodyPr anchor="ctr">
            <a:normAutofit/>
          </a:bodyPr>
          <a:lstStyle/>
          <a:p>
            <a:pPr lvl="0">
              <a:spcBef>
                <a:spcPts val="1200"/>
              </a:spcBef>
            </a:pPr>
            <a:r>
              <a:rPr lang="en-GB" sz="1700" b="1" u="sng">
                <a:latin typeface="Calibri Light" pitchFamily="34"/>
                <a:cs typeface="Times New Roman" pitchFamily="18"/>
              </a:rPr>
              <a:t>Structured education</a:t>
            </a:r>
            <a:endParaRPr lang="en-GB" sz="1700" b="1">
              <a:latin typeface="Calibri Light" pitchFamily="34"/>
              <a:cs typeface="Times New Roman" pitchFamily="18"/>
            </a:endParaRPr>
          </a:p>
          <a:p>
            <a:pPr lvl="0">
              <a:spcAft>
                <a:spcPts val="800"/>
              </a:spcAft>
            </a:pPr>
            <a:r>
              <a:rPr lang="en-GB" sz="1700">
                <a:latin typeface="Calibri" pitchFamily="34"/>
                <a:cs typeface="Times New Roman" pitchFamily="18"/>
              </a:rPr>
              <a:t>People with T2DM requiring a change to their usual medication may welcome an opportunity to access structured education to support self-management. In addition to local services, offer access to structured education at </a:t>
            </a:r>
            <a:r>
              <a:rPr lang="en-GB" sz="1700" u="sng">
                <a:latin typeface="Calibri" pitchFamily="34"/>
                <a:cs typeface="Times New Roman" pitchFamily="18"/>
                <a:hlinkClick r:id="rId2"/>
              </a:rPr>
              <a:t>https://healthyliving.nhs.uk/</a:t>
            </a:r>
            <a:r>
              <a:rPr lang="en-GB" sz="1700" u="sng">
                <a:latin typeface="Calibri" pitchFamily="34"/>
                <a:cs typeface="Times New Roman" pitchFamily="18"/>
              </a:rPr>
              <a:t>.</a:t>
            </a:r>
            <a:endParaRPr lang="en-GB" sz="1700">
              <a:latin typeface="Calibri" pitchFamily="34"/>
              <a:cs typeface="Times New Roman" pitchFamily="18"/>
            </a:endParaRPr>
          </a:p>
          <a:p>
            <a:pPr lvl="0">
              <a:spcBef>
                <a:spcPts val="1200"/>
              </a:spcBef>
            </a:pPr>
            <a:r>
              <a:rPr lang="en-GB" sz="1700" b="1" u="sng">
                <a:latin typeface="Calibri Light" pitchFamily="34"/>
                <a:cs typeface="Times New Roman" pitchFamily="18"/>
              </a:rPr>
              <a:t>Weight management</a:t>
            </a:r>
            <a:r>
              <a:rPr lang="en-GB" sz="1700" b="1">
                <a:latin typeface="Calibri Light" pitchFamily="34"/>
                <a:cs typeface="Times New Roman" pitchFamily="18"/>
              </a:rPr>
              <a:t> </a:t>
            </a:r>
          </a:p>
          <a:p>
            <a:pPr lvl="0">
              <a:spcAft>
                <a:spcPts val="800"/>
              </a:spcAft>
            </a:pPr>
            <a:r>
              <a:rPr lang="en-GB" sz="1700">
                <a:latin typeface="Calibri" pitchFamily="34"/>
                <a:cs typeface="Times New Roman" pitchFamily="18"/>
              </a:rPr>
              <a:t>Eligible people with T2DM who would like support with weight management should be signposted to available weight management programmes. In addition to local pathways, there are several nationally available options, including such as:</a:t>
            </a:r>
          </a:p>
          <a:p>
            <a:pPr marL="342900" lvl="0" indent="-342900">
              <a:buFont typeface="Symbol" pitchFamily="18"/>
              <a:buChar char=""/>
            </a:pPr>
            <a:r>
              <a:rPr lang="en-GB" sz="1700" u="sng">
                <a:latin typeface="Calibri" pitchFamily="34"/>
                <a:cs typeface="Times New Roman" pitchFamily="18"/>
                <a:hlinkClick r:id="rId3"/>
              </a:rPr>
              <a:t>Adult weight management: short conversations with patients</a:t>
            </a:r>
            <a:endParaRPr lang="en-GB" sz="1700">
              <a:latin typeface="Calibri" pitchFamily="34"/>
              <a:cs typeface="Times New Roman" pitchFamily="18"/>
            </a:endParaRPr>
          </a:p>
          <a:p>
            <a:pPr marL="342900" lvl="0" indent="-342900">
              <a:buFont typeface="Symbol" pitchFamily="18"/>
              <a:buChar char=""/>
            </a:pPr>
            <a:r>
              <a:rPr lang="en-GB" sz="1700" u="sng">
                <a:latin typeface="Calibri" pitchFamily="34"/>
                <a:cs typeface="Times New Roman" pitchFamily="18"/>
                <a:hlinkClick r:id="rId4"/>
              </a:rPr>
              <a:t>The NHS Digital Weight Management Programme</a:t>
            </a:r>
            <a:endParaRPr lang="en-GB" sz="1700">
              <a:latin typeface="Calibri" pitchFamily="34"/>
              <a:cs typeface="Times New Roman" pitchFamily="18"/>
            </a:endParaRPr>
          </a:p>
          <a:p>
            <a:pPr marL="342900" lvl="0" indent="-342900">
              <a:buFont typeface="Symbol" pitchFamily="18"/>
              <a:buChar char=""/>
            </a:pPr>
            <a:r>
              <a:rPr lang="en-GB" sz="1700" u="sng">
                <a:latin typeface="Calibri" pitchFamily="34"/>
                <a:cs typeface="Times New Roman" pitchFamily="18"/>
                <a:hlinkClick r:id="rId5"/>
              </a:rPr>
              <a:t>Tier 1 and 2 weight management services</a:t>
            </a:r>
            <a:r>
              <a:rPr lang="en-GB" sz="1700">
                <a:latin typeface="Calibri" pitchFamily="34"/>
                <a:cs typeface="Times New Roman" pitchFamily="18"/>
              </a:rPr>
              <a:t> </a:t>
            </a:r>
          </a:p>
          <a:p>
            <a:pPr marL="342900" lvl="0" indent="-342900">
              <a:spcAft>
                <a:spcPts val="800"/>
              </a:spcAft>
              <a:buFont typeface="Symbol" pitchFamily="18"/>
              <a:buChar char=""/>
            </a:pPr>
            <a:r>
              <a:rPr lang="en-GB" sz="1700" u="sng">
                <a:latin typeface="Calibri" pitchFamily="34"/>
                <a:cs typeface="Times New Roman" pitchFamily="18"/>
                <a:hlinkClick r:id="rId6"/>
              </a:rPr>
              <a:t>NHS type 2 diabetes path to remission programme</a:t>
            </a:r>
            <a:endParaRPr lang="en-GB" sz="1700">
              <a:latin typeface="Calibri" pitchFamily="34"/>
              <a:cs typeface="Times New Roman" pitchFamily="18"/>
            </a:endParaRPr>
          </a:p>
          <a:p>
            <a:pPr lvl="0"/>
            <a:r>
              <a:rPr lang="en-GB" sz="1700" u="sng">
                <a:latin typeface="Calibri" pitchFamily="34"/>
                <a:cs typeface="Times New Roman" pitchFamily="18"/>
                <a:hlinkClick r:id="rId7"/>
              </a:rPr>
              <a:t>https://www.nhs.uk/better-health/lose-weight/</a:t>
            </a:r>
            <a:endParaRPr lang="en-GB" sz="17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LP-1 Shortages" id="{52BBB68B-13D7-49CC-BC00-319FD7207118}" vid="{669C7859-0F02-460B-A99E-F61A2B9FA454}"/>
    </a:ext>
  </a:extLst>
</a:theme>
</file>

<file path=docProps/app.xml><?xml version="1.0" encoding="utf-8"?>
<Properties xmlns="http://schemas.openxmlformats.org/officeDocument/2006/extended-properties" xmlns:vt="http://schemas.openxmlformats.org/officeDocument/2006/docPropsVTypes">
  <Template>GLP-1 Shortages</Template>
  <TotalTime>14</TotalTime>
  <Words>1102</Words>
  <Application>Microsoft Office PowerPoint</Application>
  <PresentationFormat>Widescreen</PresentationFormat>
  <Paragraphs>71</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Symbol</vt:lpstr>
      <vt:lpstr>Times New Roman</vt:lpstr>
      <vt:lpstr>Office Theme</vt:lpstr>
      <vt:lpstr>GLP-1 Shortages</vt:lpstr>
      <vt:lpstr>GLP-1 Shortages - Background</vt:lpstr>
      <vt:lpstr>Which Products are affected…</vt:lpstr>
      <vt:lpstr>Which Products are Affected cont… </vt:lpstr>
      <vt:lpstr>Where can I find up to date info on stocks… </vt:lpstr>
      <vt:lpstr>Who do we expect will need to be involved in managing this shortage … </vt:lpstr>
      <vt:lpstr>What does the DHSC say? </vt:lpstr>
      <vt:lpstr>Prioritisation for Clinical Review</vt:lpstr>
      <vt:lpstr>First Line of defence… </vt:lpstr>
      <vt:lpstr>Review Response to GLP-1s</vt:lpstr>
      <vt:lpstr>PowerPoint Presentation</vt:lpstr>
      <vt:lpstr>Quick Reference Guide for Oral Glycaemic Agents</vt:lpstr>
      <vt:lpstr>Oral Glucose lowering Therapies by Class</vt:lpstr>
      <vt:lpstr>When is insulin required? </vt:lpstr>
      <vt:lpstr>Counterfeit Products</vt:lpstr>
      <vt:lpstr>Re-commencing GLP-1 RA therapy when the period of national shortage has passed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GLP-1 Shortages</dc:title>
  <dc:creator>BEBA, Hannah (NHS WEST YORKSHIRE ICB - 15F)</dc:creator>
  <cp:lastModifiedBy>BEBA, Hannah (NHS WEST YORKSHIRE ICB - 15F)</cp:lastModifiedBy>
  <cp:revision>1</cp:revision>
  <dcterms:created xsi:type="dcterms:W3CDTF">2023-06-27T12:12:01Z</dcterms:created>
  <dcterms:modified xsi:type="dcterms:W3CDTF">2023-06-27T12:26:54Z</dcterms:modified>
</cp:coreProperties>
</file>