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312" r:id="rId4"/>
    <p:sldId id="311" r:id="rId5"/>
    <p:sldId id="330" r:id="rId6"/>
    <p:sldId id="331" r:id="rId7"/>
    <p:sldId id="309" r:id="rId8"/>
    <p:sldId id="314" r:id="rId9"/>
    <p:sldId id="316" r:id="rId10"/>
    <p:sldId id="332" r:id="rId11"/>
    <p:sldId id="317" r:id="rId12"/>
    <p:sldId id="333" r:id="rId13"/>
    <p:sldId id="315" r:id="rId14"/>
    <p:sldId id="334" r:id="rId15"/>
    <p:sldId id="335" r:id="rId16"/>
    <p:sldId id="318" r:id="rId17"/>
    <p:sldId id="336" r:id="rId18"/>
    <p:sldId id="329" r:id="rId19"/>
    <p:sldId id="319" r:id="rId20"/>
    <p:sldId id="325" r:id="rId21"/>
    <p:sldId id="337" r:id="rId22"/>
    <p:sldId id="338" r:id="rId23"/>
    <p:sldId id="324" r:id="rId24"/>
    <p:sldId id="339" r:id="rId25"/>
    <p:sldId id="320" r:id="rId26"/>
    <p:sldId id="321" r:id="rId27"/>
    <p:sldId id="326" r:id="rId28"/>
    <p:sldId id="322" r:id="rId29"/>
    <p:sldId id="323" r:id="rId30"/>
    <p:sldId id="340" r:id="rId31"/>
    <p:sldId id="327" r:id="rId32"/>
    <p:sldId id="328"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14911C8-5CE3-C538-1346-A5B72B8A11DA}" name="WOOTTON, Louise (NHS HUMBER AND NORTH YORKSHIRE ICB - 03Q)" initials="WL(HANYI0" userId="S::louise.wootton2@nhs.net::4f4eaae0-8d19-45b2-8de2-08e732868b5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Philippa Watts" initials="PW" lastIdx="12" clrIdx="0">
    <p:extLst>
      <p:ext uri="{19B8F6BF-5375-455C-9EA6-DF929625EA0E}">
        <p15:presenceInfo xmlns:p15="http://schemas.microsoft.com/office/powerpoint/2012/main" userId="S-1-5-21-1099761310-1732913671-2243477033-1691" providerId="AD"/>
      </p:ext>
    </p:extLst>
  </p:cmAuthor>
  <p:cmAuthor id="2" name="NEWSOME, Sally (NHS NORTH YORKSHIRE CCG)" initials="NS(NYC" lastIdx="2" clrIdx="1">
    <p:extLst>
      <p:ext uri="{19B8F6BF-5375-455C-9EA6-DF929625EA0E}">
        <p15:presenceInfo xmlns:p15="http://schemas.microsoft.com/office/powerpoint/2012/main" userId="S::sally.newsome2@nhs.net::ca5a889a-79ac-4063-86c6-a3b5539077c4" providerId="AD"/>
      </p:ext>
    </p:extLst>
  </p:cmAuthor>
  <p:cmAuthor id="3" name="WOOTTON, Louise (NHS VALE OF YORK CCG)" initials="WL(VOYC" lastIdx="8" clrIdx="2">
    <p:extLst>
      <p:ext uri="{19B8F6BF-5375-455C-9EA6-DF929625EA0E}">
        <p15:presenceInfo xmlns:p15="http://schemas.microsoft.com/office/powerpoint/2012/main" userId="S::louise.wootton2@nhs.net::4f4eaae0-8d19-45b2-8de2-08e732868b59" providerId="AD"/>
      </p:ext>
    </p:extLst>
  </p:cmAuthor>
  <p:cmAuthor id="4" name="SAYERS, Georgina (NHS NORTH YORKSHIRE CCG)" initials="SG(NYC" lastIdx="1" clrIdx="3">
    <p:extLst>
      <p:ext uri="{19B8F6BF-5375-455C-9EA6-DF929625EA0E}">
        <p15:presenceInfo xmlns:p15="http://schemas.microsoft.com/office/powerpoint/2012/main" userId="S::georgina.sayers1@nhs.net::aa03ef64-75ef-4136-acc5-df802739f6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8/10/relationships/authors" Target="authors.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_rels/data3.xml.rels><?xml version="1.0" encoding="UTF-8" standalone="yes"?>
<Relationships xmlns="http://schemas.openxmlformats.org/package/2006/relationships"><Relationship Id="rId1" Type="http://schemas.openxmlformats.org/officeDocument/2006/relationships/hyperlink" Target="https://www.youtube.com/watch?v=PQgXBhPh5Zo" TargetMode="External"/></Relationships>
</file>

<file path=ppt/diagrams/_rels/drawing3.xml.rels><?xml version="1.0" encoding="UTF-8" standalone="yes"?>
<Relationships xmlns="http://schemas.openxmlformats.org/package/2006/relationships"><Relationship Id="rId1" Type="http://schemas.openxmlformats.org/officeDocument/2006/relationships/hyperlink" Target="https://www.youtube.com/watch?v=PQgXBhPh5Zo" TargetMode="Externa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13253E-6E4D-436F-B7BC-0114713B4FE1}"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GB"/>
        </a:p>
      </dgm:t>
    </dgm:pt>
    <dgm:pt modelId="{CFE7C2D5-CC3C-4FE7-AF03-C2127187C8A5}">
      <dgm:prSet custT="1"/>
      <dgm:spPr/>
      <dgm:t>
        <a:bodyPr/>
        <a:lstStyle/>
        <a:p>
          <a:pPr algn="ctr"/>
          <a:r>
            <a:rPr lang="en-GB" sz="2400" b="0" i="0" dirty="0">
              <a:solidFill>
                <a:schemeClr val="tx1"/>
              </a:solidFill>
              <a:latin typeface="Arial" panose="020B0604020202020204" pitchFamily="34" charset="0"/>
              <a:cs typeface="Arial" panose="020B0604020202020204" pitchFamily="34" charset="0"/>
            </a:rPr>
            <a:t>UN Rights of Child</a:t>
          </a:r>
          <a:endParaRPr lang="en-GB" sz="2400" dirty="0">
            <a:solidFill>
              <a:schemeClr val="tx1"/>
            </a:solidFill>
            <a:latin typeface="Arial" panose="020B0604020202020204" pitchFamily="34" charset="0"/>
            <a:cs typeface="Arial" panose="020B0604020202020204" pitchFamily="34" charset="0"/>
          </a:endParaRPr>
        </a:p>
      </dgm:t>
    </dgm:pt>
    <dgm:pt modelId="{F0E0F814-C34F-4869-9FFE-505139AFEEA9}" type="parTrans" cxnId="{EDC59F5B-07D5-4B3D-8D5B-87C39E1B64E9}">
      <dgm:prSet/>
      <dgm:spPr/>
      <dgm:t>
        <a:bodyPr/>
        <a:lstStyle/>
        <a:p>
          <a:endParaRPr lang="en-GB" sz="2400">
            <a:solidFill>
              <a:schemeClr val="tx1"/>
            </a:solidFill>
          </a:endParaRPr>
        </a:p>
      </dgm:t>
    </dgm:pt>
    <dgm:pt modelId="{7A9BCA75-F593-4FF6-8CAE-C64AEB1950C9}" type="sibTrans" cxnId="{EDC59F5B-07D5-4B3D-8D5B-87C39E1B64E9}">
      <dgm:prSet/>
      <dgm:spPr/>
      <dgm:t>
        <a:bodyPr/>
        <a:lstStyle/>
        <a:p>
          <a:endParaRPr lang="en-GB" sz="2400">
            <a:solidFill>
              <a:schemeClr val="tx1"/>
            </a:solidFill>
          </a:endParaRPr>
        </a:p>
      </dgm:t>
    </dgm:pt>
    <dgm:pt modelId="{BA5F10D0-B57B-4E9E-9215-A59B1CB1584C}">
      <dgm:prSet custT="1"/>
      <dgm:spPr/>
      <dgm:t>
        <a:bodyPr/>
        <a:lstStyle/>
        <a:p>
          <a:pPr algn="ctr"/>
          <a:r>
            <a:rPr lang="en-GB" sz="2400" b="0" i="0" dirty="0">
              <a:solidFill>
                <a:schemeClr val="tx1"/>
              </a:solidFill>
              <a:latin typeface="Arial" panose="020B0604020202020204" pitchFamily="34" charset="0"/>
              <a:cs typeface="Arial" panose="020B0604020202020204" pitchFamily="34" charset="0"/>
            </a:rPr>
            <a:t>UN Convention on the Rights of Persons with Disabilities</a:t>
          </a:r>
          <a:endParaRPr lang="en-GB" sz="2400" dirty="0">
            <a:solidFill>
              <a:schemeClr val="tx1"/>
            </a:solidFill>
            <a:latin typeface="Arial" panose="020B0604020202020204" pitchFamily="34" charset="0"/>
            <a:cs typeface="Arial" panose="020B0604020202020204" pitchFamily="34" charset="0"/>
          </a:endParaRPr>
        </a:p>
      </dgm:t>
    </dgm:pt>
    <dgm:pt modelId="{4C98BEAC-D226-43D5-A4EB-01C0C2075A8F}" type="parTrans" cxnId="{AB4427BD-8D6C-4F9B-BF4A-326648C42830}">
      <dgm:prSet/>
      <dgm:spPr/>
      <dgm:t>
        <a:bodyPr/>
        <a:lstStyle/>
        <a:p>
          <a:endParaRPr lang="en-GB" sz="2400">
            <a:solidFill>
              <a:schemeClr val="tx1"/>
            </a:solidFill>
          </a:endParaRPr>
        </a:p>
      </dgm:t>
    </dgm:pt>
    <dgm:pt modelId="{9CA1B07D-7545-4425-99CA-7A9F15994B9B}" type="sibTrans" cxnId="{AB4427BD-8D6C-4F9B-BF4A-326648C42830}">
      <dgm:prSet/>
      <dgm:spPr/>
      <dgm:t>
        <a:bodyPr/>
        <a:lstStyle/>
        <a:p>
          <a:endParaRPr lang="en-GB" sz="2400">
            <a:solidFill>
              <a:schemeClr val="tx1"/>
            </a:solidFill>
          </a:endParaRPr>
        </a:p>
      </dgm:t>
    </dgm:pt>
    <dgm:pt modelId="{DEF7E7E2-D347-407C-A4C6-E07E26CF4F0B}">
      <dgm:prSet custT="1"/>
      <dgm:spPr/>
      <dgm:t>
        <a:bodyPr/>
        <a:lstStyle/>
        <a:p>
          <a:pPr algn="ctr"/>
          <a:r>
            <a:rPr lang="en-GB" sz="2400" b="0" i="0" dirty="0">
              <a:solidFill>
                <a:schemeClr val="tx1"/>
              </a:solidFill>
              <a:latin typeface="Arial" panose="020B0604020202020204" pitchFamily="34" charset="0"/>
              <a:cs typeface="Arial" panose="020B0604020202020204" pitchFamily="34" charset="0"/>
            </a:rPr>
            <a:t>Children and Families Act 2014</a:t>
          </a:r>
          <a:endParaRPr lang="en-GB" sz="2400" dirty="0">
            <a:solidFill>
              <a:schemeClr val="tx1"/>
            </a:solidFill>
            <a:latin typeface="Arial" panose="020B0604020202020204" pitchFamily="34" charset="0"/>
            <a:cs typeface="Arial" panose="020B0604020202020204" pitchFamily="34" charset="0"/>
          </a:endParaRPr>
        </a:p>
      </dgm:t>
    </dgm:pt>
    <dgm:pt modelId="{6B5B70EB-0740-43F1-8C0A-796C1C9555A4}" type="parTrans" cxnId="{B3C43FAD-872C-4A0F-A2A8-BDA12EAE19AB}">
      <dgm:prSet/>
      <dgm:spPr/>
      <dgm:t>
        <a:bodyPr/>
        <a:lstStyle/>
        <a:p>
          <a:endParaRPr lang="en-GB" sz="2400">
            <a:solidFill>
              <a:schemeClr val="tx1"/>
            </a:solidFill>
          </a:endParaRPr>
        </a:p>
      </dgm:t>
    </dgm:pt>
    <dgm:pt modelId="{87D37FE4-D793-4CE8-B308-6EB2BE034382}" type="sibTrans" cxnId="{B3C43FAD-872C-4A0F-A2A8-BDA12EAE19AB}">
      <dgm:prSet/>
      <dgm:spPr/>
      <dgm:t>
        <a:bodyPr/>
        <a:lstStyle/>
        <a:p>
          <a:endParaRPr lang="en-GB" sz="2400">
            <a:solidFill>
              <a:schemeClr val="tx1"/>
            </a:solidFill>
          </a:endParaRPr>
        </a:p>
      </dgm:t>
    </dgm:pt>
    <dgm:pt modelId="{82BAD097-B610-4445-867A-252A7707E927}">
      <dgm:prSet custT="1"/>
      <dgm:spPr/>
      <dgm:t>
        <a:bodyPr/>
        <a:lstStyle/>
        <a:p>
          <a:pPr algn="ctr"/>
          <a:r>
            <a:rPr lang="en-GB" sz="2400" b="0" i="0" dirty="0">
              <a:solidFill>
                <a:schemeClr val="tx1"/>
              </a:solidFill>
              <a:latin typeface="Arial" panose="020B0604020202020204" pitchFamily="34" charset="0"/>
              <a:cs typeface="Arial" panose="020B0604020202020204" pitchFamily="34" charset="0"/>
            </a:rPr>
            <a:t>SEND Code of Practice 2014 </a:t>
          </a:r>
          <a:endParaRPr lang="en-GB" sz="2400" dirty="0">
            <a:solidFill>
              <a:schemeClr val="tx1"/>
            </a:solidFill>
            <a:latin typeface="Arial" panose="020B0604020202020204" pitchFamily="34" charset="0"/>
            <a:cs typeface="Arial" panose="020B0604020202020204" pitchFamily="34" charset="0"/>
          </a:endParaRPr>
        </a:p>
      </dgm:t>
    </dgm:pt>
    <dgm:pt modelId="{FFD15DA0-9AA5-4367-B2EF-31E9A212B0CF}" type="parTrans" cxnId="{06A8E168-EEA8-427B-A405-F07C22FFFF42}">
      <dgm:prSet/>
      <dgm:spPr/>
      <dgm:t>
        <a:bodyPr/>
        <a:lstStyle/>
        <a:p>
          <a:endParaRPr lang="en-GB" sz="2400">
            <a:solidFill>
              <a:schemeClr val="tx1"/>
            </a:solidFill>
          </a:endParaRPr>
        </a:p>
      </dgm:t>
    </dgm:pt>
    <dgm:pt modelId="{FB6D782D-E5B4-4321-B0C1-8C3648AF45AD}" type="sibTrans" cxnId="{06A8E168-EEA8-427B-A405-F07C22FFFF42}">
      <dgm:prSet/>
      <dgm:spPr/>
      <dgm:t>
        <a:bodyPr/>
        <a:lstStyle/>
        <a:p>
          <a:endParaRPr lang="en-GB" sz="2400">
            <a:solidFill>
              <a:schemeClr val="tx1"/>
            </a:solidFill>
          </a:endParaRPr>
        </a:p>
      </dgm:t>
    </dgm:pt>
    <dgm:pt modelId="{FFAE60AA-88B8-4851-8A00-B3A67D0092E9}">
      <dgm:prSet custT="1"/>
      <dgm:spPr/>
      <dgm:t>
        <a:bodyPr/>
        <a:lstStyle/>
        <a:p>
          <a:r>
            <a:rPr lang="en-GB" sz="2400" b="0" i="0" kern="1200" dirty="0">
              <a:solidFill>
                <a:schemeClr val="tx1"/>
              </a:solidFill>
              <a:latin typeface="Arial" panose="020B0604020202020204" pitchFamily="34" charset="0"/>
              <a:ea typeface="+mn-ea"/>
              <a:cs typeface="Arial" panose="020B0604020202020204" pitchFamily="34" charset="0"/>
            </a:rPr>
            <a:t>Equality Act 2010</a:t>
          </a:r>
        </a:p>
      </dgm:t>
    </dgm:pt>
    <dgm:pt modelId="{75BC17BC-9665-4B58-8BE7-77FF75B3BF32}" type="parTrans" cxnId="{737CCBEC-FB0D-4EBC-BACB-C3092007EFFC}">
      <dgm:prSet/>
      <dgm:spPr/>
      <dgm:t>
        <a:bodyPr/>
        <a:lstStyle/>
        <a:p>
          <a:endParaRPr lang="en-GB" sz="2400">
            <a:solidFill>
              <a:schemeClr val="tx1"/>
            </a:solidFill>
          </a:endParaRPr>
        </a:p>
      </dgm:t>
    </dgm:pt>
    <dgm:pt modelId="{D56D19A1-9DC4-466B-810F-ECD714BAE604}" type="sibTrans" cxnId="{737CCBEC-FB0D-4EBC-BACB-C3092007EFFC}">
      <dgm:prSet/>
      <dgm:spPr/>
      <dgm:t>
        <a:bodyPr/>
        <a:lstStyle/>
        <a:p>
          <a:endParaRPr lang="en-GB" sz="2400">
            <a:solidFill>
              <a:schemeClr val="tx1"/>
            </a:solidFill>
          </a:endParaRPr>
        </a:p>
      </dgm:t>
    </dgm:pt>
    <dgm:pt modelId="{1B390DC6-8B91-41D9-B7D7-96AC04A94B58}">
      <dgm:prSet custT="1"/>
      <dgm:spPr/>
      <dgm:t>
        <a:bodyPr/>
        <a:lstStyle/>
        <a:p>
          <a:r>
            <a:rPr lang="en-GB" sz="2400" b="0" i="0" kern="1200" dirty="0">
              <a:solidFill>
                <a:schemeClr val="tx1"/>
              </a:solidFill>
              <a:latin typeface="Arial" panose="020B0604020202020204" pitchFamily="34" charset="0"/>
              <a:ea typeface="+mn-ea"/>
              <a:cs typeface="Arial" panose="020B0604020202020204" pitchFamily="34" charset="0"/>
            </a:rPr>
            <a:t>SEND Regulations 2014</a:t>
          </a:r>
        </a:p>
      </dgm:t>
    </dgm:pt>
    <dgm:pt modelId="{85A3AF05-5A3D-484C-B0E6-C5D18B83B2B6}" type="parTrans" cxnId="{8420758A-74AD-4CF0-9C63-1000006DD033}">
      <dgm:prSet/>
      <dgm:spPr/>
      <dgm:t>
        <a:bodyPr/>
        <a:lstStyle/>
        <a:p>
          <a:endParaRPr lang="en-GB" sz="2400">
            <a:solidFill>
              <a:schemeClr val="tx1"/>
            </a:solidFill>
          </a:endParaRPr>
        </a:p>
      </dgm:t>
    </dgm:pt>
    <dgm:pt modelId="{1474E9A6-151A-45C2-A428-3EF340AD71AC}" type="sibTrans" cxnId="{8420758A-74AD-4CF0-9C63-1000006DD033}">
      <dgm:prSet/>
      <dgm:spPr/>
      <dgm:t>
        <a:bodyPr/>
        <a:lstStyle/>
        <a:p>
          <a:endParaRPr lang="en-GB" sz="2400">
            <a:solidFill>
              <a:schemeClr val="tx1"/>
            </a:solidFill>
          </a:endParaRPr>
        </a:p>
      </dgm:t>
    </dgm:pt>
    <dgm:pt modelId="{5BC217C7-8FEE-4333-88BD-BAB2771FD968}" type="pres">
      <dgm:prSet presAssocID="{B913253E-6E4D-436F-B7BC-0114713B4FE1}" presName="diagram" presStyleCnt="0">
        <dgm:presLayoutVars>
          <dgm:dir/>
          <dgm:resizeHandles val="exact"/>
        </dgm:presLayoutVars>
      </dgm:prSet>
      <dgm:spPr/>
    </dgm:pt>
    <dgm:pt modelId="{2519BE7C-BE50-4F26-B4A4-49047A1C9A69}" type="pres">
      <dgm:prSet presAssocID="{CFE7C2D5-CC3C-4FE7-AF03-C2127187C8A5}" presName="node" presStyleLbl="node1" presStyleIdx="0" presStyleCnt="6">
        <dgm:presLayoutVars>
          <dgm:bulletEnabled val="1"/>
        </dgm:presLayoutVars>
      </dgm:prSet>
      <dgm:spPr/>
    </dgm:pt>
    <dgm:pt modelId="{18FC056E-616A-4CC8-BD69-3E3A8EE69F36}" type="pres">
      <dgm:prSet presAssocID="{7A9BCA75-F593-4FF6-8CAE-C64AEB1950C9}" presName="sibTrans" presStyleCnt="0"/>
      <dgm:spPr/>
    </dgm:pt>
    <dgm:pt modelId="{A9AC621B-E347-4AB1-90B0-BF1C747807C1}" type="pres">
      <dgm:prSet presAssocID="{BA5F10D0-B57B-4E9E-9215-A59B1CB1584C}" presName="node" presStyleLbl="node1" presStyleIdx="1" presStyleCnt="6" custLinFactNeighborY="-6118">
        <dgm:presLayoutVars>
          <dgm:bulletEnabled val="1"/>
        </dgm:presLayoutVars>
      </dgm:prSet>
      <dgm:spPr/>
    </dgm:pt>
    <dgm:pt modelId="{E4C88EB2-F12C-4AA1-8912-A47F1BAEC4C1}" type="pres">
      <dgm:prSet presAssocID="{9CA1B07D-7545-4425-99CA-7A9F15994B9B}" presName="sibTrans" presStyleCnt="0"/>
      <dgm:spPr/>
    </dgm:pt>
    <dgm:pt modelId="{64DE33C8-CE4B-4EAB-A8B6-363384577CC2}" type="pres">
      <dgm:prSet presAssocID="{FFAE60AA-88B8-4851-8A00-B3A67D0092E9}" presName="node" presStyleLbl="node1" presStyleIdx="2" presStyleCnt="6">
        <dgm:presLayoutVars>
          <dgm:bulletEnabled val="1"/>
        </dgm:presLayoutVars>
      </dgm:prSet>
      <dgm:spPr/>
    </dgm:pt>
    <dgm:pt modelId="{7CB90758-877F-4C67-B26E-D97C4E81AE4A}" type="pres">
      <dgm:prSet presAssocID="{D56D19A1-9DC4-466B-810F-ECD714BAE604}" presName="sibTrans" presStyleCnt="0"/>
      <dgm:spPr/>
    </dgm:pt>
    <dgm:pt modelId="{0AB14DEB-0A6F-408B-9399-011B477A0F77}" type="pres">
      <dgm:prSet presAssocID="{DEF7E7E2-D347-407C-A4C6-E07E26CF4F0B}" presName="node" presStyleLbl="node1" presStyleIdx="3" presStyleCnt="6">
        <dgm:presLayoutVars>
          <dgm:bulletEnabled val="1"/>
        </dgm:presLayoutVars>
      </dgm:prSet>
      <dgm:spPr/>
    </dgm:pt>
    <dgm:pt modelId="{01693A8A-D191-4CAD-9D98-1AA8566A49D0}" type="pres">
      <dgm:prSet presAssocID="{87D37FE4-D793-4CE8-B308-6EB2BE034382}" presName="sibTrans" presStyleCnt="0"/>
      <dgm:spPr/>
    </dgm:pt>
    <dgm:pt modelId="{262B2D47-D187-492F-B6C4-EC16CDE38E10}" type="pres">
      <dgm:prSet presAssocID="{82BAD097-B610-4445-867A-252A7707E927}" presName="node" presStyleLbl="node1" presStyleIdx="4" presStyleCnt="6">
        <dgm:presLayoutVars>
          <dgm:bulletEnabled val="1"/>
        </dgm:presLayoutVars>
      </dgm:prSet>
      <dgm:spPr/>
    </dgm:pt>
    <dgm:pt modelId="{E32D3ED5-5A54-46B6-B709-EE79494525E6}" type="pres">
      <dgm:prSet presAssocID="{FB6D782D-E5B4-4321-B0C1-8C3648AF45AD}" presName="sibTrans" presStyleCnt="0"/>
      <dgm:spPr/>
    </dgm:pt>
    <dgm:pt modelId="{9DF9566A-49DE-4208-8F6F-5A5F676BE0B4}" type="pres">
      <dgm:prSet presAssocID="{1B390DC6-8B91-41D9-B7D7-96AC04A94B58}" presName="node" presStyleLbl="node1" presStyleIdx="5" presStyleCnt="6">
        <dgm:presLayoutVars>
          <dgm:bulletEnabled val="1"/>
        </dgm:presLayoutVars>
      </dgm:prSet>
      <dgm:spPr/>
    </dgm:pt>
  </dgm:ptLst>
  <dgm:cxnLst>
    <dgm:cxn modelId="{EDC59F5B-07D5-4B3D-8D5B-87C39E1B64E9}" srcId="{B913253E-6E4D-436F-B7BC-0114713B4FE1}" destId="{CFE7C2D5-CC3C-4FE7-AF03-C2127187C8A5}" srcOrd="0" destOrd="0" parTransId="{F0E0F814-C34F-4869-9FFE-505139AFEEA9}" sibTransId="{7A9BCA75-F593-4FF6-8CAE-C64AEB1950C9}"/>
    <dgm:cxn modelId="{06A8E168-EEA8-427B-A405-F07C22FFFF42}" srcId="{B913253E-6E4D-436F-B7BC-0114713B4FE1}" destId="{82BAD097-B610-4445-867A-252A7707E927}" srcOrd="4" destOrd="0" parTransId="{FFD15DA0-9AA5-4367-B2EF-31E9A212B0CF}" sibTransId="{FB6D782D-E5B4-4321-B0C1-8C3648AF45AD}"/>
    <dgm:cxn modelId="{00AAF96B-B5E3-43F6-A2E5-D42A90852A61}" type="presOf" srcId="{CFE7C2D5-CC3C-4FE7-AF03-C2127187C8A5}" destId="{2519BE7C-BE50-4F26-B4A4-49047A1C9A69}" srcOrd="0" destOrd="0" presId="urn:microsoft.com/office/officeart/2005/8/layout/default"/>
    <dgm:cxn modelId="{CF27D357-8815-4A1C-BDFA-C2A49F6B57D8}" type="presOf" srcId="{1B390DC6-8B91-41D9-B7D7-96AC04A94B58}" destId="{9DF9566A-49DE-4208-8F6F-5A5F676BE0B4}" srcOrd="0" destOrd="0" presId="urn:microsoft.com/office/officeart/2005/8/layout/default"/>
    <dgm:cxn modelId="{8420758A-74AD-4CF0-9C63-1000006DD033}" srcId="{B913253E-6E4D-436F-B7BC-0114713B4FE1}" destId="{1B390DC6-8B91-41D9-B7D7-96AC04A94B58}" srcOrd="5" destOrd="0" parTransId="{85A3AF05-5A3D-484C-B0E6-C5D18B83B2B6}" sibTransId="{1474E9A6-151A-45C2-A428-3EF340AD71AC}"/>
    <dgm:cxn modelId="{1C17658C-50F3-4D47-9727-523451C8CCCF}" type="presOf" srcId="{BA5F10D0-B57B-4E9E-9215-A59B1CB1584C}" destId="{A9AC621B-E347-4AB1-90B0-BF1C747807C1}" srcOrd="0" destOrd="0" presId="urn:microsoft.com/office/officeart/2005/8/layout/default"/>
    <dgm:cxn modelId="{2968AF97-9EE8-41A3-9ACB-AA5921B3DE25}" type="presOf" srcId="{FFAE60AA-88B8-4851-8A00-B3A67D0092E9}" destId="{64DE33C8-CE4B-4EAB-A8B6-363384577CC2}" srcOrd="0" destOrd="0" presId="urn:microsoft.com/office/officeart/2005/8/layout/default"/>
    <dgm:cxn modelId="{B3C43FAD-872C-4A0F-A2A8-BDA12EAE19AB}" srcId="{B913253E-6E4D-436F-B7BC-0114713B4FE1}" destId="{DEF7E7E2-D347-407C-A4C6-E07E26CF4F0B}" srcOrd="3" destOrd="0" parTransId="{6B5B70EB-0740-43F1-8C0A-796C1C9555A4}" sibTransId="{87D37FE4-D793-4CE8-B308-6EB2BE034382}"/>
    <dgm:cxn modelId="{AB4427BD-8D6C-4F9B-BF4A-326648C42830}" srcId="{B913253E-6E4D-436F-B7BC-0114713B4FE1}" destId="{BA5F10D0-B57B-4E9E-9215-A59B1CB1584C}" srcOrd="1" destOrd="0" parTransId="{4C98BEAC-D226-43D5-A4EB-01C0C2075A8F}" sibTransId="{9CA1B07D-7545-4425-99CA-7A9F15994B9B}"/>
    <dgm:cxn modelId="{BF595DCF-9310-475F-9B7B-4207B4D6DF05}" type="presOf" srcId="{B913253E-6E4D-436F-B7BC-0114713B4FE1}" destId="{5BC217C7-8FEE-4333-88BD-BAB2771FD968}" srcOrd="0" destOrd="0" presId="urn:microsoft.com/office/officeart/2005/8/layout/default"/>
    <dgm:cxn modelId="{1814F1D7-2B48-4C7F-A5DD-CDF3F0BC271B}" type="presOf" srcId="{DEF7E7E2-D347-407C-A4C6-E07E26CF4F0B}" destId="{0AB14DEB-0A6F-408B-9399-011B477A0F77}" srcOrd="0" destOrd="0" presId="urn:microsoft.com/office/officeart/2005/8/layout/default"/>
    <dgm:cxn modelId="{B949B8D8-EB9C-474A-B14F-230EBBF835AD}" type="presOf" srcId="{82BAD097-B610-4445-867A-252A7707E927}" destId="{262B2D47-D187-492F-B6C4-EC16CDE38E10}" srcOrd="0" destOrd="0" presId="urn:microsoft.com/office/officeart/2005/8/layout/default"/>
    <dgm:cxn modelId="{737CCBEC-FB0D-4EBC-BACB-C3092007EFFC}" srcId="{B913253E-6E4D-436F-B7BC-0114713B4FE1}" destId="{FFAE60AA-88B8-4851-8A00-B3A67D0092E9}" srcOrd="2" destOrd="0" parTransId="{75BC17BC-9665-4B58-8BE7-77FF75B3BF32}" sibTransId="{D56D19A1-9DC4-466B-810F-ECD714BAE604}"/>
    <dgm:cxn modelId="{8124481A-6CEA-46AA-BB77-DAD9BC40ACAD}" type="presParOf" srcId="{5BC217C7-8FEE-4333-88BD-BAB2771FD968}" destId="{2519BE7C-BE50-4F26-B4A4-49047A1C9A69}" srcOrd="0" destOrd="0" presId="urn:microsoft.com/office/officeart/2005/8/layout/default"/>
    <dgm:cxn modelId="{1D3BF963-2ED2-4DEF-8FE2-3249AF6C80C2}" type="presParOf" srcId="{5BC217C7-8FEE-4333-88BD-BAB2771FD968}" destId="{18FC056E-616A-4CC8-BD69-3E3A8EE69F36}" srcOrd="1" destOrd="0" presId="urn:microsoft.com/office/officeart/2005/8/layout/default"/>
    <dgm:cxn modelId="{0BE731E8-96CD-49B7-97F5-2908B6E39AD3}" type="presParOf" srcId="{5BC217C7-8FEE-4333-88BD-BAB2771FD968}" destId="{A9AC621B-E347-4AB1-90B0-BF1C747807C1}" srcOrd="2" destOrd="0" presId="urn:microsoft.com/office/officeart/2005/8/layout/default"/>
    <dgm:cxn modelId="{1D42BF73-B4A0-484A-8644-DF926B188085}" type="presParOf" srcId="{5BC217C7-8FEE-4333-88BD-BAB2771FD968}" destId="{E4C88EB2-F12C-4AA1-8912-A47F1BAEC4C1}" srcOrd="3" destOrd="0" presId="urn:microsoft.com/office/officeart/2005/8/layout/default"/>
    <dgm:cxn modelId="{42C8756C-B3B7-41A2-808B-29FB570B6CA4}" type="presParOf" srcId="{5BC217C7-8FEE-4333-88BD-BAB2771FD968}" destId="{64DE33C8-CE4B-4EAB-A8B6-363384577CC2}" srcOrd="4" destOrd="0" presId="urn:microsoft.com/office/officeart/2005/8/layout/default"/>
    <dgm:cxn modelId="{9B4F2CA8-1522-415C-AEA0-F21096B763C9}" type="presParOf" srcId="{5BC217C7-8FEE-4333-88BD-BAB2771FD968}" destId="{7CB90758-877F-4C67-B26E-D97C4E81AE4A}" srcOrd="5" destOrd="0" presId="urn:microsoft.com/office/officeart/2005/8/layout/default"/>
    <dgm:cxn modelId="{DF39152C-9959-409B-B66A-BCA965A0FB9A}" type="presParOf" srcId="{5BC217C7-8FEE-4333-88BD-BAB2771FD968}" destId="{0AB14DEB-0A6F-408B-9399-011B477A0F77}" srcOrd="6" destOrd="0" presId="urn:microsoft.com/office/officeart/2005/8/layout/default"/>
    <dgm:cxn modelId="{0B43C0EB-B764-40D1-94C7-CDF0BABFE21C}" type="presParOf" srcId="{5BC217C7-8FEE-4333-88BD-BAB2771FD968}" destId="{01693A8A-D191-4CAD-9D98-1AA8566A49D0}" srcOrd="7" destOrd="0" presId="urn:microsoft.com/office/officeart/2005/8/layout/default"/>
    <dgm:cxn modelId="{1B04BD37-3BF1-4CB8-B2DF-F2208F8A0E20}" type="presParOf" srcId="{5BC217C7-8FEE-4333-88BD-BAB2771FD968}" destId="{262B2D47-D187-492F-B6C4-EC16CDE38E10}" srcOrd="8" destOrd="0" presId="urn:microsoft.com/office/officeart/2005/8/layout/default"/>
    <dgm:cxn modelId="{14335D36-5299-49C7-8865-AF594DFE178E}" type="presParOf" srcId="{5BC217C7-8FEE-4333-88BD-BAB2771FD968}" destId="{E32D3ED5-5A54-46B6-B709-EE79494525E6}" srcOrd="9" destOrd="0" presId="urn:microsoft.com/office/officeart/2005/8/layout/default"/>
    <dgm:cxn modelId="{313F6001-F609-4658-B9FA-EC75985CD86E}" type="presParOf" srcId="{5BC217C7-8FEE-4333-88BD-BAB2771FD968}" destId="{9DF9566A-49DE-4208-8F6F-5A5F676BE0B4}"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47F14A-2B3D-4BF6-A136-98D582564A09}" type="doc">
      <dgm:prSet loTypeId="urn:microsoft.com/office/officeart/2005/8/layout/process1" loCatId="process" qsTypeId="urn:microsoft.com/office/officeart/2005/8/quickstyle/simple1" qsCatId="simple" csTypeId="urn:microsoft.com/office/officeart/2005/8/colors/accent6_2" csCatId="accent6" phldr="1"/>
      <dgm:spPr/>
    </dgm:pt>
    <dgm:pt modelId="{671F0D3F-9E18-4BD9-9EA7-2B3393937E35}">
      <dgm:prSet phldrT="[Text]" custT="1"/>
      <dgm:spPr/>
      <dgm:t>
        <a:bodyPr/>
        <a:lstStyle/>
        <a:p>
          <a:r>
            <a:rPr lang="en-GB" sz="2000" dirty="0">
              <a:latin typeface="Arial" panose="020B0604020202020204" pitchFamily="34" charset="0"/>
              <a:cs typeface="Arial" panose="020B0604020202020204" pitchFamily="34" charset="0"/>
            </a:rPr>
            <a:t>It is easy to fall back on stereotypes when we see or hear a label. Understanding a child or young person’s </a:t>
          </a:r>
          <a:r>
            <a:rPr lang="en-GB" sz="2000" b="1" dirty="0">
              <a:latin typeface="Arial" panose="020B0604020202020204" pitchFamily="34" charset="0"/>
              <a:cs typeface="Arial" panose="020B0604020202020204" pitchFamily="34" charset="0"/>
            </a:rPr>
            <a:t>needs</a:t>
          </a:r>
          <a:r>
            <a:rPr lang="en-GB" sz="2000" dirty="0">
              <a:latin typeface="Arial" panose="020B0604020202020204" pitchFamily="34" charset="0"/>
              <a:cs typeface="Arial" panose="020B0604020202020204" pitchFamily="34" charset="0"/>
            </a:rPr>
            <a:t> helps us to think about them as an individual, rather than a ‘type’.</a:t>
          </a:r>
        </a:p>
      </dgm:t>
    </dgm:pt>
    <dgm:pt modelId="{FEF38FD4-921A-4D25-A1DB-A64CFACFBC21}" type="parTrans" cxnId="{CA6A32C0-6325-46C6-9A5C-334C2F1991C3}">
      <dgm:prSet/>
      <dgm:spPr/>
      <dgm:t>
        <a:bodyPr/>
        <a:lstStyle/>
        <a:p>
          <a:endParaRPr lang="en-GB"/>
        </a:p>
      </dgm:t>
    </dgm:pt>
    <dgm:pt modelId="{12F11506-1934-4F65-AC0E-A602EF706F0A}" type="sibTrans" cxnId="{CA6A32C0-6325-46C6-9A5C-334C2F1991C3}">
      <dgm:prSet/>
      <dgm:spPr/>
      <dgm:t>
        <a:bodyPr/>
        <a:lstStyle/>
        <a:p>
          <a:endParaRPr lang="en-GB"/>
        </a:p>
      </dgm:t>
    </dgm:pt>
    <dgm:pt modelId="{09BC33BA-827E-40B2-BF55-6BE84E67E485}">
      <dgm:prSet phldrT="[Text]" custT="1"/>
      <dgm:spPr/>
      <dgm:t>
        <a:bodyPr/>
        <a:lstStyle/>
        <a:p>
          <a:r>
            <a:rPr lang="en-GB" sz="2000" b="1" dirty="0">
              <a:latin typeface="Arial" panose="020B0604020202020204" pitchFamily="34" charset="0"/>
              <a:cs typeface="Arial" panose="020B0604020202020204" pitchFamily="34" charset="0"/>
            </a:rPr>
            <a:t>Needs </a:t>
          </a:r>
          <a:r>
            <a:rPr lang="en-GB" sz="2000" dirty="0">
              <a:latin typeface="Arial" panose="020B0604020202020204" pitchFamily="34" charset="0"/>
              <a:cs typeface="Arial" panose="020B0604020202020204" pitchFamily="34" charset="0"/>
            </a:rPr>
            <a:t>tell us how a child or young person is affected by their condition/s in their day-to-day life. These will differ from person to person.</a:t>
          </a:r>
        </a:p>
      </dgm:t>
    </dgm:pt>
    <dgm:pt modelId="{3A3733F9-3162-47A0-BBB5-E2C6482DBE19}" type="parTrans" cxnId="{A00E5D66-9EF8-4DFC-9B5B-89FAA28A7E34}">
      <dgm:prSet/>
      <dgm:spPr/>
      <dgm:t>
        <a:bodyPr/>
        <a:lstStyle/>
        <a:p>
          <a:endParaRPr lang="en-GB"/>
        </a:p>
      </dgm:t>
    </dgm:pt>
    <dgm:pt modelId="{80E792F4-46E3-46DA-AC64-CE82CFE75ABC}" type="sibTrans" cxnId="{A00E5D66-9EF8-4DFC-9B5B-89FAA28A7E34}">
      <dgm:prSet/>
      <dgm:spPr/>
      <dgm:t>
        <a:bodyPr/>
        <a:lstStyle/>
        <a:p>
          <a:endParaRPr lang="en-GB"/>
        </a:p>
      </dgm:t>
    </dgm:pt>
    <dgm:pt modelId="{0A5151B6-D21D-4E0B-82FB-B275F1598F6B}" type="pres">
      <dgm:prSet presAssocID="{7A47F14A-2B3D-4BF6-A136-98D582564A09}" presName="Name0" presStyleCnt="0">
        <dgm:presLayoutVars>
          <dgm:dir/>
          <dgm:resizeHandles val="exact"/>
        </dgm:presLayoutVars>
      </dgm:prSet>
      <dgm:spPr/>
    </dgm:pt>
    <dgm:pt modelId="{470D44F4-F0E0-4664-B657-74BB01C86B14}" type="pres">
      <dgm:prSet presAssocID="{671F0D3F-9E18-4BD9-9EA7-2B3393937E35}" presName="node" presStyleLbl="node1" presStyleIdx="0" presStyleCnt="2">
        <dgm:presLayoutVars>
          <dgm:bulletEnabled val="1"/>
        </dgm:presLayoutVars>
      </dgm:prSet>
      <dgm:spPr/>
    </dgm:pt>
    <dgm:pt modelId="{C7D92DBB-6522-4187-8653-B3B951185605}" type="pres">
      <dgm:prSet presAssocID="{12F11506-1934-4F65-AC0E-A602EF706F0A}" presName="sibTrans" presStyleLbl="sibTrans2D1" presStyleIdx="0" presStyleCnt="1"/>
      <dgm:spPr/>
    </dgm:pt>
    <dgm:pt modelId="{26A3A849-9A70-44FA-8661-5F2CB283F371}" type="pres">
      <dgm:prSet presAssocID="{12F11506-1934-4F65-AC0E-A602EF706F0A}" presName="connectorText" presStyleLbl="sibTrans2D1" presStyleIdx="0" presStyleCnt="1"/>
      <dgm:spPr/>
    </dgm:pt>
    <dgm:pt modelId="{D3BDD1CB-C9D4-4A87-90DA-1FE4A73B9BF3}" type="pres">
      <dgm:prSet presAssocID="{09BC33BA-827E-40B2-BF55-6BE84E67E485}" presName="node" presStyleLbl="node1" presStyleIdx="1" presStyleCnt="2">
        <dgm:presLayoutVars>
          <dgm:bulletEnabled val="1"/>
        </dgm:presLayoutVars>
      </dgm:prSet>
      <dgm:spPr/>
    </dgm:pt>
  </dgm:ptLst>
  <dgm:cxnLst>
    <dgm:cxn modelId="{A369772B-5D6A-4CE9-B435-FF0FCFDD9F42}" type="presOf" srcId="{09BC33BA-827E-40B2-BF55-6BE84E67E485}" destId="{D3BDD1CB-C9D4-4A87-90DA-1FE4A73B9BF3}" srcOrd="0" destOrd="0" presId="urn:microsoft.com/office/officeart/2005/8/layout/process1"/>
    <dgm:cxn modelId="{376EB939-791F-431C-A823-77A45C372A02}" type="presOf" srcId="{12F11506-1934-4F65-AC0E-A602EF706F0A}" destId="{C7D92DBB-6522-4187-8653-B3B951185605}" srcOrd="0" destOrd="0" presId="urn:microsoft.com/office/officeart/2005/8/layout/process1"/>
    <dgm:cxn modelId="{A00E5D66-9EF8-4DFC-9B5B-89FAA28A7E34}" srcId="{7A47F14A-2B3D-4BF6-A136-98D582564A09}" destId="{09BC33BA-827E-40B2-BF55-6BE84E67E485}" srcOrd="1" destOrd="0" parTransId="{3A3733F9-3162-47A0-BBB5-E2C6482DBE19}" sibTransId="{80E792F4-46E3-46DA-AC64-CE82CFE75ABC}"/>
    <dgm:cxn modelId="{5E70A69E-4941-4A0B-8FF0-3279F8547B11}" type="presOf" srcId="{12F11506-1934-4F65-AC0E-A602EF706F0A}" destId="{26A3A849-9A70-44FA-8661-5F2CB283F371}" srcOrd="1" destOrd="0" presId="urn:microsoft.com/office/officeart/2005/8/layout/process1"/>
    <dgm:cxn modelId="{CA6A32C0-6325-46C6-9A5C-334C2F1991C3}" srcId="{7A47F14A-2B3D-4BF6-A136-98D582564A09}" destId="{671F0D3F-9E18-4BD9-9EA7-2B3393937E35}" srcOrd="0" destOrd="0" parTransId="{FEF38FD4-921A-4D25-A1DB-A64CFACFBC21}" sibTransId="{12F11506-1934-4F65-AC0E-A602EF706F0A}"/>
    <dgm:cxn modelId="{28DA3BE1-AFCE-4201-9769-04F555CA8AE6}" type="presOf" srcId="{671F0D3F-9E18-4BD9-9EA7-2B3393937E35}" destId="{470D44F4-F0E0-4664-B657-74BB01C86B14}" srcOrd="0" destOrd="0" presId="urn:microsoft.com/office/officeart/2005/8/layout/process1"/>
    <dgm:cxn modelId="{FA4C94FC-B8A9-4D18-9B6A-AF1BE1CC652D}" type="presOf" srcId="{7A47F14A-2B3D-4BF6-A136-98D582564A09}" destId="{0A5151B6-D21D-4E0B-82FB-B275F1598F6B}" srcOrd="0" destOrd="0" presId="urn:microsoft.com/office/officeart/2005/8/layout/process1"/>
    <dgm:cxn modelId="{FF9F414A-3D67-46F3-B979-5128BE9D5CBE}" type="presParOf" srcId="{0A5151B6-D21D-4E0B-82FB-B275F1598F6B}" destId="{470D44F4-F0E0-4664-B657-74BB01C86B14}" srcOrd="0" destOrd="0" presId="urn:microsoft.com/office/officeart/2005/8/layout/process1"/>
    <dgm:cxn modelId="{EB6B28EF-6920-427A-8D79-D830829A3E01}" type="presParOf" srcId="{0A5151B6-D21D-4E0B-82FB-B275F1598F6B}" destId="{C7D92DBB-6522-4187-8653-B3B951185605}" srcOrd="1" destOrd="0" presId="urn:microsoft.com/office/officeart/2005/8/layout/process1"/>
    <dgm:cxn modelId="{9765F124-34DA-47DE-A044-F0748881FF91}" type="presParOf" srcId="{C7D92DBB-6522-4187-8653-B3B951185605}" destId="{26A3A849-9A70-44FA-8661-5F2CB283F371}" srcOrd="0" destOrd="0" presId="urn:microsoft.com/office/officeart/2005/8/layout/process1"/>
    <dgm:cxn modelId="{0EB582A4-53CC-4B6F-A9B5-C92DAD714057}" type="presParOf" srcId="{0A5151B6-D21D-4E0B-82FB-B275F1598F6B}" destId="{D3BDD1CB-C9D4-4A87-90DA-1FE4A73B9BF3}"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82DE82D-8F80-43A3-842A-89E615EFA094}" type="doc">
      <dgm:prSet loTypeId="urn:microsoft.com/office/officeart/2005/8/layout/vList2" loCatId="list" qsTypeId="urn:microsoft.com/office/officeart/2005/8/quickstyle/simple1" qsCatId="simple" csTypeId="urn:microsoft.com/office/officeart/2005/8/colors/accent6_2" csCatId="accent6" phldr="1"/>
      <dgm:spPr/>
      <dgm:t>
        <a:bodyPr/>
        <a:lstStyle/>
        <a:p>
          <a:endParaRPr lang="en-US"/>
        </a:p>
      </dgm:t>
    </dgm:pt>
    <dgm:pt modelId="{1710F796-4092-4303-B5F6-1C18C2E3BE31}">
      <dgm:prSet custT="1"/>
      <dgm:spPr/>
      <dgm:t>
        <a:bodyPr/>
        <a:lstStyle/>
        <a:p>
          <a:pPr algn="just"/>
          <a:r>
            <a:rPr lang="en-GB" sz="2400" dirty="0">
              <a:latin typeface="Arial" panose="020B0604020202020204" pitchFamily="34" charset="0"/>
              <a:cs typeface="Arial" panose="020B0604020202020204" pitchFamily="34" charset="0"/>
            </a:rPr>
            <a:t>The legislation that you have looked at so far can be brought together under the term </a:t>
          </a:r>
          <a:r>
            <a:rPr lang="en-GB" sz="2400" b="1" dirty="0">
              <a:latin typeface="Arial" panose="020B0604020202020204" pitchFamily="34" charset="0"/>
              <a:cs typeface="Arial" panose="020B0604020202020204" pitchFamily="34" charset="0"/>
            </a:rPr>
            <a:t>inclusion</a:t>
          </a:r>
          <a:r>
            <a:rPr lang="en-GB"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dgm:t>
    </dgm:pt>
    <dgm:pt modelId="{C6A89C89-26D2-4218-8608-76C4219FF8B6}" type="parTrans" cxnId="{1A584C76-C7DD-4F47-9D8A-1E63250AEA23}">
      <dgm:prSet/>
      <dgm:spPr/>
      <dgm:t>
        <a:bodyPr/>
        <a:lstStyle/>
        <a:p>
          <a:endParaRPr lang="en-US"/>
        </a:p>
      </dgm:t>
    </dgm:pt>
    <dgm:pt modelId="{953613E0-3B9E-4965-B5C7-AB13E490C707}" type="sibTrans" cxnId="{1A584C76-C7DD-4F47-9D8A-1E63250AEA23}">
      <dgm:prSet/>
      <dgm:spPr/>
      <dgm:t>
        <a:bodyPr/>
        <a:lstStyle/>
        <a:p>
          <a:endParaRPr lang="en-US"/>
        </a:p>
      </dgm:t>
    </dgm:pt>
    <dgm:pt modelId="{F7557770-8ACD-4BD9-9E34-85293FECBD20}">
      <dgm:prSet custT="1"/>
      <dgm:spPr/>
      <dgm:t>
        <a:bodyPr/>
        <a:lstStyle/>
        <a:p>
          <a:pPr algn="just"/>
          <a:r>
            <a:rPr lang="en-GB" sz="2400" dirty="0">
              <a:latin typeface="Arial" panose="020B0604020202020204" pitchFamily="34" charset="0"/>
              <a:cs typeface="Arial" panose="020B0604020202020204" pitchFamily="34" charset="0"/>
            </a:rPr>
            <a:t>Becoming and being inclusive is an on-going journey which we must all take responsibility for. It is not a set list of tasks, but is an ethos which underpins how we interact with others in all contexts.</a:t>
          </a:r>
        </a:p>
      </dgm:t>
    </dgm:pt>
    <dgm:pt modelId="{97A24A8B-C523-467C-BC5D-9D33FB54D46E}" type="parTrans" cxnId="{93730A05-1B43-4D54-B7E3-8BE6613EC0D0}">
      <dgm:prSet/>
      <dgm:spPr/>
      <dgm:t>
        <a:bodyPr/>
        <a:lstStyle/>
        <a:p>
          <a:endParaRPr lang="en-US"/>
        </a:p>
      </dgm:t>
    </dgm:pt>
    <dgm:pt modelId="{458683E1-7740-439E-AA91-3BBE5782102F}" type="sibTrans" cxnId="{93730A05-1B43-4D54-B7E3-8BE6613EC0D0}">
      <dgm:prSet/>
      <dgm:spPr/>
      <dgm:t>
        <a:bodyPr/>
        <a:lstStyle/>
        <a:p>
          <a:endParaRPr lang="en-US"/>
        </a:p>
      </dgm:t>
    </dgm:pt>
    <dgm:pt modelId="{D222AC0E-0706-40EE-9555-B1D2A381B965}">
      <dgm:prSet custT="1"/>
      <dgm:spPr/>
      <dgm:t>
        <a:bodyPr/>
        <a:lstStyle/>
        <a:p>
          <a:pPr algn="just"/>
          <a:r>
            <a:rPr lang="en-GB" sz="2400" b="1" dirty="0">
              <a:solidFill>
                <a:schemeClr val="tx1"/>
              </a:solidFill>
              <a:latin typeface="Arial" panose="020B0604020202020204" pitchFamily="34" charset="0"/>
              <a:cs typeface="Arial" panose="020B0604020202020204" pitchFamily="34" charset="0"/>
              <a:hlinkClick xmlns:r="http://schemas.openxmlformats.org/officeDocument/2006/relationships" r:id="rId1">
                <a:extLst>
                  <a:ext uri="{A12FA001-AC4F-418D-AE19-62706E023703}">
                    <ahyp:hlinkClr xmlns:ahyp="http://schemas.microsoft.com/office/drawing/2018/hyperlinkcolor" val="tx"/>
                  </a:ext>
                </a:extLst>
              </a:hlinkClick>
            </a:rPr>
            <a:t>This video from researcher and teacher Shelley Moore talks about moving from exclusion to inclusion in an education context.</a:t>
          </a:r>
          <a:endParaRPr lang="en-GB" sz="2400" b="1" dirty="0">
            <a:solidFill>
              <a:schemeClr val="tx1"/>
            </a:solidFill>
            <a:latin typeface="Arial" panose="020B0604020202020204" pitchFamily="34" charset="0"/>
            <a:cs typeface="Arial" panose="020B0604020202020204" pitchFamily="34" charset="0"/>
          </a:endParaRPr>
        </a:p>
      </dgm:t>
    </dgm:pt>
    <dgm:pt modelId="{2F8B5DC4-A045-420D-A489-BD96F02F0263}" type="parTrans" cxnId="{F66AAE85-C22B-4413-8C92-4A0969353C7F}">
      <dgm:prSet/>
      <dgm:spPr/>
      <dgm:t>
        <a:bodyPr/>
        <a:lstStyle/>
        <a:p>
          <a:endParaRPr lang="en-GB"/>
        </a:p>
      </dgm:t>
    </dgm:pt>
    <dgm:pt modelId="{350A6B33-273F-4040-9812-A6CEC2661519}" type="sibTrans" cxnId="{F66AAE85-C22B-4413-8C92-4A0969353C7F}">
      <dgm:prSet/>
      <dgm:spPr/>
      <dgm:t>
        <a:bodyPr/>
        <a:lstStyle/>
        <a:p>
          <a:endParaRPr lang="en-GB"/>
        </a:p>
      </dgm:t>
    </dgm:pt>
    <dgm:pt modelId="{DC75DE6A-F189-491F-9499-601AFB6A0BE2}" type="pres">
      <dgm:prSet presAssocID="{A82DE82D-8F80-43A3-842A-89E615EFA094}" presName="linear" presStyleCnt="0">
        <dgm:presLayoutVars>
          <dgm:animLvl val="lvl"/>
          <dgm:resizeHandles val="exact"/>
        </dgm:presLayoutVars>
      </dgm:prSet>
      <dgm:spPr/>
    </dgm:pt>
    <dgm:pt modelId="{887E4CD4-8D5C-452C-9DC7-9C553983509E}" type="pres">
      <dgm:prSet presAssocID="{1710F796-4092-4303-B5F6-1C18C2E3BE31}" presName="parentText" presStyleLbl="node1" presStyleIdx="0" presStyleCnt="3" custScaleY="79367">
        <dgm:presLayoutVars>
          <dgm:chMax val="0"/>
          <dgm:bulletEnabled val="1"/>
        </dgm:presLayoutVars>
      </dgm:prSet>
      <dgm:spPr/>
    </dgm:pt>
    <dgm:pt modelId="{30359774-83F2-4790-8ACC-ECB826B0B636}" type="pres">
      <dgm:prSet presAssocID="{953613E0-3B9E-4965-B5C7-AB13E490C707}" presName="spacer" presStyleCnt="0"/>
      <dgm:spPr/>
    </dgm:pt>
    <dgm:pt modelId="{250BA017-CDDE-4400-B819-1CD9835A93FE}" type="pres">
      <dgm:prSet presAssocID="{F7557770-8ACD-4BD9-9E34-85293FECBD20}" presName="parentText" presStyleLbl="node1" presStyleIdx="1" presStyleCnt="3" custScaleY="99571">
        <dgm:presLayoutVars>
          <dgm:chMax val="0"/>
          <dgm:bulletEnabled val="1"/>
        </dgm:presLayoutVars>
      </dgm:prSet>
      <dgm:spPr/>
    </dgm:pt>
    <dgm:pt modelId="{789B9336-A6E9-43E7-B909-F805E4963569}" type="pres">
      <dgm:prSet presAssocID="{458683E1-7740-439E-AA91-3BBE5782102F}" presName="spacer" presStyleCnt="0"/>
      <dgm:spPr/>
    </dgm:pt>
    <dgm:pt modelId="{407675F4-C4DA-4A7C-B10E-DAFF9A20140B}" type="pres">
      <dgm:prSet presAssocID="{D222AC0E-0706-40EE-9555-B1D2A381B965}" presName="parentText" presStyleLbl="node1" presStyleIdx="2" presStyleCnt="3">
        <dgm:presLayoutVars>
          <dgm:chMax val="0"/>
          <dgm:bulletEnabled val="1"/>
        </dgm:presLayoutVars>
      </dgm:prSet>
      <dgm:spPr/>
    </dgm:pt>
  </dgm:ptLst>
  <dgm:cxnLst>
    <dgm:cxn modelId="{93730A05-1B43-4D54-B7E3-8BE6613EC0D0}" srcId="{A82DE82D-8F80-43A3-842A-89E615EFA094}" destId="{F7557770-8ACD-4BD9-9E34-85293FECBD20}" srcOrd="1" destOrd="0" parTransId="{97A24A8B-C523-467C-BC5D-9D33FB54D46E}" sibTransId="{458683E1-7740-439E-AA91-3BBE5782102F}"/>
    <dgm:cxn modelId="{818D810F-C1A8-49BE-BA24-AAD9A0DD8818}" type="presOf" srcId="{1710F796-4092-4303-B5F6-1C18C2E3BE31}" destId="{887E4CD4-8D5C-452C-9DC7-9C553983509E}" srcOrd="0" destOrd="0" presId="urn:microsoft.com/office/officeart/2005/8/layout/vList2"/>
    <dgm:cxn modelId="{B653BC12-B01F-431E-AD4E-FDBA013C1002}" type="presOf" srcId="{D222AC0E-0706-40EE-9555-B1D2A381B965}" destId="{407675F4-C4DA-4A7C-B10E-DAFF9A20140B}" srcOrd="0" destOrd="0" presId="urn:microsoft.com/office/officeart/2005/8/layout/vList2"/>
    <dgm:cxn modelId="{1A584C76-C7DD-4F47-9D8A-1E63250AEA23}" srcId="{A82DE82D-8F80-43A3-842A-89E615EFA094}" destId="{1710F796-4092-4303-B5F6-1C18C2E3BE31}" srcOrd="0" destOrd="0" parTransId="{C6A89C89-26D2-4218-8608-76C4219FF8B6}" sibTransId="{953613E0-3B9E-4965-B5C7-AB13E490C707}"/>
    <dgm:cxn modelId="{C63CDD79-F177-4F41-8043-08C2AE7BFEE3}" type="presOf" srcId="{F7557770-8ACD-4BD9-9E34-85293FECBD20}" destId="{250BA017-CDDE-4400-B819-1CD9835A93FE}" srcOrd="0" destOrd="0" presId="urn:microsoft.com/office/officeart/2005/8/layout/vList2"/>
    <dgm:cxn modelId="{F66AAE85-C22B-4413-8C92-4A0969353C7F}" srcId="{A82DE82D-8F80-43A3-842A-89E615EFA094}" destId="{D222AC0E-0706-40EE-9555-B1D2A381B965}" srcOrd="2" destOrd="0" parTransId="{2F8B5DC4-A045-420D-A489-BD96F02F0263}" sibTransId="{350A6B33-273F-4040-9812-A6CEC2661519}"/>
    <dgm:cxn modelId="{88517FCA-AE14-48C9-8E8B-7A330C607E23}" type="presOf" srcId="{A82DE82D-8F80-43A3-842A-89E615EFA094}" destId="{DC75DE6A-F189-491F-9499-601AFB6A0BE2}" srcOrd="0" destOrd="0" presId="urn:microsoft.com/office/officeart/2005/8/layout/vList2"/>
    <dgm:cxn modelId="{DA64879D-8F47-45F1-A42A-19E5BD4316FB}" type="presParOf" srcId="{DC75DE6A-F189-491F-9499-601AFB6A0BE2}" destId="{887E4CD4-8D5C-452C-9DC7-9C553983509E}" srcOrd="0" destOrd="0" presId="urn:microsoft.com/office/officeart/2005/8/layout/vList2"/>
    <dgm:cxn modelId="{47633E78-D638-4DC9-9170-D9C172F2CF17}" type="presParOf" srcId="{DC75DE6A-F189-491F-9499-601AFB6A0BE2}" destId="{30359774-83F2-4790-8ACC-ECB826B0B636}" srcOrd="1" destOrd="0" presId="urn:microsoft.com/office/officeart/2005/8/layout/vList2"/>
    <dgm:cxn modelId="{6F8DDA98-5C90-45A1-A2D0-0E13C5CB7444}" type="presParOf" srcId="{DC75DE6A-F189-491F-9499-601AFB6A0BE2}" destId="{250BA017-CDDE-4400-B819-1CD9835A93FE}" srcOrd="2" destOrd="0" presId="urn:microsoft.com/office/officeart/2005/8/layout/vList2"/>
    <dgm:cxn modelId="{12850C96-96A8-44B3-9F69-78BA7C709FDA}" type="presParOf" srcId="{DC75DE6A-F189-491F-9499-601AFB6A0BE2}" destId="{789B9336-A6E9-43E7-B909-F805E4963569}" srcOrd="3" destOrd="0" presId="urn:microsoft.com/office/officeart/2005/8/layout/vList2"/>
    <dgm:cxn modelId="{FFE66CA0-0A97-4BAE-B120-00E886856F22}" type="presParOf" srcId="{DC75DE6A-F189-491F-9499-601AFB6A0BE2}" destId="{407675F4-C4DA-4A7C-B10E-DAFF9A20140B}"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681D329-E998-43DB-8117-ED2D95B3177E}"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4E9A2658-ED18-4233-8975-1D773B50A6CB}">
      <dgm:prSet custT="1"/>
      <dgm:spPr/>
      <dgm:t>
        <a:bodyPr/>
        <a:lstStyle/>
        <a:p>
          <a:r>
            <a:rPr lang="en-GB" sz="2000" dirty="0">
              <a:latin typeface="Arial" panose="020B0604020202020204" pitchFamily="34" charset="0"/>
              <a:cs typeface="Arial" panose="020B0604020202020204" pitchFamily="34" charset="0"/>
            </a:rPr>
            <a:t>Meaningful, healthy relationships</a:t>
          </a:r>
          <a:endParaRPr lang="en-US" sz="2000" dirty="0">
            <a:latin typeface="Arial" panose="020B0604020202020204" pitchFamily="34" charset="0"/>
            <a:cs typeface="Arial" panose="020B0604020202020204" pitchFamily="34" charset="0"/>
          </a:endParaRPr>
        </a:p>
      </dgm:t>
    </dgm:pt>
    <dgm:pt modelId="{816A7159-7B00-478B-AB92-06EAD7C5BE7B}" type="parTrans" cxnId="{3C7D5BBD-EDC4-42EE-80A8-AB472CD45176}">
      <dgm:prSet/>
      <dgm:spPr/>
      <dgm:t>
        <a:bodyPr/>
        <a:lstStyle/>
        <a:p>
          <a:endParaRPr lang="en-US" sz="2000"/>
        </a:p>
      </dgm:t>
    </dgm:pt>
    <dgm:pt modelId="{FA1E8C83-191B-4A7D-9D1F-8418993E327A}" type="sibTrans" cxnId="{3C7D5BBD-EDC4-42EE-80A8-AB472CD45176}">
      <dgm:prSet/>
      <dgm:spPr/>
      <dgm:t>
        <a:bodyPr/>
        <a:lstStyle/>
        <a:p>
          <a:endParaRPr lang="en-US" sz="2000"/>
        </a:p>
      </dgm:t>
    </dgm:pt>
    <dgm:pt modelId="{F018DBAE-96F4-4965-A797-6D6BB4583A28}">
      <dgm:prSet custT="1"/>
      <dgm:spPr/>
      <dgm:t>
        <a:bodyPr/>
        <a:lstStyle/>
        <a:p>
          <a:r>
            <a:rPr lang="en-GB" sz="2000" dirty="0">
              <a:solidFill>
                <a:schemeClr val="tx1"/>
              </a:solidFill>
              <a:latin typeface="Arial" panose="020B0604020202020204" pitchFamily="34" charset="0"/>
              <a:cs typeface="Arial" panose="020B0604020202020204" pitchFamily="34" charset="0"/>
            </a:rPr>
            <a:t>Being and feeling safe</a:t>
          </a:r>
          <a:endParaRPr lang="en-US" sz="2000" dirty="0">
            <a:solidFill>
              <a:schemeClr val="tx1"/>
            </a:solidFill>
            <a:latin typeface="Arial" panose="020B0604020202020204" pitchFamily="34" charset="0"/>
            <a:cs typeface="Arial" panose="020B0604020202020204" pitchFamily="34" charset="0"/>
          </a:endParaRPr>
        </a:p>
      </dgm:t>
    </dgm:pt>
    <dgm:pt modelId="{1398749A-3CD3-4C64-9F11-A7784C8BB754}" type="parTrans" cxnId="{6A6D53B3-5D4D-4441-A430-4777F9CC5C65}">
      <dgm:prSet/>
      <dgm:spPr/>
      <dgm:t>
        <a:bodyPr/>
        <a:lstStyle/>
        <a:p>
          <a:endParaRPr lang="en-US" sz="2000"/>
        </a:p>
      </dgm:t>
    </dgm:pt>
    <dgm:pt modelId="{1B9C872C-68B5-4C10-BAAA-7350796B019D}" type="sibTrans" cxnId="{6A6D53B3-5D4D-4441-A430-4777F9CC5C65}">
      <dgm:prSet/>
      <dgm:spPr/>
      <dgm:t>
        <a:bodyPr/>
        <a:lstStyle/>
        <a:p>
          <a:endParaRPr lang="en-US" sz="2000"/>
        </a:p>
      </dgm:t>
    </dgm:pt>
    <dgm:pt modelId="{73E8834C-12C0-4C40-9339-D1BEAB426C76}">
      <dgm:prSet custT="1"/>
      <dgm:spPr/>
      <dgm:t>
        <a:bodyPr/>
        <a:lstStyle/>
        <a:p>
          <a:r>
            <a:rPr lang="en-GB" sz="2000" dirty="0">
              <a:solidFill>
                <a:schemeClr val="tx1"/>
              </a:solidFill>
              <a:latin typeface="Arial" panose="020B0604020202020204" pitchFamily="34" charset="0"/>
              <a:cs typeface="Arial" panose="020B0604020202020204" pitchFamily="34" charset="0"/>
            </a:rPr>
            <a:t>A positive future</a:t>
          </a:r>
          <a:endParaRPr lang="en-US" sz="2000" dirty="0">
            <a:solidFill>
              <a:schemeClr val="tx1"/>
            </a:solidFill>
            <a:latin typeface="Arial" panose="020B0604020202020204" pitchFamily="34" charset="0"/>
            <a:cs typeface="Arial" panose="020B0604020202020204" pitchFamily="34" charset="0"/>
          </a:endParaRPr>
        </a:p>
      </dgm:t>
    </dgm:pt>
    <dgm:pt modelId="{60EA1290-BC20-4306-8B5C-973516CD9BFB}" type="parTrans" cxnId="{53BCD2F9-9251-4DED-8897-663CC95F2994}">
      <dgm:prSet/>
      <dgm:spPr/>
      <dgm:t>
        <a:bodyPr/>
        <a:lstStyle/>
        <a:p>
          <a:endParaRPr lang="en-US" sz="2000"/>
        </a:p>
      </dgm:t>
    </dgm:pt>
    <dgm:pt modelId="{FB81C470-27BD-407F-AF9F-74B2D4AA1FB1}" type="sibTrans" cxnId="{53BCD2F9-9251-4DED-8897-663CC95F2994}">
      <dgm:prSet/>
      <dgm:spPr/>
      <dgm:t>
        <a:bodyPr/>
        <a:lstStyle/>
        <a:p>
          <a:endParaRPr lang="en-US" sz="2000"/>
        </a:p>
      </dgm:t>
    </dgm:pt>
    <dgm:pt modelId="{48C6AF6F-3BD6-40B1-B27F-D6311A0FF5F1}">
      <dgm:prSet custT="1"/>
      <dgm:spPr/>
      <dgm:t>
        <a:bodyPr/>
        <a:lstStyle/>
        <a:p>
          <a:r>
            <a:rPr lang="en-GB" sz="2000" dirty="0">
              <a:solidFill>
                <a:schemeClr val="tx1"/>
              </a:solidFill>
              <a:latin typeface="Arial" panose="020B0604020202020204" pitchFamily="34" charset="0"/>
              <a:cs typeface="Arial" panose="020B0604020202020204" pitchFamily="34" charset="0"/>
            </a:rPr>
            <a:t>Enjoyable, inclusive learning</a:t>
          </a:r>
          <a:endParaRPr lang="en-US" sz="2000" dirty="0">
            <a:solidFill>
              <a:schemeClr val="tx1"/>
            </a:solidFill>
            <a:latin typeface="Arial" panose="020B0604020202020204" pitchFamily="34" charset="0"/>
            <a:cs typeface="Arial" panose="020B0604020202020204" pitchFamily="34" charset="0"/>
          </a:endParaRPr>
        </a:p>
      </dgm:t>
    </dgm:pt>
    <dgm:pt modelId="{9FD3FB7C-ADA6-41AE-93CB-2DC1ADFC5C6D}" type="parTrans" cxnId="{6F5A3A27-9465-4C76-AF5C-BACF7BDCF26B}">
      <dgm:prSet/>
      <dgm:spPr/>
      <dgm:t>
        <a:bodyPr/>
        <a:lstStyle/>
        <a:p>
          <a:endParaRPr lang="en-US" sz="2000"/>
        </a:p>
      </dgm:t>
    </dgm:pt>
    <dgm:pt modelId="{46C2F83D-9F8A-4A37-B589-ADF2FCEE9C96}" type="sibTrans" cxnId="{6F5A3A27-9465-4C76-AF5C-BACF7BDCF26B}">
      <dgm:prSet/>
      <dgm:spPr/>
      <dgm:t>
        <a:bodyPr/>
        <a:lstStyle/>
        <a:p>
          <a:endParaRPr lang="en-US" sz="2000"/>
        </a:p>
      </dgm:t>
    </dgm:pt>
    <dgm:pt modelId="{FADADD26-FA37-48A5-ADF8-B963D60B2EEE}">
      <dgm:prSet custT="1"/>
      <dgm:spPr/>
      <dgm:t>
        <a:bodyPr/>
        <a:lstStyle/>
        <a:p>
          <a:r>
            <a:rPr lang="en-GB" sz="2000" dirty="0">
              <a:latin typeface="Arial" panose="020B0604020202020204" pitchFamily="34" charset="0"/>
              <a:cs typeface="Arial" panose="020B0604020202020204" pitchFamily="34" charset="0"/>
            </a:rPr>
            <a:t>Good physical and mental health</a:t>
          </a:r>
          <a:endParaRPr lang="en-US" sz="2000" dirty="0">
            <a:latin typeface="Arial" panose="020B0604020202020204" pitchFamily="34" charset="0"/>
            <a:cs typeface="Arial" panose="020B0604020202020204" pitchFamily="34" charset="0"/>
          </a:endParaRPr>
        </a:p>
      </dgm:t>
    </dgm:pt>
    <dgm:pt modelId="{357C925E-E517-4D5C-B1C3-B2C864982BB0}" type="parTrans" cxnId="{A38B29DF-DAD7-44DC-9698-D660B775F28D}">
      <dgm:prSet/>
      <dgm:spPr/>
      <dgm:t>
        <a:bodyPr/>
        <a:lstStyle/>
        <a:p>
          <a:endParaRPr lang="en-US" sz="2000"/>
        </a:p>
      </dgm:t>
    </dgm:pt>
    <dgm:pt modelId="{1E676A33-3F1A-4078-A7A1-22111DF1DD13}" type="sibTrans" cxnId="{A38B29DF-DAD7-44DC-9698-D660B775F28D}">
      <dgm:prSet/>
      <dgm:spPr/>
      <dgm:t>
        <a:bodyPr/>
        <a:lstStyle/>
        <a:p>
          <a:endParaRPr lang="en-US" sz="2000"/>
        </a:p>
      </dgm:t>
    </dgm:pt>
    <dgm:pt modelId="{C8F3C3A5-A90A-48A1-A81F-A125937923BD}">
      <dgm:prSet custT="1"/>
      <dgm:spPr/>
      <dgm:t>
        <a:bodyPr/>
        <a:lstStyle/>
        <a:p>
          <a:r>
            <a:rPr lang="en-GB" sz="2000" dirty="0">
              <a:latin typeface="Arial" panose="020B0604020202020204" pitchFamily="34" charset="0"/>
              <a:cs typeface="Arial" panose="020B0604020202020204" pitchFamily="34" charset="0"/>
            </a:rPr>
            <a:t>Fun and leisure opportunities</a:t>
          </a:r>
          <a:endParaRPr lang="en-US" sz="2000" dirty="0">
            <a:latin typeface="Arial" panose="020B0604020202020204" pitchFamily="34" charset="0"/>
            <a:cs typeface="Arial" panose="020B0604020202020204" pitchFamily="34" charset="0"/>
          </a:endParaRPr>
        </a:p>
      </dgm:t>
    </dgm:pt>
    <dgm:pt modelId="{257379F8-DD4B-47A1-86F1-E0669DE8F2A4}" type="parTrans" cxnId="{E4C48E1A-DA72-425F-BD43-A597D6A22C3D}">
      <dgm:prSet/>
      <dgm:spPr/>
      <dgm:t>
        <a:bodyPr/>
        <a:lstStyle/>
        <a:p>
          <a:endParaRPr lang="en-US" sz="2000"/>
        </a:p>
      </dgm:t>
    </dgm:pt>
    <dgm:pt modelId="{15444828-EFDD-477E-B13C-0CCF5820FDEB}" type="sibTrans" cxnId="{E4C48E1A-DA72-425F-BD43-A597D6A22C3D}">
      <dgm:prSet/>
      <dgm:spPr/>
      <dgm:t>
        <a:bodyPr/>
        <a:lstStyle/>
        <a:p>
          <a:endParaRPr lang="en-US" sz="2000"/>
        </a:p>
      </dgm:t>
    </dgm:pt>
    <dgm:pt modelId="{2B52E54D-96F7-4015-A8F7-34667FFB9677}" type="pres">
      <dgm:prSet presAssocID="{7681D329-E998-43DB-8117-ED2D95B3177E}" presName="diagram" presStyleCnt="0">
        <dgm:presLayoutVars>
          <dgm:dir/>
          <dgm:resizeHandles val="exact"/>
        </dgm:presLayoutVars>
      </dgm:prSet>
      <dgm:spPr/>
    </dgm:pt>
    <dgm:pt modelId="{D1219664-AE54-449D-9729-0A91832C4D1D}" type="pres">
      <dgm:prSet presAssocID="{4E9A2658-ED18-4233-8975-1D773B50A6CB}" presName="node" presStyleLbl="node1" presStyleIdx="0" presStyleCnt="6">
        <dgm:presLayoutVars>
          <dgm:bulletEnabled val="1"/>
        </dgm:presLayoutVars>
      </dgm:prSet>
      <dgm:spPr/>
    </dgm:pt>
    <dgm:pt modelId="{01D2595C-98E8-4D22-85E8-811A70771456}" type="pres">
      <dgm:prSet presAssocID="{FA1E8C83-191B-4A7D-9D1F-8418993E327A}" presName="sibTrans" presStyleCnt="0"/>
      <dgm:spPr/>
    </dgm:pt>
    <dgm:pt modelId="{81A1924B-6FEB-42F8-B0AA-B4F2539EFBBF}" type="pres">
      <dgm:prSet presAssocID="{F018DBAE-96F4-4965-A797-6D6BB4583A28}" presName="node" presStyleLbl="node1" presStyleIdx="1" presStyleCnt="6">
        <dgm:presLayoutVars>
          <dgm:bulletEnabled val="1"/>
        </dgm:presLayoutVars>
      </dgm:prSet>
      <dgm:spPr/>
    </dgm:pt>
    <dgm:pt modelId="{E78AAF0F-3A8D-44E7-B109-F71BA539B3EC}" type="pres">
      <dgm:prSet presAssocID="{1B9C872C-68B5-4C10-BAAA-7350796B019D}" presName="sibTrans" presStyleCnt="0"/>
      <dgm:spPr/>
    </dgm:pt>
    <dgm:pt modelId="{2E3A95C9-0E20-4C1C-98FA-10A4DEAC3F9F}" type="pres">
      <dgm:prSet presAssocID="{73E8834C-12C0-4C40-9339-D1BEAB426C76}" presName="node" presStyleLbl="node1" presStyleIdx="2" presStyleCnt="6">
        <dgm:presLayoutVars>
          <dgm:bulletEnabled val="1"/>
        </dgm:presLayoutVars>
      </dgm:prSet>
      <dgm:spPr/>
    </dgm:pt>
    <dgm:pt modelId="{E8411C58-7F6D-4C1C-95E2-1CE9370655C4}" type="pres">
      <dgm:prSet presAssocID="{FB81C470-27BD-407F-AF9F-74B2D4AA1FB1}" presName="sibTrans" presStyleCnt="0"/>
      <dgm:spPr/>
    </dgm:pt>
    <dgm:pt modelId="{183802D2-BF9A-4C63-BB6A-DD7148FD2253}" type="pres">
      <dgm:prSet presAssocID="{48C6AF6F-3BD6-40B1-B27F-D6311A0FF5F1}" presName="node" presStyleLbl="node1" presStyleIdx="3" presStyleCnt="6">
        <dgm:presLayoutVars>
          <dgm:bulletEnabled val="1"/>
        </dgm:presLayoutVars>
      </dgm:prSet>
      <dgm:spPr/>
    </dgm:pt>
    <dgm:pt modelId="{3A56B60C-BED2-4091-989E-ED2F2AA5685D}" type="pres">
      <dgm:prSet presAssocID="{46C2F83D-9F8A-4A37-B589-ADF2FCEE9C96}" presName="sibTrans" presStyleCnt="0"/>
      <dgm:spPr/>
    </dgm:pt>
    <dgm:pt modelId="{C3C0703A-859C-4B43-810A-712CFF250154}" type="pres">
      <dgm:prSet presAssocID="{FADADD26-FA37-48A5-ADF8-B963D60B2EEE}" presName="node" presStyleLbl="node1" presStyleIdx="4" presStyleCnt="6">
        <dgm:presLayoutVars>
          <dgm:bulletEnabled val="1"/>
        </dgm:presLayoutVars>
      </dgm:prSet>
      <dgm:spPr/>
    </dgm:pt>
    <dgm:pt modelId="{0C57EBB5-6B6C-4AA7-8594-416944339F2F}" type="pres">
      <dgm:prSet presAssocID="{1E676A33-3F1A-4078-A7A1-22111DF1DD13}" presName="sibTrans" presStyleCnt="0"/>
      <dgm:spPr/>
    </dgm:pt>
    <dgm:pt modelId="{119AFBFB-22B5-4EAC-81CE-28692047F585}" type="pres">
      <dgm:prSet presAssocID="{C8F3C3A5-A90A-48A1-A81F-A125937923BD}" presName="node" presStyleLbl="node1" presStyleIdx="5" presStyleCnt="6">
        <dgm:presLayoutVars>
          <dgm:bulletEnabled val="1"/>
        </dgm:presLayoutVars>
      </dgm:prSet>
      <dgm:spPr/>
    </dgm:pt>
  </dgm:ptLst>
  <dgm:cxnLst>
    <dgm:cxn modelId="{44958F01-F2EE-429B-BE8E-1B711D7BD126}" type="presOf" srcId="{C8F3C3A5-A90A-48A1-A81F-A125937923BD}" destId="{119AFBFB-22B5-4EAC-81CE-28692047F585}" srcOrd="0" destOrd="0" presId="urn:microsoft.com/office/officeart/2005/8/layout/default"/>
    <dgm:cxn modelId="{E4C48E1A-DA72-425F-BD43-A597D6A22C3D}" srcId="{7681D329-E998-43DB-8117-ED2D95B3177E}" destId="{C8F3C3A5-A90A-48A1-A81F-A125937923BD}" srcOrd="5" destOrd="0" parTransId="{257379F8-DD4B-47A1-86F1-E0669DE8F2A4}" sibTransId="{15444828-EFDD-477E-B13C-0CCF5820FDEB}"/>
    <dgm:cxn modelId="{6F5A3A27-9465-4C76-AF5C-BACF7BDCF26B}" srcId="{7681D329-E998-43DB-8117-ED2D95B3177E}" destId="{48C6AF6F-3BD6-40B1-B27F-D6311A0FF5F1}" srcOrd="3" destOrd="0" parTransId="{9FD3FB7C-ADA6-41AE-93CB-2DC1ADFC5C6D}" sibTransId="{46C2F83D-9F8A-4A37-B589-ADF2FCEE9C96}"/>
    <dgm:cxn modelId="{43A4A03F-4CFE-43FD-BD13-57101E97B628}" type="presOf" srcId="{4E9A2658-ED18-4233-8975-1D773B50A6CB}" destId="{D1219664-AE54-449D-9729-0A91832C4D1D}" srcOrd="0" destOrd="0" presId="urn:microsoft.com/office/officeart/2005/8/layout/default"/>
    <dgm:cxn modelId="{1EC2DB5F-A8A1-49B6-A20F-9215E8EF0788}" type="presOf" srcId="{7681D329-E998-43DB-8117-ED2D95B3177E}" destId="{2B52E54D-96F7-4015-A8F7-34667FFB9677}" srcOrd="0" destOrd="0" presId="urn:microsoft.com/office/officeart/2005/8/layout/default"/>
    <dgm:cxn modelId="{8C727D66-3F70-43C2-9B29-1FE2EBE060DF}" type="presOf" srcId="{48C6AF6F-3BD6-40B1-B27F-D6311A0FF5F1}" destId="{183802D2-BF9A-4C63-BB6A-DD7148FD2253}" srcOrd="0" destOrd="0" presId="urn:microsoft.com/office/officeart/2005/8/layout/default"/>
    <dgm:cxn modelId="{6A6D53B3-5D4D-4441-A430-4777F9CC5C65}" srcId="{7681D329-E998-43DB-8117-ED2D95B3177E}" destId="{F018DBAE-96F4-4965-A797-6D6BB4583A28}" srcOrd="1" destOrd="0" parTransId="{1398749A-3CD3-4C64-9F11-A7784C8BB754}" sibTransId="{1B9C872C-68B5-4C10-BAAA-7350796B019D}"/>
    <dgm:cxn modelId="{3C7D5BBD-EDC4-42EE-80A8-AB472CD45176}" srcId="{7681D329-E998-43DB-8117-ED2D95B3177E}" destId="{4E9A2658-ED18-4233-8975-1D773B50A6CB}" srcOrd="0" destOrd="0" parTransId="{816A7159-7B00-478B-AB92-06EAD7C5BE7B}" sibTransId="{FA1E8C83-191B-4A7D-9D1F-8418993E327A}"/>
    <dgm:cxn modelId="{E2B12BC6-4134-49D4-9CC0-CB96B5866A27}" type="presOf" srcId="{73E8834C-12C0-4C40-9339-D1BEAB426C76}" destId="{2E3A95C9-0E20-4C1C-98FA-10A4DEAC3F9F}" srcOrd="0" destOrd="0" presId="urn:microsoft.com/office/officeart/2005/8/layout/default"/>
    <dgm:cxn modelId="{49DE6AD6-FEFE-4C6C-896C-9A0E1AFF219D}" type="presOf" srcId="{FADADD26-FA37-48A5-ADF8-B963D60B2EEE}" destId="{C3C0703A-859C-4B43-810A-712CFF250154}" srcOrd="0" destOrd="0" presId="urn:microsoft.com/office/officeart/2005/8/layout/default"/>
    <dgm:cxn modelId="{BBD209DB-A9D9-4A3E-8174-12DFE7D1FC6E}" type="presOf" srcId="{F018DBAE-96F4-4965-A797-6D6BB4583A28}" destId="{81A1924B-6FEB-42F8-B0AA-B4F2539EFBBF}" srcOrd="0" destOrd="0" presId="urn:microsoft.com/office/officeart/2005/8/layout/default"/>
    <dgm:cxn modelId="{A38B29DF-DAD7-44DC-9698-D660B775F28D}" srcId="{7681D329-E998-43DB-8117-ED2D95B3177E}" destId="{FADADD26-FA37-48A5-ADF8-B963D60B2EEE}" srcOrd="4" destOrd="0" parTransId="{357C925E-E517-4D5C-B1C3-B2C864982BB0}" sibTransId="{1E676A33-3F1A-4078-A7A1-22111DF1DD13}"/>
    <dgm:cxn modelId="{53BCD2F9-9251-4DED-8897-663CC95F2994}" srcId="{7681D329-E998-43DB-8117-ED2D95B3177E}" destId="{73E8834C-12C0-4C40-9339-D1BEAB426C76}" srcOrd="2" destOrd="0" parTransId="{60EA1290-BC20-4306-8B5C-973516CD9BFB}" sibTransId="{FB81C470-27BD-407F-AF9F-74B2D4AA1FB1}"/>
    <dgm:cxn modelId="{56447C61-3FDA-4AF2-8199-D8533FF6C771}" type="presParOf" srcId="{2B52E54D-96F7-4015-A8F7-34667FFB9677}" destId="{D1219664-AE54-449D-9729-0A91832C4D1D}" srcOrd="0" destOrd="0" presId="urn:microsoft.com/office/officeart/2005/8/layout/default"/>
    <dgm:cxn modelId="{703964CA-1C21-43D4-B7D8-D3FC4D99E147}" type="presParOf" srcId="{2B52E54D-96F7-4015-A8F7-34667FFB9677}" destId="{01D2595C-98E8-4D22-85E8-811A70771456}" srcOrd="1" destOrd="0" presId="urn:microsoft.com/office/officeart/2005/8/layout/default"/>
    <dgm:cxn modelId="{CC10C2E3-0DA3-455C-BDE5-D32E066CCC5A}" type="presParOf" srcId="{2B52E54D-96F7-4015-A8F7-34667FFB9677}" destId="{81A1924B-6FEB-42F8-B0AA-B4F2539EFBBF}" srcOrd="2" destOrd="0" presId="urn:microsoft.com/office/officeart/2005/8/layout/default"/>
    <dgm:cxn modelId="{A895C175-29E8-4FB1-8E20-DE98EF654697}" type="presParOf" srcId="{2B52E54D-96F7-4015-A8F7-34667FFB9677}" destId="{E78AAF0F-3A8D-44E7-B109-F71BA539B3EC}" srcOrd="3" destOrd="0" presId="urn:microsoft.com/office/officeart/2005/8/layout/default"/>
    <dgm:cxn modelId="{AD963E2C-7390-4184-B59B-B9F7B1FB8974}" type="presParOf" srcId="{2B52E54D-96F7-4015-A8F7-34667FFB9677}" destId="{2E3A95C9-0E20-4C1C-98FA-10A4DEAC3F9F}" srcOrd="4" destOrd="0" presId="urn:microsoft.com/office/officeart/2005/8/layout/default"/>
    <dgm:cxn modelId="{CAC79A48-704A-4A7F-8994-F4DF229BDBE9}" type="presParOf" srcId="{2B52E54D-96F7-4015-A8F7-34667FFB9677}" destId="{E8411C58-7F6D-4C1C-95E2-1CE9370655C4}" srcOrd="5" destOrd="0" presId="urn:microsoft.com/office/officeart/2005/8/layout/default"/>
    <dgm:cxn modelId="{985EF261-F087-4116-92E3-241DAFAC6225}" type="presParOf" srcId="{2B52E54D-96F7-4015-A8F7-34667FFB9677}" destId="{183802D2-BF9A-4C63-BB6A-DD7148FD2253}" srcOrd="6" destOrd="0" presId="urn:microsoft.com/office/officeart/2005/8/layout/default"/>
    <dgm:cxn modelId="{9C39D9D2-C98C-4A8F-BACF-F93F0D523101}" type="presParOf" srcId="{2B52E54D-96F7-4015-A8F7-34667FFB9677}" destId="{3A56B60C-BED2-4091-989E-ED2F2AA5685D}" srcOrd="7" destOrd="0" presId="urn:microsoft.com/office/officeart/2005/8/layout/default"/>
    <dgm:cxn modelId="{341279C7-353B-4BBF-8C23-C0306A42C9DD}" type="presParOf" srcId="{2B52E54D-96F7-4015-A8F7-34667FFB9677}" destId="{C3C0703A-859C-4B43-810A-712CFF250154}" srcOrd="8" destOrd="0" presId="urn:microsoft.com/office/officeart/2005/8/layout/default"/>
    <dgm:cxn modelId="{BE4246D9-A038-4CC0-998F-F6A2ABD2640D}" type="presParOf" srcId="{2B52E54D-96F7-4015-A8F7-34667FFB9677}" destId="{0C57EBB5-6B6C-4AA7-8594-416944339F2F}" srcOrd="9" destOrd="0" presId="urn:microsoft.com/office/officeart/2005/8/layout/default"/>
    <dgm:cxn modelId="{6180EEE1-612E-4418-8BD5-97D500A20081}" type="presParOf" srcId="{2B52E54D-96F7-4015-A8F7-34667FFB9677}" destId="{119AFBFB-22B5-4EAC-81CE-28692047F585}"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EE8A0CA-98D8-45AD-9D6D-364122A7974F}" type="doc">
      <dgm:prSet loTypeId="urn:microsoft.com/office/officeart/2005/8/layout/pyramid1" loCatId="pyramid" qsTypeId="urn:microsoft.com/office/officeart/2005/8/quickstyle/simple1" qsCatId="simple" csTypeId="urn:microsoft.com/office/officeart/2005/8/colors/accent5_2" csCatId="accent5" phldr="1"/>
      <dgm:spPr/>
    </dgm:pt>
    <dgm:pt modelId="{5AA7C3E8-F4AC-4B54-B290-AC7CCD519D0B}">
      <dgm:prSet phldrT="[Text]"/>
      <dgm:spPr>
        <a:xfrm>
          <a:off x="2053821" y="0"/>
          <a:ext cx="1230797" cy="944098"/>
        </a:xfrm>
      </dgm:spPr>
      <dgm:t>
        <a:bodyPr/>
        <a:lstStyle/>
        <a:p>
          <a:r>
            <a:rPr lang="en-GB">
              <a:latin typeface="Arial" panose="020B0604020202020204" pitchFamily="34" charset="0"/>
              <a:ea typeface="+mn-ea"/>
              <a:cs typeface="Arial" panose="020B0604020202020204" pitchFamily="34" charset="0"/>
            </a:rPr>
            <a:t>Therapy, Treatment &amp; Support</a:t>
          </a:r>
        </a:p>
      </dgm:t>
    </dgm:pt>
    <dgm:pt modelId="{AC452F74-F5AE-4EE0-BC61-A9663E6224D5}" type="parTrans" cxnId="{F4DAF776-437D-494F-818F-DFD375F5AA59}">
      <dgm:prSet/>
      <dgm:spPr/>
      <dgm:t>
        <a:bodyPr/>
        <a:lstStyle/>
        <a:p>
          <a:endParaRPr lang="en-GB"/>
        </a:p>
      </dgm:t>
    </dgm:pt>
    <dgm:pt modelId="{CC70FF76-B7BE-423D-92E2-8F99BF12352E}" type="sibTrans" cxnId="{F4DAF776-437D-494F-818F-DFD375F5AA59}">
      <dgm:prSet/>
      <dgm:spPr/>
      <dgm:t>
        <a:bodyPr/>
        <a:lstStyle/>
        <a:p>
          <a:endParaRPr lang="en-GB"/>
        </a:p>
      </dgm:t>
    </dgm:pt>
    <dgm:pt modelId="{24D8B650-E3A1-4F3C-871B-698A8204AF74}">
      <dgm:prSet phldrT="[Text]"/>
      <dgm:spPr>
        <a:xfrm>
          <a:off x="1542314" y="944098"/>
          <a:ext cx="2253811" cy="811133"/>
        </a:xfrm>
      </dgm:spPr>
      <dgm:t>
        <a:bodyPr/>
        <a:lstStyle/>
        <a:p>
          <a:r>
            <a:rPr lang="en-GB">
              <a:latin typeface="Arial" panose="020B0604020202020204" pitchFamily="34" charset="0"/>
              <a:ea typeface="+mn-ea"/>
              <a:cs typeface="Arial" panose="020B0604020202020204" pitchFamily="34" charset="0"/>
            </a:rPr>
            <a:t>Assessment &amp; Diagnosis</a:t>
          </a:r>
        </a:p>
      </dgm:t>
    </dgm:pt>
    <dgm:pt modelId="{EAF34094-96C9-4B67-A950-4513969BFDE3}" type="parTrans" cxnId="{65CA6166-A3AD-41C4-98EF-36197A2FDD88}">
      <dgm:prSet/>
      <dgm:spPr/>
      <dgm:t>
        <a:bodyPr/>
        <a:lstStyle/>
        <a:p>
          <a:endParaRPr lang="en-GB"/>
        </a:p>
      </dgm:t>
    </dgm:pt>
    <dgm:pt modelId="{CE254A55-4D6B-40BD-B939-47E85332AE34}" type="sibTrans" cxnId="{65CA6166-A3AD-41C4-98EF-36197A2FDD88}">
      <dgm:prSet/>
      <dgm:spPr/>
      <dgm:t>
        <a:bodyPr/>
        <a:lstStyle/>
        <a:p>
          <a:endParaRPr lang="en-GB"/>
        </a:p>
      </dgm:t>
    </dgm:pt>
    <dgm:pt modelId="{D5A36E3B-A7D3-4688-B7B3-6EEEFD0DC50C}">
      <dgm:prSet phldrT="[Text]"/>
      <dgm:spPr>
        <a:xfrm>
          <a:off x="1007335" y="1755231"/>
          <a:ext cx="3323769" cy="866105"/>
        </a:xfrm>
      </dgm:spPr>
      <dgm:t>
        <a:bodyPr/>
        <a:lstStyle/>
        <a:p>
          <a:r>
            <a:rPr lang="en-GB">
              <a:latin typeface="Arial" panose="020B0604020202020204" pitchFamily="34" charset="0"/>
              <a:ea typeface="+mn-ea"/>
              <a:cs typeface="Arial" panose="020B0604020202020204" pitchFamily="34" charset="0"/>
            </a:rPr>
            <a:t>Early Intervention &amp; Support</a:t>
          </a:r>
        </a:p>
      </dgm:t>
    </dgm:pt>
    <dgm:pt modelId="{E3EB4783-DC7F-4665-A4FF-1906E32B8173}" type="parTrans" cxnId="{8C00C067-19DB-4EFA-A840-BAA638C62852}">
      <dgm:prSet/>
      <dgm:spPr/>
      <dgm:t>
        <a:bodyPr/>
        <a:lstStyle/>
        <a:p>
          <a:endParaRPr lang="en-GB"/>
        </a:p>
      </dgm:t>
    </dgm:pt>
    <dgm:pt modelId="{95C7FB3E-ABFD-4F56-B736-B721FAAB5D34}" type="sibTrans" cxnId="{8C00C067-19DB-4EFA-A840-BAA638C62852}">
      <dgm:prSet/>
      <dgm:spPr/>
      <dgm:t>
        <a:bodyPr/>
        <a:lstStyle/>
        <a:p>
          <a:endParaRPr lang="en-GB"/>
        </a:p>
      </dgm:t>
    </dgm:pt>
    <dgm:pt modelId="{C6458A56-375C-4D65-97E0-B745FC37173F}">
      <dgm:prSet phldrT="[Text]"/>
      <dgm:spPr>
        <a:xfrm>
          <a:off x="373004" y="2608449"/>
          <a:ext cx="4614243" cy="1038520"/>
        </a:xfrm>
      </dgm:spPr>
      <dgm:t>
        <a:bodyPr/>
        <a:lstStyle/>
        <a:p>
          <a:r>
            <a:rPr lang="en-GB">
              <a:latin typeface="Arial" panose="020B0604020202020204" pitchFamily="34" charset="0"/>
              <a:ea typeface="+mn-ea"/>
              <a:cs typeface="Arial" panose="020B0604020202020204" pitchFamily="34" charset="0"/>
            </a:rPr>
            <a:t>Universal Offer</a:t>
          </a:r>
        </a:p>
      </dgm:t>
    </dgm:pt>
    <dgm:pt modelId="{C9CCD449-30F0-4928-8112-7EC22966CCCB}" type="parTrans" cxnId="{C49475A0-5B58-44B9-918F-E6EF33DDC158}">
      <dgm:prSet/>
      <dgm:spPr/>
      <dgm:t>
        <a:bodyPr/>
        <a:lstStyle/>
        <a:p>
          <a:endParaRPr lang="en-GB"/>
        </a:p>
      </dgm:t>
    </dgm:pt>
    <dgm:pt modelId="{087EAF5A-66AE-4E76-9207-A7CBF0DA2596}" type="sibTrans" cxnId="{C49475A0-5B58-44B9-918F-E6EF33DDC158}">
      <dgm:prSet/>
      <dgm:spPr/>
      <dgm:t>
        <a:bodyPr/>
        <a:lstStyle/>
        <a:p>
          <a:endParaRPr lang="en-GB"/>
        </a:p>
      </dgm:t>
    </dgm:pt>
    <dgm:pt modelId="{8EB4BBC0-8504-4F06-B245-00BF325FDED8}">
      <dgm:prSet phldrT="[Text]"/>
      <dgm:spPr>
        <a:xfrm>
          <a:off x="-131581" y="3643185"/>
          <a:ext cx="5661512" cy="866105"/>
        </a:xfrm>
      </dgm:spPr>
      <dgm:t>
        <a:bodyPr/>
        <a:lstStyle/>
        <a:p>
          <a:r>
            <a:rPr lang="en-GB">
              <a:latin typeface="Arial" panose="020B0604020202020204" pitchFamily="34" charset="0"/>
              <a:ea typeface="+mn-ea"/>
              <a:cs typeface="Arial" panose="020B0604020202020204" pitchFamily="34" charset="0"/>
            </a:rPr>
            <a:t>Prevention</a:t>
          </a:r>
        </a:p>
      </dgm:t>
    </dgm:pt>
    <dgm:pt modelId="{26550178-28E5-4DBF-AA25-2105EB2AB858}" type="parTrans" cxnId="{FD4B7325-BA0B-4D46-9BBE-6C68B244A146}">
      <dgm:prSet/>
      <dgm:spPr/>
      <dgm:t>
        <a:bodyPr/>
        <a:lstStyle/>
        <a:p>
          <a:endParaRPr lang="en-GB"/>
        </a:p>
      </dgm:t>
    </dgm:pt>
    <dgm:pt modelId="{6249DD17-C895-4D6E-B76A-81EED7C1BC27}" type="sibTrans" cxnId="{FD4B7325-BA0B-4D46-9BBE-6C68B244A146}">
      <dgm:prSet/>
      <dgm:spPr/>
      <dgm:t>
        <a:bodyPr/>
        <a:lstStyle/>
        <a:p>
          <a:endParaRPr lang="en-GB"/>
        </a:p>
      </dgm:t>
    </dgm:pt>
    <dgm:pt modelId="{9A854B61-CF52-4201-BE5B-43A403C89B67}">
      <dgm:prSet/>
      <dgm:spPr>
        <a:xfrm rot="10800000">
          <a:off x="4394785" y="3642397"/>
          <a:ext cx="3661448" cy="866105"/>
        </a:xfrm>
      </dgm:spPr>
      <dgm:t>
        <a:bodyPr/>
        <a:lstStyle/>
        <a:p>
          <a:r>
            <a:rPr lang="en-GB">
              <a:latin typeface="Arial" panose="020B0604020202020204" pitchFamily="34" charset="0"/>
              <a:ea typeface="+mn-ea"/>
              <a:cs typeface="Arial" panose="020B0604020202020204" pitchFamily="34" charset="0"/>
            </a:rPr>
            <a:t>Maternity, HV, ScN, GP, Living Well, Genetics, Public Health, </a:t>
          </a:r>
        </a:p>
      </dgm:t>
    </dgm:pt>
    <dgm:pt modelId="{A8FA4016-887E-434E-AF7A-1358F0045FCC}" type="parTrans" cxnId="{C5404713-06B2-4003-8CF8-A28D1FCB0AEA}">
      <dgm:prSet/>
      <dgm:spPr/>
      <dgm:t>
        <a:bodyPr/>
        <a:lstStyle/>
        <a:p>
          <a:endParaRPr lang="en-GB"/>
        </a:p>
      </dgm:t>
    </dgm:pt>
    <dgm:pt modelId="{9EC3662A-121D-4B5B-A565-5B963E390EF8}" type="sibTrans" cxnId="{C5404713-06B2-4003-8CF8-A28D1FCB0AEA}">
      <dgm:prSet/>
      <dgm:spPr/>
      <dgm:t>
        <a:bodyPr/>
        <a:lstStyle/>
        <a:p>
          <a:endParaRPr lang="en-GB"/>
        </a:p>
      </dgm:t>
    </dgm:pt>
    <dgm:pt modelId="{2F9F8D36-8460-4DFA-AD8A-72429DFDB925}">
      <dgm:prSet/>
      <dgm:spPr>
        <a:xfrm rot="10800000">
          <a:off x="4062890" y="2608448"/>
          <a:ext cx="4000483" cy="1038520"/>
        </a:xfrm>
      </dgm:spPr>
      <dgm:t>
        <a:bodyPr/>
        <a:lstStyle/>
        <a:p>
          <a:r>
            <a:rPr lang="en-GB">
              <a:latin typeface="Arial" panose="020B0604020202020204" pitchFamily="34" charset="0"/>
              <a:ea typeface="+mn-ea"/>
              <a:cs typeface="Arial" panose="020B0604020202020204" pitchFamily="34" charset="0"/>
            </a:rPr>
            <a:t>Maternity, HV, Safeguarding Nurse, SEMH Nurse, Primary Care, VIS, Newborn Hearing Screening, Newborn Blood Spot Screening</a:t>
          </a:r>
        </a:p>
      </dgm:t>
    </dgm:pt>
    <dgm:pt modelId="{67B44859-EEEF-4494-8109-069BADE1BAF3}" type="parTrans" cxnId="{A9C250BC-251E-452B-8E6D-06524CCA8FA7}">
      <dgm:prSet/>
      <dgm:spPr/>
      <dgm:t>
        <a:bodyPr/>
        <a:lstStyle/>
        <a:p>
          <a:endParaRPr lang="en-GB"/>
        </a:p>
      </dgm:t>
    </dgm:pt>
    <dgm:pt modelId="{408BE222-0FFE-44A8-BD83-1A3E7F490DDD}" type="sibTrans" cxnId="{A9C250BC-251E-452B-8E6D-06524CCA8FA7}">
      <dgm:prSet/>
      <dgm:spPr/>
      <dgm:t>
        <a:bodyPr/>
        <a:lstStyle/>
        <a:p>
          <a:endParaRPr lang="en-GB"/>
        </a:p>
      </dgm:t>
    </dgm:pt>
    <dgm:pt modelId="{F95F1C0F-CF65-4835-9BC2-3977BD6ECE11}">
      <dgm:prSet/>
      <dgm:spPr>
        <a:xfrm rot="10800000">
          <a:off x="3807693" y="1746899"/>
          <a:ext cx="4268108" cy="866105"/>
        </a:xfrm>
      </dgm:spPr>
      <dgm:t>
        <a:bodyPr/>
        <a:lstStyle/>
        <a:p>
          <a:r>
            <a:rPr lang="en-GB">
              <a:latin typeface="Arial" panose="020B0604020202020204" pitchFamily="34" charset="0"/>
              <a:ea typeface="+mn-ea"/>
              <a:cs typeface="Arial" panose="020B0604020202020204" pitchFamily="34" charset="0"/>
            </a:rPr>
            <a:t>Maternity, HV, SEMH Nurse, Safeguarding Nurse, Primary Care, SLT, dieticians, OT, Physio, CYPMH, Compass Phoenix/Buzz and Compass, Kooth, Audiology, Ophthalmology</a:t>
          </a:r>
        </a:p>
      </dgm:t>
    </dgm:pt>
    <dgm:pt modelId="{700EB1C9-FF9B-4952-A4FE-DF3F52CBAFBC}" type="parTrans" cxnId="{327FC590-E84F-4B2C-9221-2A47A75952E9}">
      <dgm:prSet/>
      <dgm:spPr/>
      <dgm:t>
        <a:bodyPr/>
        <a:lstStyle/>
        <a:p>
          <a:endParaRPr lang="en-GB"/>
        </a:p>
      </dgm:t>
    </dgm:pt>
    <dgm:pt modelId="{33985363-3601-4AAA-998E-58554320C404}" type="sibTrans" cxnId="{327FC590-E84F-4B2C-9221-2A47A75952E9}">
      <dgm:prSet/>
      <dgm:spPr/>
      <dgm:t>
        <a:bodyPr/>
        <a:lstStyle/>
        <a:p>
          <a:endParaRPr lang="en-GB"/>
        </a:p>
      </dgm:t>
    </dgm:pt>
    <dgm:pt modelId="{3CFA63F6-8A63-40B9-B515-FFDB17A298D3}">
      <dgm:prSet/>
      <dgm:spPr>
        <a:xfrm rot="10800000">
          <a:off x="3294662" y="944098"/>
          <a:ext cx="4769103" cy="811133"/>
        </a:xfrm>
      </dgm:spPr>
      <dgm:t>
        <a:bodyPr/>
        <a:lstStyle/>
        <a:p>
          <a:r>
            <a:rPr lang="en-GB">
              <a:latin typeface="Arial" panose="020B0604020202020204" pitchFamily="34" charset="0"/>
              <a:ea typeface="+mn-ea"/>
              <a:cs typeface="Arial" panose="020B0604020202020204" pitchFamily="34" charset="0"/>
            </a:rPr>
            <a:t>Paediatricians, SLT, OT, Physio, CAMHS, Psychologist, Neuro-Disability Team, Ophthalmology, Audiology, LD Team</a:t>
          </a:r>
        </a:p>
      </dgm:t>
    </dgm:pt>
    <dgm:pt modelId="{DD8325F4-50D9-48C1-9F3D-4FB0F5EBF2CA}" type="parTrans" cxnId="{1BFE50BC-746B-41C0-B989-A824A1CA60C3}">
      <dgm:prSet/>
      <dgm:spPr/>
      <dgm:t>
        <a:bodyPr/>
        <a:lstStyle/>
        <a:p>
          <a:endParaRPr lang="en-GB"/>
        </a:p>
      </dgm:t>
    </dgm:pt>
    <dgm:pt modelId="{0BB8E360-994A-4625-B6AA-860B554538C0}" type="sibTrans" cxnId="{1BFE50BC-746B-41C0-B989-A824A1CA60C3}">
      <dgm:prSet/>
      <dgm:spPr/>
      <dgm:t>
        <a:bodyPr/>
        <a:lstStyle/>
        <a:p>
          <a:endParaRPr lang="en-GB"/>
        </a:p>
      </dgm:t>
    </dgm:pt>
    <dgm:pt modelId="{1FA29D58-6E2D-4274-9D49-398F490BE928}">
      <dgm:prSet/>
      <dgm:spPr>
        <a:xfrm rot="10800000">
          <a:off x="2700954" y="0"/>
          <a:ext cx="5362811" cy="944098"/>
        </a:xfrm>
      </dgm:spPr>
      <dgm:t>
        <a:bodyPr/>
        <a:lstStyle/>
        <a:p>
          <a:r>
            <a:rPr lang="en-GB">
              <a:latin typeface="Arial" panose="020B0604020202020204" pitchFamily="34" charset="0"/>
              <a:ea typeface="+mn-ea"/>
              <a:cs typeface="Arial" panose="020B0604020202020204" pitchFamily="34" charset="0"/>
            </a:rPr>
            <a:t>Paediatricians, SLT, OT, Physio, CAMHS, Audiology, Ophthalmology, Continuing Health Care, Community Paediatric Nurses, Learning Disability Team, Dieticians, Psychologist, Psychiatrists, Eating Disorder Team, SSN, Looked After Children, Youth Offending Health Team, Care Leavers, Specialist Consultants, Transition Co-Ordinators, Adult Mental Health, Adult Physical Health,  Adult Acute Services</a:t>
          </a:r>
        </a:p>
      </dgm:t>
    </dgm:pt>
    <dgm:pt modelId="{7DC2B235-3C8C-4DAE-B232-CB95E8608814}" type="parTrans" cxnId="{C223E2F1-1EE7-49BB-BD12-B6DA516A8828}">
      <dgm:prSet/>
      <dgm:spPr/>
      <dgm:t>
        <a:bodyPr/>
        <a:lstStyle/>
        <a:p>
          <a:endParaRPr lang="en-GB"/>
        </a:p>
      </dgm:t>
    </dgm:pt>
    <dgm:pt modelId="{D7A284F5-6F0C-41EA-BB19-4AAB96ADD40B}" type="sibTrans" cxnId="{C223E2F1-1EE7-49BB-BD12-B6DA516A8828}">
      <dgm:prSet/>
      <dgm:spPr/>
      <dgm:t>
        <a:bodyPr/>
        <a:lstStyle/>
        <a:p>
          <a:endParaRPr lang="en-GB"/>
        </a:p>
      </dgm:t>
    </dgm:pt>
    <dgm:pt modelId="{F2CC549E-DF12-4571-A8CD-9F560271D71D}" type="pres">
      <dgm:prSet presAssocID="{AEE8A0CA-98D8-45AD-9D6D-364122A7974F}" presName="Name0" presStyleCnt="0">
        <dgm:presLayoutVars>
          <dgm:dir/>
          <dgm:animLvl val="lvl"/>
          <dgm:resizeHandles val="exact"/>
        </dgm:presLayoutVars>
      </dgm:prSet>
      <dgm:spPr/>
    </dgm:pt>
    <dgm:pt modelId="{3F303615-69F0-4234-A1A4-99AE4409406F}" type="pres">
      <dgm:prSet presAssocID="{5AA7C3E8-F4AC-4B54-B290-AC7CCD519D0B}" presName="Name8" presStyleCnt="0"/>
      <dgm:spPr/>
    </dgm:pt>
    <dgm:pt modelId="{B41EB2D7-77D5-4B6B-9A93-88EFF2FE48A5}" type="pres">
      <dgm:prSet presAssocID="{5AA7C3E8-F4AC-4B54-B290-AC7CCD519D0B}" presName="acctBkgd" presStyleLbl="alignAcc1" presStyleIdx="0" presStyleCnt="5"/>
      <dgm:spPr>
        <a:prstGeom prst="nonIsoscelesTrapezoid">
          <a:avLst>
            <a:gd name="adj1" fmla="val 0"/>
            <a:gd name="adj2" fmla="val 61823"/>
          </a:avLst>
        </a:prstGeom>
      </dgm:spPr>
    </dgm:pt>
    <dgm:pt modelId="{9B7679D5-1666-48AF-A38C-4F3AB0412D3B}" type="pres">
      <dgm:prSet presAssocID="{5AA7C3E8-F4AC-4B54-B290-AC7CCD519D0B}" presName="acctTx" presStyleLbl="alignAcc1" presStyleIdx="0" presStyleCnt="5">
        <dgm:presLayoutVars>
          <dgm:bulletEnabled val="1"/>
        </dgm:presLayoutVars>
      </dgm:prSet>
      <dgm:spPr/>
    </dgm:pt>
    <dgm:pt modelId="{AB9DE4FF-CE8C-4C89-AAD3-F0A4F4C3E601}" type="pres">
      <dgm:prSet presAssocID="{5AA7C3E8-F4AC-4B54-B290-AC7CCD519D0B}" presName="level" presStyleLbl="node1" presStyleIdx="0" presStyleCnt="5">
        <dgm:presLayoutVars>
          <dgm:chMax val="1"/>
          <dgm:bulletEnabled val="1"/>
        </dgm:presLayoutVars>
      </dgm:prSet>
      <dgm:spPr>
        <a:prstGeom prst="trapezoid">
          <a:avLst>
            <a:gd name="adj" fmla="val 61823"/>
          </a:avLst>
        </a:prstGeom>
      </dgm:spPr>
    </dgm:pt>
    <dgm:pt modelId="{EF883901-650B-4078-B091-19A54896953B}" type="pres">
      <dgm:prSet presAssocID="{5AA7C3E8-F4AC-4B54-B290-AC7CCD519D0B}" presName="levelTx" presStyleLbl="revTx" presStyleIdx="0" presStyleCnt="0">
        <dgm:presLayoutVars>
          <dgm:chMax val="1"/>
          <dgm:bulletEnabled val="1"/>
        </dgm:presLayoutVars>
      </dgm:prSet>
      <dgm:spPr/>
    </dgm:pt>
    <dgm:pt modelId="{C7BD8377-73A3-41D7-8813-3268B34A99C6}" type="pres">
      <dgm:prSet presAssocID="{24D8B650-E3A1-4F3C-871B-698A8204AF74}" presName="Name8" presStyleCnt="0"/>
      <dgm:spPr/>
    </dgm:pt>
    <dgm:pt modelId="{FF30DA83-3C5A-46D9-A157-E7FBF7E78CFF}" type="pres">
      <dgm:prSet presAssocID="{24D8B650-E3A1-4F3C-871B-698A8204AF74}" presName="acctBkgd" presStyleLbl="alignAcc1" presStyleIdx="1" presStyleCnt="5"/>
      <dgm:spPr>
        <a:prstGeom prst="nonIsoscelesTrapezoid">
          <a:avLst>
            <a:gd name="adj1" fmla="val 0"/>
            <a:gd name="adj2" fmla="val 61823"/>
          </a:avLst>
        </a:prstGeom>
      </dgm:spPr>
    </dgm:pt>
    <dgm:pt modelId="{50F22019-93F4-40D4-9AF6-BDC7299F579E}" type="pres">
      <dgm:prSet presAssocID="{24D8B650-E3A1-4F3C-871B-698A8204AF74}" presName="acctTx" presStyleLbl="alignAcc1" presStyleIdx="1" presStyleCnt="5">
        <dgm:presLayoutVars>
          <dgm:bulletEnabled val="1"/>
        </dgm:presLayoutVars>
      </dgm:prSet>
      <dgm:spPr/>
    </dgm:pt>
    <dgm:pt modelId="{BF68115D-149C-4C58-9886-EF60E90325A4}" type="pres">
      <dgm:prSet presAssocID="{24D8B650-E3A1-4F3C-871B-698A8204AF74}" presName="level" presStyleLbl="node1" presStyleIdx="1" presStyleCnt="5">
        <dgm:presLayoutVars>
          <dgm:chMax val="1"/>
          <dgm:bulletEnabled val="1"/>
        </dgm:presLayoutVars>
      </dgm:prSet>
      <dgm:spPr>
        <a:prstGeom prst="trapezoid">
          <a:avLst>
            <a:gd name="adj" fmla="val 61823"/>
          </a:avLst>
        </a:prstGeom>
      </dgm:spPr>
    </dgm:pt>
    <dgm:pt modelId="{6364A4D2-494E-43F5-B464-B6191B287481}" type="pres">
      <dgm:prSet presAssocID="{24D8B650-E3A1-4F3C-871B-698A8204AF74}" presName="levelTx" presStyleLbl="revTx" presStyleIdx="0" presStyleCnt="0">
        <dgm:presLayoutVars>
          <dgm:chMax val="1"/>
          <dgm:bulletEnabled val="1"/>
        </dgm:presLayoutVars>
      </dgm:prSet>
      <dgm:spPr/>
    </dgm:pt>
    <dgm:pt modelId="{6A1B00D6-009F-40D4-B95D-53CA6E2DABE0}" type="pres">
      <dgm:prSet presAssocID="{D5A36E3B-A7D3-4688-B7B3-6EEEFD0DC50C}" presName="Name8" presStyleCnt="0"/>
      <dgm:spPr/>
    </dgm:pt>
    <dgm:pt modelId="{A4F0C95A-C4F9-4F53-9F39-FCE5CBBB5957}" type="pres">
      <dgm:prSet presAssocID="{D5A36E3B-A7D3-4688-B7B3-6EEEFD0DC50C}" presName="acctBkgd" presStyleLbl="alignAcc1" presStyleIdx="2" presStyleCnt="5"/>
      <dgm:spPr>
        <a:prstGeom prst="nonIsoscelesTrapezoid">
          <a:avLst>
            <a:gd name="adj1" fmla="val 0"/>
            <a:gd name="adj2" fmla="val 61823"/>
          </a:avLst>
        </a:prstGeom>
      </dgm:spPr>
    </dgm:pt>
    <dgm:pt modelId="{757B3FD0-51F8-4D12-A480-47358F9149D7}" type="pres">
      <dgm:prSet presAssocID="{D5A36E3B-A7D3-4688-B7B3-6EEEFD0DC50C}" presName="acctTx" presStyleLbl="alignAcc1" presStyleIdx="2" presStyleCnt="5">
        <dgm:presLayoutVars>
          <dgm:bulletEnabled val="1"/>
        </dgm:presLayoutVars>
      </dgm:prSet>
      <dgm:spPr/>
    </dgm:pt>
    <dgm:pt modelId="{4D2898A6-4B9F-4D04-B587-5485C330176D}" type="pres">
      <dgm:prSet presAssocID="{D5A36E3B-A7D3-4688-B7B3-6EEEFD0DC50C}" presName="level" presStyleLbl="node1" presStyleIdx="2" presStyleCnt="5">
        <dgm:presLayoutVars>
          <dgm:chMax val="1"/>
          <dgm:bulletEnabled val="1"/>
        </dgm:presLayoutVars>
      </dgm:prSet>
      <dgm:spPr>
        <a:prstGeom prst="trapezoid">
          <a:avLst>
            <a:gd name="adj" fmla="val 61823"/>
          </a:avLst>
        </a:prstGeom>
      </dgm:spPr>
    </dgm:pt>
    <dgm:pt modelId="{0CE2D38F-9317-444B-996A-3DDAFD0390EF}" type="pres">
      <dgm:prSet presAssocID="{D5A36E3B-A7D3-4688-B7B3-6EEEFD0DC50C}" presName="levelTx" presStyleLbl="revTx" presStyleIdx="0" presStyleCnt="0">
        <dgm:presLayoutVars>
          <dgm:chMax val="1"/>
          <dgm:bulletEnabled val="1"/>
        </dgm:presLayoutVars>
      </dgm:prSet>
      <dgm:spPr/>
    </dgm:pt>
    <dgm:pt modelId="{B793F77E-D86F-4EB0-81AC-96329C372631}" type="pres">
      <dgm:prSet presAssocID="{C6458A56-375C-4D65-97E0-B745FC37173F}" presName="Name8" presStyleCnt="0"/>
      <dgm:spPr/>
    </dgm:pt>
    <dgm:pt modelId="{75DC14B6-156E-4256-8596-05C5759AD2AE}" type="pres">
      <dgm:prSet presAssocID="{C6458A56-375C-4D65-97E0-B745FC37173F}" presName="acctBkgd" presStyleLbl="alignAcc1" presStyleIdx="3" presStyleCnt="5"/>
      <dgm:spPr>
        <a:prstGeom prst="nonIsoscelesTrapezoid">
          <a:avLst>
            <a:gd name="adj1" fmla="val 0"/>
            <a:gd name="adj2" fmla="val 61823"/>
          </a:avLst>
        </a:prstGeom>
      </dgm:spPr>
    </dgm:pt>
    <dgm:pt modelId="{68EBF794-6860-4B64-A881-AE1252AEC4CE}" type="pres">
      <dgm:prSet presAssocID="{C6458A56-375C-4D65-97E0-B745FC37173F}" presName="acctTx" presStyleLbl="alignAcc1" presStyleIdx="3" presStyleCnt="5">
        <dgm:presLayoutVars>
          <dgm:bulletEnabled val="1"/>
        </dgm:presLayoutVars>
      </dgm:prSet>
      <dgm:spPr/>
    </dgm:pt>
    <dgm:pt modelId="{C6E0D446-59BE-4DDC-836A-53DB192B9E2A}" type="pres">
      <dgm:prSet presAssocID="{C6458A56-375C-4D65-97E0-B745FC37173F}" presName="level" presStyleLbl="node1" presStyleIdx="3" presStyleCnt="5">
        <dgm:presLayoutVars>
          <dgm:chMax val="1"/>
          <dgm:bulletEnabled val="1"/>
        </dgm:presLayoutVars>
      </dgm:prSet>
      <dgm:spPr>
        <a:prstGeom prst="trapezoid">
          <a:avLst>
            <a:gd name="adj" fmla="val 61823"/>
          </a:avLst>
        </a:prstGeom>
      </dgm:spPr>
    </dgm:pt>
    <dgm:pt modelId="{B6816255-DC13-4EA6-ADF4-288255DC9130}" type="pres">
      <dgm:prSet presAssocID="{C6458A56-375C-4D65-97E0-B745FC37173F}" presName="levelTx" presStyleLbl="revTx" presStyleIdx="0" presStyleCnt="0">
        <dgm:presLayoutVars>
          <dgm:chMax val="1"/>
          <dgm:bulletEnabled val="1"/>
        </dgm:presLayoutVars>
      </dgm:prSet>
      <dgm:spPr/>
    </dgm:pt>
    <dgm:pt modelId="{B308676A-2D9A-475D-B485-7BC4D16C4630}" type="pres">
      <dgm:prSet presAssocID="{8EB4BBC0-8504-4F06-B245-00BF325FDED8}" presName="Name8" presStyleCnt="0"/>
      <dgm:spPr/>
    </dgm:pt>
    <dgm:pt modelId="{88DC0B9C-3EC9-4EF1-915A-D4B7A9510AA8}" type="pres">
      <dgm:prSet presAssocID="{8EB4BBC0-8504-4F06-B245-00BF325FDED8}" presName="acctBkgd" presStyleLbl="alignAcc1" presStyleIdx="4" presStyleCnt="5" custScaleX="105572" custLinFactNeighborX="-2304" custLinFactNeighborY="8137"/>
      <dgm:spPr>
        <a:prstGeom prst="nonIsoscelesTrapezoid">
          <a:avLst>
            <a:gd name="adj1" fmla="val 0"/>
            <a:gd name="adj2" fmla="val 61823"/>
          </a:avLst>
        </a:prstGeom>
      </dgm:spPr>
    </dgm:pt>
    <dgm:pt modelId="{B71558CE-6858-485E-8688-FBBAF9CB0BBC}" type="pres">
      <dgm:prSet presAssocID="{8EB4BBC0-8504-4F06-B245-00BF325FDED8}" presName="acctTx" presStyleLbl="alignAcc1" presStyleIdx="4" presStyleCnt="5">
        <dgm:presLayoutVars>
          <dgm:bulletEnabled val="1"/>
        </dgm:presLayoutVars>
      </dgm:prSet>
      <dgm:spPr/>
    </dgm:pt>
    <dgm:pt modelId="{D63525D3-A289-4F03-A1AF-D85E5B03C719}" type="pres">
      <dgm:prSet presAssocID="{8EB4BBC0-8504-4F06-B245-00BF325FDED8}" presName="level" presStyleLbl="node1" presStyleIdx="4" presStyleCnt="5">
        <dgm:presLayoutVars>
          <dgm:chMax val="1"/>
          <dgm:bulletEnabled val="1"/>
        </dgm:presLayoutVars>
      </dgm:prSet>
      <dgm:spPr>
        <a:prstGeom prst="trapezoid">
          <a:avLst>
            <a:gd name="adj" fmla="val 61823"/>
          </a:avLst>
        </a:prstGeom>
      </dgm:spPr>
    </dgm:pt>
    <dgm:pt modelId="{7A8D453D-D127-4575-B8BB-A424583DACB9}" type="pres">
      <dgm:prSet presAssocID="{8EB4BBC0-8504-4F06-B245-00BF325FDED8}" presName="levelTx" presStyleLbl="revTx" presStyleIdx="0" presStyleCnt="0">
        <dgm:presLayoutVars>
          <dgm:chMax val="1"/>
          <dgm:bulletEnabled val="1"/>
        </dgm:presLayoutVars>
      </dgm:prSet>
      <dgm:spPr/>
    </dgm:pt>
  </dgm:ptLst>
  <dgm:cxnLst>
    <dgm:cxn modelId="{E8757612-B935-415D-B680-375116707096}" type="presOf" srcId="{8EB4BBC0-8504-4F06-B245-00BF325FDED8}" destId="{7A8D453D-D127-4575-B8BB-A424583DACB9}" srcOrd="1" destOrd="0" presId="urn:microsoft.com/office/officeart/2005/8/layout/pyramid1"/>
    <dgm:cxn modelId="{C5404713-06B2-4003-8CF8-A28D1FCB0AEA}" srcId="{8EB4BBC0-8504-4F06-B245-00BF325FDED8}" destId="{9A854B61-CF52-4201-BE5B-43A403C89B67}" srcOrd="0" destOrd="0" parTransId="{A8FA4016-887E-434E-AF7A-1358F0045FCC}" sibTransId="{9EC3662A-121D-4B5B-A565-5B963E390EF8}"/>
    <dgm:cxn modelId="{84FB7D19-9642-4185-A410-579A473783CC}" type="presOf" srcId="{C6458A56-375C-4D65-97E0-B745FC37173F}" destId="{B6816255-DC13-4EA6-ADF4-288255DC9130}" srcOrd="1" destOrd="0" presId="urn:microsoft.com/office/officeart/2005/8/layout/pyramid1"/>
    <dgm:cxn modelId="{4622651E-4589-4988-82B8-5DBABAA02550}" type="presOf" srcId="{1FA29D58-6E2D-4274-9D49-398F490BE928}" destId="{B41EB2D7-77D5-4B6B-9A93-88EFF2FE48A5}" srcOrd="0" destOrd="0" presId="urn:microsoft.com/office/officeart/2005/8/layout/pyramid1"/>
    <dgm:cxn modelId="{FD4B7325-BA0B-4D46-9BBE-6C68B244A146}" srcId="{AEE8A0CA-98D8-45AD-9D6D-364122A7974F}" destId="{8EB4BBC0-8504-4F06-B245-00BF325FDED8}" srcOrd="4" destOrd="0" parTransId="{26550178-28E5-4DBF-AA25-2105EB2AB858}" sibTransId="{6249DD17-C895-4D6E-B76A-81EED7C1BC27}"/>
    <dgm:cxn modelId="{C422292D-0C7B-4785-9862-38153DE74B28}" type="presOf" srcId="{8EB4BBC0-8504-4F06-B245-00BF325FDED8}" destId="{D63525D3-A289-4F03-A1AF-D85E5B03C719}" srcOrd="0" destOrd="0" presId="urn:microsoft.com/office/officeart/2005/8/layout/pyramid1"/>
    <dgm:cxn modelId="{7D838C32-1F2E-4D86-B9CA-5B1A8041DA78}" type="presOf" srcId="{3CFA63F6-8A63-40B9-B515-FFDB17A298D3}" destId="{50F22019-93F4-40D4-9AF6-BDC7299F579E}" srcOrd="1" destOrd="0" presId="urn:microsoft.com/office/officeart/2005/8/layout/pyramid1"/>
    <dgm:cxn modelId="{65CA6166-A3AD-41C4-98EF-36197A2FDD88}" srcId="{AEE8A0CA-98D8-45AD-9D6D-364122A7974F}" destId="{24D8B650-E3A1-4F3C-871B-698A8204AF74}" srcOrd="1" destOrd="0" parTransId="{EAF34094-96C9-4B67-A950-4513969BFDE3}" sibTransId="{CE254A55-4D6B-40BD-B939-47E85332AE34}"/>
    <dgm:cxn modelId="{8C00C067-19DB-4EFA-A840-BAA638C62852}" srcId="{AEE8A0CA-98D8-45AD-9D6D-364122A7974F}" destId="{D5A36E3B-A7D3-4688-B7B3-6EEEFD0DC50C}" srcOrd="2" destOrd="0" parTransId="{E3EB4783-DC7F-4665-A4FF-1906E32B8173}" sibTransId="{95C7FB3E-ABFD-4F56-B736-B721FAAB5D34}"/>
    <dgm:cxn modelId="{5060224B-5F36-4188-9B0D-30A2D3D6CF88}" type="presOf" srcId="{3CFA63F6-8A63-40B9-B515-FFDB17A298D3}" destId="{FF30DA83-3C5A-46D9-A157-E7FBF7E78CFF}" srcOrd="0" destOrd="0" presId="urn:microsoft.com/office/officeart/2005/8/layout/pyramid1"/>
    <dgm:cxn modelId="{0DFC546C-53B0-4270-87BA-89AFD909CC5E}" type="presOf" srcId="{D5A36E3B-A7D3-4688-B7B3-6EEEFD0DC50C}" destId="{0CE2D38F-9317-444B-996A-3DDAFD0390EF}" srcOrd="1" destOrd="0" presId="urn:microsoft.com/office/officeart/2005/8/layout/pyramid1"/>
    <dgm:cxn modelId="{35F17870-AB8D-4C55-B0D9-6EDB3A017467}" type="presOf" srcId="{F95F1C0F-CF65-4835-9BC2-3977BD6ECE11}" destId="{757B3FD0-51F8-4D12-A480-47358F9149D7}" srcOrd="1" destOrd="0" presId="urn:microsoft.com/office/officeart/2005/8/layout/pyramid1"/>
    <dgm:cxn modelId="{C9C0E951-87A4-44BB-82D1-86DB81F6BFB9}" type="presOf" srcId="{AEE8A0CA-98D8-45AD-9D6D-364122A7974F}" destId="{F2CC549E-DF12-4571-A8CD-9F560271D71D}" srcOrd="0" destOrd="0" presId="urn:microsoft.com/office/officeart/2005/8/layout/pyramid1"/>
    <dgm:cxn modelId="{7DE8ED72-D170-46DA-BF35-5FDD6804E40A}" type="presOf" srcId="{C6458A56-375C-4D65-97E0-B745FC37173F}" destId="{C6E0D446-59BE-4DDC-836A-53DB192B9E2A}" srcOrd="0" destOrd="0" presId="urn:microsoft.com/office/officeart/2005/8/layout/pyramid1"/>
    <dgm:cxn modelId="{F4DAF776-437D-494F-818F-DFD375F5AA59}" srcId="{AEE8A0CA-98D8-45AD-9D6D-364122A7974F}" destId="{5AA7C3E8-F4AC-4B54-B290-AC7CCD519D0B}" srcOrd="0" destOrd="0" parTransId="{AC452F74-F5AE-4EE0-BC61-A9663E6224D5}" sibTransId="{CC70FF76-B7BE-423D-92E2-8F99BF12352E}"/>
    <dgm:cxn modelId="{327FC590-E84F-4B2C-9221-2A47A75952E9}" srcId="{D5A36E3B-A7D3-4688-B7B3-6EEEFD0DC50C}" destId="{F95F1C0F-CF65-4835-9BC2-3977BD6ECE11}" srcOrd="0" destOrd="0" parTransId="{700EB1C9-FF9B-4952-A4FE-DF3F52CBAFBC}" sibTransId="{33985363-3601-4AAA-998E-58554320C404}"/>
    <dgm:cxn modelId="{C49475A0-5B58-44B9-918F-E6EF33DDC158}" srcId="{AEE8A0CA-98D8-45AD-9D6D-364122A7974F}" destId="{C6458A56-375C-4D65-97E0-B745FC37173F}" srcOrd="3" destOrd="0" parTransId="{C9CCD449-30F0-4928-8112-7EC22966CCCB}" sibTransId="{087EAF5A-66AE-4E76-9207-A7CBF0DA2596}"/>
    <dgm:cxn modelId="{3563A4A1-9C60-4F05-8896-7FB029C10AE4}" type="presOf" srcId="{24D8B650-E3A1-4F3C-871B-698A8204AF74}" destId="{6364A4D2-494E-43F5-B464-B6191B287481}" srcOrd="1" destOrd="0" presId="urn:microsoft.com/office/officeart/2005/8/layout/pyramid1"/>
    <dgm:cxn modelId="{04E912A9-7B05-430C-81C4-0A89BBAC2EA6}" type="presOf" srcId="{2F9F8D36-8460-4DFA-AD8A-72429DFDB925}" destId="{75DC14B6-156E-4256-8596-05C5759AD2AE}" srcOrd="0" destOrd="0" presId="urn:microsoft.com/office/officeart/2005/8/layout/pyramid1"/>
    <dgm:cxn modelId="{CF9706B4-D259-4958-B88B-64D8147E4520}" type="presOf" srcId="{F95F1C0F-CF65-4835-9BC2-3977BD6ECE11}" destId="{A4F0C95A-C4F9-4F53-9F39-FCE5CBBB5957}" srcOrd="0" destOrd="0" presId="urn:microsoft.com/office/officeart/2005/8/layout/pyramid1"/>
    <dgm:cxn modelId="{1A1FDABB-6012-4E78-9B33-736F8C1CFB43}" type="presOf" srcId="{9A854B61-CF52-4201-BE5B-43A403C89B67}" destId="{B71558CE-6858-485E-8688-FBBAF9CB0BBC}" srcOrd="1" destOrd="0" presId="urn:microsoft.com/office/officeart/2005/8/layout/pyramid1"/>
    <dgm:cxn modelId="{A9C250BC-251E-452B-8E6D-06524CCA8FA7}" srcId="{C6458A56-375C-4D65-97E0-B745FC37173F}" destId="{2F9F8D36-8460-4DFA-AD8A-72429DFDB925}" srcOrd="0" destOrd="0" parTransId="{67B44859-EEEF-4494-8109-069BADE1BAF3}" sibTransId="{408BE222-0FFE-44A8-BD83-1A3E7F490DDD}"/>
    <dgm:cxn modelId="{1BFE50BC-746B-41C0-B989-A824A1CA60C3}" srcId="{24D8B650-E3A1-4F3C-871B-698A8204AF74}" destId="{3CFA63F6-8A63-40B9-B515-FFDB17A298D3}" srcOrd="0" destOrd="0" parTransId="{DD8325F4-50D9-48C1-9F3D-4FB0F5EBF2CA}" sibTransId="{0BB8E360-994A-4625-B6AA-860B554538C0}"/>
    <dgm:cxn modelId="{14CEEEBD-4C7D-4E10-A9DB-01F0395D7494}" type="presOf" srcId="{24D8B650-E3A1-4F3C-871B-698A8204AF74}" destId="{BF68115D-149C-4C58-9886-EF60E90325A4}" srcOrd="0" destOrd="0" presId="urn:microsoft.com/office/officeart/2005/8/layout/pyramid1"/>
    <dgm:cxn modelId="{7113F9CA-0D3A-4EE2-AC08-EDB08465D67E}" type="presOf" srcId="{9A854B61-CF52-4201-BE5B-43A403C89B67}" destId="{88DC0B9C-3EC9-4EF1-915A-D4B7A9510AA8}" srcOrd="0" destOrd="0" presId="urn:microsoft.com/office/officeart/2005/8/layout/pyramid1"/>
    <dgm:cxn modelId="{C5E543CB-5ECE-4DC1-9D9A-9DA4D1EF0704}" type="presOf" srcId="{5AA7C3E8-F4AC-4B54-B290-AC7CCD519D0B}" destId="{AB9DE4FF-CE8C-4C89-AAD3-F0A4F4C3E601}" srcOrd="0" destOrd="0" presId="urn:microsoft.com/office/officeart/2005/8/layout/pyramid1"/>
    <dgm:cxn modelId="{119D31D8-0F50-40C7-BDF8-512611E5FB30}" type="presOf" srcId="{2F9F8D36-8460-4DFA-AD8A-72429DFDB925}" destId="{68EBF794-6860-4B64-A881-AE1252AEC4CE}" srcOrd="1" destOrd="0" presId="urn:microsoft.com/office/officeart/2005/8/layout/pyramid1"/>
    <dgm:cxn modelId="{BD1341D8-F461-4377-81AC-50241E2B542F}" type="presOf" srcId="{5AA7C3E8-F4AC-4B54-B290-AC7CCD519D0B}" destId="{EF883901-650B-4078-B091-19A54896953B}" srcOrd="1" destOrd="0" presId="urn:microsoft.com/office/officeart/2005/8/layout/pyramid1"/>
    <dgm:cxn modelId="{C21440DD-B509-4A54-9F31-0E4F8487BABD}" type="presOf" srcId="{1FA29D58-6E2D-4274-9D49-398F490BE928}" destId="{9B7679D5-1666-48AF-A38C-4F3AB0412D3B}" srcOrd="1" destOrd="0" presId="urn:microsoft.com/office/officeart/2005/8/layout/pyramid1"/>
    <dgm:cxn modelId="{DB8A12F0-0392-4BD8-9322-E0DC3B1CE464}" type="presOf" srcId="{D5A36E3B-A7D3-4688-B7B3-6EEEFD0DC50C}" destId="{4D2898A6-4B9F-4D04-B587-5485C330176D}" srcOrd="0" destOrd="0" presId="urn:microsoft.com/office/officeart/2005/8/layout/pyramid1"/>
    <dgm:cxn modelId="{C223E2F1-1EE7-49BB-BD12-B6DA516A8828}" srcId="{5AA7C3E8-F4AC-4B54-B290-AC7CCD519D0B}" destId="{1FA29D58-6E2D-4274-9D49-398F490BE928}" srcOrd="0" destOrd="0" parTransId="{7DC2B235-3C8C-4DAE-B232-CB95E8608814}" sibTransId="{D7A284F5-6F0C-41EA-BB19-4AAB96ADD40B}"/>
    <dgm:cxn modelId="{782C5E55-5235-4F46-B302-EF309DEB4781}" type="presParOf" srcId="{F2CC549E-DF12-4571-A8CD-9F560271D71D}" destId="{3F303615-69F0-4234-A1A4-99AE4409406F}" srcOrd="0" destOrd="0" presId="urn:microsoft.com/office/officeart/2005/8/layout/pyramid1"/>
    <dgm:cxn modelId="{B13AAC77-FC6C-4F11-AEAA-738FB00CEDA2}" type="presParOf" srcId="{3F303615-69F0-4234-A1A4-99AE4409406F}" destId="{B41EB2D7-77D5-4B6B-9A93-88EFF2FE48A5}" srcOrd="0" destOrd="0" presId="urn:microsoft.com/office/officeart/2005/8/layout/pyramid1"/>
    <dgm:cxn modelId="{33972F51-DAA8-4BED-9A27-189A4D90734B}" type="presParOf" srcId="{3F303615-69F0-4234-A1A4-99AE4409406F}" destId="{9B7679D5-1666-48AF-A38C-4F3AB0412D3B}" srcOrd="1" destOrd="0" presId="urn:microsoft.com/office/officeart/2005/8/layout/pyramid1"/>
    <dgm:cxn modelId="{1ABE62C3-AB05-414F-BFC7-DB16F42F7D94}" type="presParOf" srcId="{3F303615-69F0-4234-A1A4-99AE4409406F}" destId="{AB9DE4FF-CE8C-4C89-AAD3-F0A4F4C3E601}" srcOrd="2" destOrd="0" presId="urn:microsoft.com/office/officeart/2005/8/layout/pyramid1"/>
    <dgm:cxn modelId="{2722815B-519A-4FC2-8099-42FC550034A6}" type="presParOf" srcId="{3F303615-69F0-4234-A1A4-99AE4409406F}" destId="{EF883901-650B-4078-B091-19A54896953B}" srcOrd="3" destOrd="0" presId="urn:microsoft.com/office/officeart/2005/8/layout/pyramid1"/>
    <dgm:cxn modelId="{CE7E072C-53A9-4EC0-9164-4CF06DF74025}" type="presParOf" srcId="{F2CC549E-DF12-4571-A8CD-9F560271D71D}" destId="{C7BD8377-73A3-41D7-8813-3268B34A99C6}" srcOrd="1" destOrd="0" presId="urn:microsoft.com/office/officeart/2005/8/layout/pyramid1"/>
    <dgm:cxn modelId="{2473D00D-BCC7-44B5-A981-371295EA43B2}" type="presParOf" srcId="{C7BD8377-73A3-41D7-8813-3268B34A99C6}" destId="{FF30DA83-3C5A-46D9-A157-E7FBF7E78CFF}" srcOrd="0" destOrd="0" presId="urn:microsoft.com/office/officeart/2005/8/layout/pyramid1"/>
    <dgm:cxn modelId="{BEC00E43-E690-47A0-87E1-45289C11C154}" type="presParOf" srcId="{C7BD8377-73A3-41D7-8813-3268B34A99C6}" destId="{50F22019-93F4-40D4-9AF6-BDC7299F579E}" srcOrd="1" destOrd="0" presId="urn:microsoft.com/office/officeart/2005/8/layout/pyramid1"/>
    <dgm:cxn modelId="{C88D9DC2-952D-4F7E-8879-F26A1A1B392D}" type="presParOf" srcId="{C7BD8377-73A3-41D7-8813-3268B34A99C6}" destId="{BF68115D-149C-4C58-9886-EF60E90325A4}" srcOrd="2" destOrd="0" presId="urn:microsoft.com/office/officeart/2005/8/layout/pyramid1"/>
    <dgm:cxn modelId="{94DF5EBA-49F7-4496-A1CD-B20C9FE1ED32}" type="presParOf" srcId="{C7BD8377-73A3-41D7-8813-3268B34A99C6}" destId="{6364A4D2-494E-43F5-B464-B6191B287481}" srcOrd="3" destOrd="0" presId="urn:microsoft.com/office/officeart/2005/8/layout/pyramid1"/>
    <dgm:cxn modelId="{3010FE5E-075E-426D-892A-8852C2B42CBF}" type="presParOf" srcId="{F2CC549E-DF12-4571-A8CD-9F560271D71D}" destId="{6A1B00D6-009F-40D4-B95D-53CA6E2DABE0}" srcOrd="2" destOrd="0" presId="urn:microsoft.com/office/officeart/2005/8/layout/pyramid1"/>
    <dgm:cxn modelId="{8348E21C-8AF4-4E21-961B-24A72031C81A}" type="presParOf" srcId="{6A1B00D6-009F-40D4-B95D-53CA6E2DABE0}" destId="{A4F0C95A-C4F9-4F53-9F39-FCE5CBBB5957}" srcOrd="0" destOrd="0" presId="urn:microsoft.com/office/officeart/2005/8/layout/pyramid1"/>
    <dgm:cxn modelId="{E4BE4F6C-F1D2-475B-9316-D692FD328D32}" type="presParOf" srcId="{6A1B00D6-009F-40D4-B95D-53CA6E2DABE0}" destId="{757B3FD0-51F8-4D12-A480-47358F9149D7}" srcOrd="1" destOrd="0" presId="urn:microsoft.com/office/officeart/2005/8/layout/pyramid1"/>
    <dgm:cxn modelId="{9E3230F0-05FC-425E-A858-DBA6CDC80E24}" type="presParOf" srcId="{6A1B00D6-009F-40D4-B95D-53CA6E2DABE0}" destId="{4D2898A6-4B9F-4D04-B587-5485C330176D}" srcOrd="2" destOrd="0" presId="urn:microsoft.com/office/officeart/2005/8/layout/pyramid1"/>
    <dgm:cxn modelId="{B00D630B-7899-4BDA-8C24-C1B6E728B81B}" type="presParOf" srcId="{6A1B00D6-009F-40D4-B95D-53CA6E2DABE0}" destId="{0CE2D38F-9317-444B-996A-3DDAFD0390EF}" srcOrd="3" destOrd="0" presId="urn:microsoft.com/office/officeart/2005/8/layout/pyramid1"/>
    <dgm:cxn modelId="{952FCCF8-C0E5-4167-A690-91BB7895E1E0}" type="presParOf" srcId="{F2CC549E-DF12-4571-A8CD-9F560271D71D}" destId="{B793F77E-D86F-4EB0-81AC-96329C372631}" srcOrd="3" destOrd="0" presId="urn:microsoft.com/office/officeart/2005/8/layout/pyramid1"/>
    <dgm:cxn modelId="{C882F6D2-D7E8-4C84-A26C-300E69719645}" type="presParOf" srcId="{B793F77E-D86F-4EB0-81AC-96329C372631}" destId="{75DC14B6-156E-4256-8596-05C5759AD2AE}" srcOrd="0" destOrd="0" presId="urn:microsoft.com/office/officeart/2005/8/layout/pyramid1"/>
    <dgm:cxn modelId="{C6BB62BB-805B-4079-AB7D-8C283F7F3404}" type="presParOf" srcId="{B793F77E-D86F-4EB0-81AC-96329C372631}" destId="{68EBF794-6860-4B64-A881-AE1252AEC4CE}" srcOrd="1" destOrd="0" presId="urn:microsoft.com/office/officeart/2005/8/layout/pyramid1"/>
    <dgm:cxn modelId="{D419EDF8-5A71-4851-AC4A-162582AE7DE3}" type="presParOf" srcId="{B793F77E-D86F-4EB0-81AC-96329C372631}" destId="{C6E0D446-59BE-4DDC-836A-53DB192B9E2A}" srcOrd="2" destOrd="0" presId="urn:microsoft.com/office/officeart/2005/8/layout/pyramid1"/>
    <dgm:cxn modelId="{6728854E-5E3A-4C7D-8EDC-A1FA5F20BBF5}" type="presParOf" srcId="{B793F77E-D86F-4EB0-81AC-96329C372631}" destId="{B6816255-DC13-4EA6-ADF4-288255DC9130}" srcOrd="3" destOrd="0" presId="urn:microsoft.com/office/officeart/2005/8/layout/pyramid1"/>
    <dgm:cxn modelId="{7ADC359E-76DA-4275-90DF-72A04CB59E7E}" type="presParOf" srcId="{F2CC549E-DF12-4571-A8CD-9F560271D71D}" destId="{B308676A-2D9A-475D-B485-7BC4D16C4630}" srcOrd="4" destOrd="0" presId="urn:microsoft.com/office/officeart/2005/8/layout/pyramid1"/>
    <dgm:cxn modelId="{AB5E8C7B-9476-45CF-A209-D9B33AAE9E7B}" type="presParOf" srcId="{B308676A-2D9A-475D-B485-7BC4D16C4630}" destId="{88DC0B9C-3EC9-4EF1-915A-D4B7A9510AA8}" srcOrd="0" destOrd="0" presId="urn:microsoft.com/office/officeart/2005/8/layout/pyramid1"/>
    <dgm:cxn modelId="{73EBF5A4-652B-449C-AD0F-1151935B42D3}" type="presParOf" srcId="{B308676A-2D9A-475D-B485-7BC4D16C4630}" destId="{B71558CE-6858-485E-8688-FBBAF9CB0BBC}" srcOrd="1" destOrd="0" presId="urn:microsoft.com/office/officeart/2005/8/layout/pyramid1"/>
    <dgm:cxn modelId="{536FEC63-088B-44B7-A280-FD84E03F74D3}" type="presParOf" srcId="{B308676A-2D9A-475D-B485-7BC4D16C4630}" destId="{D63525D3-A289-4F03-A1AF-D85E5B03C719}" srcOrd="2" destOrd="0" presId="urn:microsoft.com/office/officeart/2005/8/layout/pyramid1"/>
    <dgm:cxn modelId="{7E8DC80D-FA36-4D07-A12E-70E63F4389BF}" type="presParOf" srcId="{B308676A-2D9A-475D-B485-7BC4D16C4630}" destId="{7A8D453D-D127-4575-B8BB-A424583DACB9}" srcOrd="3"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913253E-6E4D-436F-B7BC-0114713B4FE1}" type="doc">
      <dgm:prSet loTypeId="urn:microsoft.com/office/officeart/2005/8/layout/default" loCatId="list" qsTypeId="urn:microsoft.com/office/officeart/2005/8/quickstyle/simple1" qsCatId="simple" csTypeId="urn:microsoft.com/office/officeart/2005/8/colors/accent2_2" csCatId="accent2" phldr="1"/>
      <dgm:spPr/>
      <dgm:t>
        <a:bodyPr/>
        <a:lstStyle/>
        <a:p>
          <a:endParaRPr lang="en-GB"/>
        </a:p>
      </dgm:t>
    </dgm:pt>
    <dgm:pt modelId="{CFE7C2D5-CC3C-4FE7-AF03-C2127187C8A5}">
      <dgm:prSet custT="1"/>
      <dgm:spPr/>
      <dgm:t>
        <a:bodyPr/>
        <a:lstStyle/>
        <a:p>
          <a:pPr algn="ctr"/>
          <a:r>
            <a:rPr lang="en-GB" sz="2000" b="1" i="0" dirty="0">
              <a:solidFill>
                <a:schemeClr val="bg1"/>
              </a:solidFill>
              <a:latin typeface="Arial" panose="020B0604020202020204" pitchFamily="34" charset="0"/>
              <a:cs typeface="Arial" panose="020B0604020202020204" pitchFamily="34" charset="0"/>
            </a:rPr>
            <a:t>Poor sleep</a:t>
          </a:r>
          <a:endParaRPr lang="en-GB" sz="2000" b="1" dirty="0">
            <a:solidFill>
              <a:schemeClr val="bg1"/>
            </a:solidFill>
            <a:latin typeface="Arial" panose="020B0604020202020204" pitchFamily="34" charset="0"/>
            <a:cs typeface="Arial" panose="020B0604020202020204" pitchFamily="34" charset="0"/>
          </a:endParaRPr>
        </a:p>
      </dgm:t>
    </dgm:pt>
    <dgm:pt modelId="{F0E0F814-C34F-4869-9FFE-505139AFEEA9}" type="parTrans" cxnId="{EDC59F5B-07D5-4B3D-8D5B-87C39E1B64E9}">
      <dgm:prSet/>
      <dgm:spPr/>
      <dgm:t>
        <a:bodyPr/>
        <a:lstStyle/>
        <a:p>
          <a:endParaRPr lang="en-GB"/>
        </a:p>
      </dgm:t>
    </dgm:pt>
    <dgm:pt modelId="{7A9BCA75-F593-4FF6-8CAE-C64AEB1950C9}" type="sibTrans" cxnId="{EDC59F5B-07D5-4B3D-8D5B-87C39E1B64E9}">
      <dgm:prSet/>
      <dgm:spPr/>
      <dgm:t>
        <a:bodyPr/>
        <a:lstStyle/>
        <a:p>
          <a:endParaRPr lang="en-GB"/>
        </a:p>
      </dgm:t>
    </dgm:pt>
    <dgm:pt modelId="{BA5F10D0-B57B-4E9E-9215-A59B1CB1584C}">
      <dgm:prSet custT="1"/>
      <dgm:spPr/>
      <dgm:t>
        <a:bodyPr/>
        <a:lstStyle/>
        <a:p>
          <a:pPr algn="ctr"/>
          <a:r>
            <a:rPr lang="en-GB" sz="2000" b="1" i="0" dirty="0">
              <a:solidFill>
                <a:schemeClr val="bg1"/>
              </a:solidFill>
              <a:latin typeface="Arial" panose="020B0604020202020204" pitchFamily="34" charset="0"/>
              <a:cs typeface="Arial" panose="020B0604020202020204" pitchFamily="34" charset="0"/>
            </a:rPr>
            <a:t>Few opportunities to socialise</a:t>
          </a:r>
          <a:endParaRPr lang="en-GB" sz="2000" b="1" dirty="0">
            <a:solidFill>
              <a:schemeClr val="bg1"/>
            </a:solidFill>
            <a:latin typeface="Arial" panose="020B0604020202020204" pitchFamily="34" charset="0"/>
            <a:cs typeface="Arial" panose="020B0604020202020204" pitchFamily="34" charset="0"/>
          </a:endParaRPr>
        </a:p>
      </dgm:t>
    </dgm:pt>
    <dgm:pt modelId="{4C98BEAC-D226-43D5-A4EB-01C0C2075A8F}" type="parTrans" cxnId="{AB4427BD-8D6C-4F9B-BF4A-326648C42830}">
      <dgm:prSet/>
      <dgm:spPr/>
      <dgm:t>
        <a:bodyPr/>
        <a:lstStyle/>
        <a:p>
          <a:endParaRPr lang="en-GB"/>
        </a:p>
      </dgm:t>
    </dgm:pt>
    <dgm:pt modelId="{9CA1B07D-7545-4425-99CA-7A9F15994B9B}" type="sibTrans" cxnId="{AB4427BD-8D6C-4F9B-BF4A-326648C42830}">
      <dgm:prSet/>
      <dgm:spPr/>
      <dgm:t>
        <a:bodyPr/>
        <a:lstStyle/>
        <a:p>
          <a:endParaRPr lang="en-GB"/>
        </a:p>
      </dgm:t>
    </dgm:pt>
    <dgm:pt modelId="{DEF7E7E2-D347-407C-A4C6-E07E26CF4F0B}">
      <dgm:prSet custT="1"/>
      <dgm:spPr/>
      <dgm:t>
        <a:bodyPr/>
        <a:lstStyle/>
        <a:p>
          <a:pPr algn="ctr"/>
          <a:r>
            <a:rPr lang="en-GB" sz="2000" b="1" i="0" dirty="0">
              <a:solidFill>
                <a:schemeClr val="bg1"/>
              </a:solidFill>
              <a:latin typeface="Arial" panose="020B0604020202020204" pitchFamily="34" charset="0"/>
              <a:cs typeface="Arial" panose="020B0604020202020204" pitchFamily="34" charset="0"/>
            </a:rPr>
            <a:t>Limited free time</a:t>
          </a:r>
          <a:endParaRPr lang="en-GB" sz="2000" b="1" dirty="0">
            <a:solidFill>
              <a:schemeClr val="bg1"/>
            </a:solidFill>
            <a:latin typeface="Arial" panose="020B0604020202020204" pitchFamily="34" charset="0"/>
            <a:cs typeface="Arial" panose="020B0604020202020204" pitchFamily="34" charset="0"/>
          </a:endParaRPr>
        </a:p>
      </dgm:t>
    </dgm:pt>
    <dgm:pt modelId="{6B5B70EB-0740-43F1-8C0A-796C1C9555A4}" type="parTrans" cxnId="{B3C43FAD-872C-4A0F-A2A8-BDA12EAE19AB}">
      <dgm:prSet/>
      <dgm:spPr/>
      <dgm:t>
        <a:bodyPr/>
        <a:lstStyle/>
        <a:p>
          <a:endParaRPr lang="en-GB"/>
        </a:p>
      </dgm:t>
    </dgm:pt>
    <dgm:pt modelId="{87D37FE4-D793-4CE8-B308-6EB2BE034382}" type="sibTrans" cxnId="{B3C43FAD-872C-4A0F-A2A8-BDA12EAE19AB}">
      <dgm:prSet/>
      <dgm:spPr/>
      <dgm:t>
        <a:bodyPr/>
        <a:lstStyle/>
        <a:p>
          <a:endParaRPr lang="en-GB"/>
        </a:p>
      </dgm:t>
    </dgm:pt>
    <dgm:pt modelId="{82BAD097-B610-4445-867A-252A7707E927}">
      <dgm:prSet custT="1"/>
      <dgm:spPr/>
      <dgm:t>
        <a:bodyPr/>
        <a:lstStyle/>
        <a:p>
          <a:pPr algn="ctr"/>
          <a:r>
            <a:rPr lang="en-GB" sz="2000" b="1" i="0" dirty="0">
              <a:solidFill>
                <a:schemeClr val="bg1"/>
              </a:solidFill>
              <a:latin typeface="Arial" panose="020B0604020202020204" pitchFamily="34" charset="0"/>
              <a:cs typeface="Arial" panose="020B0604020202020204" pitchFamily="34" charset="0"/>
            </a:rPr>
            <a:t>Permanently ‘on call’</a:t>
          </a:r>
          <a:endParaRPr lang="en-GB" sz="2000" b="1" dirty="0">
            <a:solidFill>
              <a:schemeClr val="bg1"/>
            </a:solidFill>
            <a:latin typeface="Arial" panose="020B0604020202020204" pitchFamily="34" charset="0"/>
            <a:cs typeface="Arial" panose="020B0604020202020204" pitchFamily="34" charset="0"/>
          </a:endParaRPr>
        </a:p>
      </dgm:t>
    </dgm:pt>
    <dgm:pt modelId="{FFD15DA0-9AA5-4367-B2EF-31E9A212B0CF}" type="parTrans" cxnId="{06A8E168-EEA8-427B-A405-F07C22FFFF42}">
      <dgm:prSet/>
      <dgm:spPr/>
      <dgm:t>
        <a:bodyPr/>
        <a:lstStyle/>
        <a:p>
          <a:endParaRPr lang="en-GB"/>
        </a:p>
      </dgm:t>
    </dgm:pt>
    <dgm:pt modelId="{FB6D782D-E5B4-4321-B0C1-8C3648AF45AD}" type="sibTrans" cxnId="{06A8E168-EEA8-427B-A405-F07C22FFFF42}">
      <dgm:prSet/>
      <dgm:spPr/>
      <dgm:t>
        <a:bodyPr/>
        <a:lstStyle/>
        <a:p>
          <a:endParaRPr lang="en-GB"/>
        </a:p>
      </dgm:t>
    </dgm:pt>
    <dgm:pt modelId="{84B09640-E8EE-4926-B8B6-815E5559E1E8}">
      <dgm:prSet custT="1"/>
      <dgm:spPr/>
      <dgm:t>
        <a:bodyPr/>
        <a:lstStyle/>
        <a:p>
          <a:r>
            <a:rPr lang="en-GB" sz="2000" b="1" i="0" kern="1200" dirty="0">
              <a:solidFill>
                <a:schemeClr val="bg1"/>
              </a:solidFill>
              <a:latin typeface="Arial" panose="020B0604020202020204" pitchFamily="34" charset="0"/>
              <a:ea typeface="+mn-ea"/>
              <a:cs typeface="Arial" panose="020B0604020202020204" pitchFamily="34" charset="0"/>
            </a:rPr>
            <a:t>Fewer employment options</a:t>
          </a:r>
        </a:p>
      </dgm:t>
    </dgm:pt>
    <dgm:pt modelId="{B7E35B17-D30E-4251-8442-86B35893B658}" type="parTrans" cxnId="{02BE5424-65F2-43C6-8B14-87EE3E6DF665}">
      <dgm:prSet/>
      <dgm:spPr/>
      <dgm:t>
        <a:bodyPr/>
        <a:lstStyle/>
        <a:p>
          <a:endParaRPr lang="en-GB"/>
        </a:p>
      </dgm:t>
    </dgm:pt>
    <dgm:pt modelId="{A99901BB-E5FD-42E7-B46D-44A11DFB4837}" type="sibTrans" cxnId="{02BE5424-65F2-43C6-8B14-87EE3E6DF665}">
      <dgm:prSet/>
      <dgm:spPr/>
      <dgm:t>
        <a:bodyPr/>
        <a:lstStyle/>
        <a:p>
          <a:endParaRPr lang="en-GB"/>
        </a:p>
      </dgm:t>
    </dgm:pt>
    <dgm:pt modelId="{41BA3724-3D03-4914-BF23-7CD36D31D08F}">
      <dgm:prSet custT="1"/>
      <dgm:spPr/>
      <dgm:t>
        <a:bodyPr/>
        <a:lstStyle/>
        <a:p>
          <a:r>
            <a:rPr lang="en-GB" sz="2000" b="1" i="0" kern="1200" dirty="0">
              <a:solidFill>
                <a:schemeClr val="bg1"/>
              </a:solidFill>
              <a:latin typeface="Arial" panose="020B0604020202020204" pitchFamily="34" charset="0"/>
              <a:ea typeface="+mn-ea"/>
              <a:cs typeface="Arial" panose="020B0604020202020204" pitchFamily="34" charset="0"/>
            </a:rPr>
            <a:t>Challenges</a:t>
          </a:r>
          <a:r>
            <a:rPr lang="en-GB" sz="3200" kern="1200" dirty="0">
              <a:solidFill>
                <a:schemeClr val="bg1"/>
              </a:solidFill>
            </a:rPr>
            <a:t> </a:t>
          </a:r>
          <a:r>
            <a:rPr lang="en-GB" sz="2000" b="1" i="0" kern="1200" dirty="0">
              <a:solidFill>
                <a:schemeClr val="bg1"/>
              </a:solidFill>
              <a:latin typeface="Arial" panose="020B0604020202020204" pitchFamily="34" charset="0"/>
              <a:ea typeface="+mn-ea"/>
              <a:cs typeface="Arial" panose="020B0604020202020204" pitchFamily="34" charset="0"/>
            </a:rPr>
            <a:t>travelling</a:t>
          </a:r>
        </a:p>
      </dgm:t>
    </dgm:pt>
    <dgm:pt modelId="{3BF78E55-89B8-48B2-BFB6-E2AB10BDAAA5}" type="parTrans" cxnId="{9E1B17C9-8A55-49D0-9256-E1581754C815}">
      <dgm:prSet/>
      <dgm:spPr/>
      <dgm:t>
        <a:bodyPr/>
        <a:lstStyle/>
        <a:p>
          <a:endParaRPr lang="en-GB"/>
        </a:p>
      </dgm:t>
    </dgm:pt>
    <dgm:pt modelId="{60B3D2E0-2054-4461-BCAB-003A16DE979B}" type="sibTrans" cxnId="{9E1B17C9-8A55-49D0-9256-E1581754C815}">
      <dgm:prSet/>
      <dgm:spPr/>
      <dgm:t>
        <a:bodyPr/>
        <a:lstStyle/>
        <a:p>
          <a:endParaRPr lang="en-GB"/>
        </a:p>
      </dgm:t>
    </dgm:pt>
    <dgm:pt modelId="{14F4B332-A734-4992-A314-FBC1E874BC2A}">
      <dgm:prSet custT="1"/>
      <dgm:spPr/>
      <dgm:t>
        <a:bodyPr/>
        <a:lstStyle/>
        <a:p>
          <a:r>
            <a:rPr lang="en-GB" sz="2000" b="1" i="0" kern="1200" dirty="0">
              <a:solidFill>
                <a:schemeClr val="bg1"/>
              </a:solidFill>
              <a:latin typeface="Arial" panose="020B0604020202020204" pitchFamily="34" charset="0"/>
              <a:ea typeface="+mn-ea"/>
              <a:cs typeface="Arial" panose="020B0604020202020204" pitchFamily="34" charset="0"/>
            </a:rPr>
            <a:t>Pressure on relationships</a:t>
          </a:r>
        </a:p>
      </dgm:t>
    </dgm:pt>
    <dgm:pt modelId="{98CFBFF5-0AA4-4448-9334-392F4267FA85}" type="parTrans" cxnId="{5A627D36-D9EE-4EA1-83A9-98A55BF56FD8}">
      <dgm:prSet/>
      <dgm:spPr/>
      <dgm:t>
        <a:bodyPr/>
        <a:lstStyle/>
        <a:p>
          <a:endParaRPr lang="en-GB"/>
        </a:p>
      </dgm:t>
    </dgm:pt>
    <dgm:pt modelId="{80E2EBEB-6D25-4404-95C0-6E6FDC6F6027}" type="sibTrans" cxnId="{5A627D36-D9EE-4EA1-83A9-98A55BF56FD8}">
      <dgm:prSet/>
      <dgm:spPr/>
      <dgm:t>
        <a:bodyPr/>
        <a:lstStyle/>
        <a:p>
          <a:endParaRPr lang="en-GB"/>
        </a:p>
      </dgm:t>
    </dgm:pt>
    <dgm:pt modelId="{5BC217C7-8FEE-4333-88BD-BAB2771FD968}" type="pres">
      <dgm:prSet presAssocID="{B913253E-6E4D-436F-B7BC-0114713B4FE1}" presName="diagram" presStyleCnt="0">
        <dgm:presLayoutVars>
          <dgm:dir/>
          <dgm:resizeHandles val="exact"/>
        </dgm:presLayoutVars>
      </dgm:prSet>
      <dgm:spPr/>
    </dgm:pt>
    <dgm:pt modelId="{2519BE7C-BE50-4F26-B4A4-49047A1C9A69}" type="pres">
      <dgm:prSet presAssocID="{CFE7C2D5-CC3C-4FE7-AF03-C2127187C8A5}" presName="node" presStyleLbl="node1" presStyleIdx="0" presStyleCnt="7">
        <dgm:presLayoutVars>
          <dgm:bulletEnabled val="1"/>
        </dgm:presLayoutVars>
      </dgm:prSet>
      <dgm:spPr/>
    </dgm:pt>
    <dgm:pt modelId="{18FC056E-616A-4CC8-BD69-3E3A8EE69F36}" type="pres">
      <dgm:prSet presAssocID="{7A9BCA75-F593-4FF6-8CAE-C64AEB1950C9}" presName="sibTrans" presStyleCnt="0"/>
      <dgm:spPr/>
    </dgm:pt>
    <dgm:pt modelId="{A9AC621B-E347-4AB1-90B0-BF1C747807C1}" type="pres">
      <dgm:prSet presAssocID="{BA5F10D0-B57B-4E9E-9215-A59B1CB1584C}" presName="node" presStyleLbl="node1" presStyleIdx="1" presStyleCnt="7">
        <dgm:presLayoutVars>
          <dgm:bulletEnabled val="1"/>
        </dgm:presLayoutVars>
      </dgm:prSet>
      <dgm:spPr/>
    </dgm:pt>
    <dgm:pt modelId="{E4C88EB2-F12C-4AA1-8912-A47F1BAEC4C1}" type="pres">
      <dgm:prSet presAssocID="{9CA1B07D-7545-4425-99CA-7A9F15994B9B}" presName="sibTrans" presStyleCnt="0"/>
      <dgm:spPr/>
    </dgm:pt>
    <dgm:pt modelId="{0AB14DEB-0A6F-408B-9399-011B477A0F77}" type="pres">
      <dgm:prSet presAssocID="{DEF7E7E2-D347-407C-A4C6-E07E26CF4F0B}" presName="node" presStyleLbl="node1" presStyleIdx="2" presStyleCnt="7">
        <dgm:presLayoutVars>
          <dgm:bulletEnabled val="1"/>
        </dgm:presLayoutVars>
      </dgm:prSet>
      <dgm:spPr/>
    </dgm:pt>
    <dgm:pt modelId="{01693A8A-D191-4CAD-9D98-1AA8566A49D0}" type="pres">
      <dgm:prSet presAssocID="{87D37FE4-D793-4CE8-B308-6EB2BE034382}" presName="sibTrans" presStyleCnt="0"/>
      <dgm:spPr/>
    </dgm:pt>
    <dgm:pt modelId="{262B2D47-D187-492F-B6C4-EC16CDE38E10}" type="pres">
      <dgm:prSet presAssocID="{82BAD097-B610-4445-867A-252A7707E927}" presName="node" presStyleLbl="node1" presStyleIdx="3" presStyleCnt="7">
        <dgm:presLayoutVars>
          <dgm:bulletEnabled val="1"/>
        </dgm:presLayoutVars>
      </dgm:prSet>
      <dgm:spPr/>
    </dgm:pt>
    <dgm:pt modelId="{9476443E-BEF3-4BE8-901D-AF30A86DEE0F}" type="pres">
      <dgm:prSet presAssocID="{FB6D782D-E5B4-4321-B0C1-8C3648AF45AD}" presName="sibTrans" presStyleCnt="0"/>
      <dgm:spPr/>
    </dgm:pt>
    <dgm:pt modelId="{DADBF3CA-D661-4703-B9AB-B9B4C8338187}" type="pres">
      <dgm:prSet presAssocID="{84B09640-E8EE-4926-B8B6-815E5559E1E8}" presName="node" presStyleLbl="node1" presStyleIdx="4" presStyleCnt="7">
        <dgm:presLayoutVars>
          <dgm:bulletEnabled val="1"/>
        </dgm:presLayoutVars>
      </dgm:prSet>
      <dgm:spPr/>
    </dgm:pt>
    <dgm:pt modelId="{28F5F145-2BF9-4B12-AA50-E33B9356E7C4}" type="pres">
      <dgm:prSet presAssocID="{A99901BB-E5FD-42E7-B46D-44A11DFB4837}" presName="sibTrans" presStyleCnt="0"/>
      <dgm:spPr/>
    </dgm:pt>
    <dgm:pt modelId="{5DB789CA-3C61-4EBB-A113-536B14116BB5}" type="pres">
      <dgm:prSet presAssocID="{41BA3724-3D03-4914-BF23-7CD36D31D08F}" presName="node" presStyleLbl="node1" presStyleIdx="5" presStyleCnt="7">
        <dgm:presLayoutVars>
          <dgm:bulletEnabled val="1"/>
        </dgm:presLayoutVars>
      </dgm:prSet>
      <dgm:spPr/>
    </dgm:pt>
    <dgm:pt modelId="{FA311E17-A5F8-44B8-B9B3-931FA67D0D14}" type="pres">
      <dgm:prSet presAssocID="{60B3D2E0-2054-4461-BCAB-003A16DE979B}" presName="sibTrans" presStyleCnt="0"/>
      <dgm:spPr/>
    </dgm:pt>
    <dgm:pt modelId="{221F3574-9399-4374-80FA-32F4406041BF}" type="pres">
      <dgm:prSet presAssocID="{14F4B332-A734-4992-A314-FBC1E874BC2A}" presName="node" presStyleLbl="node1" presStyleIdx="6" presStyleCnt="7">
        <dgm:presLayoutVars>
          <dgm:bulletEnabled val="1"/>
        </dgm:presLayoutVars>
      </dgm:prSet>
      <dgm:spPr/>
    </dgm:pt>
  </dgm:ptLst>
  <dgm:cxnLst>
    <dgm:cxn modelId="{02BE5424-65F2-43C6-8B14-87EE3E6DF665}" srcId="{B913253E-6E4D-436F-B7BC-0114713B4FE1}" destId="{84B09640-E8EE-4926-B8B6-815E5559E1E8}" srcOrd="4" destOrd="0" parTransId="{B7E35B17-D30E-4251-8442-86B35893B658}" sibTransId="{A99901BB-E5FD-42E7-B46D-44A11DFB4837}"/>
    <dgm:cxn modelId="{5A627D36-D9EE-4EA1-83A9-98A55BF56FD8}" srcId="{B913253E-6E4D-436F-B7BC-0114713B4FE1}" destId="{14F4B332-A734-4992-A314-FBC1E874BC2A}" srcOrd="6" destOrd="0" parTransId="{98CFBFF5-0AA4-4448-9334-392F4267FA85}" sibTransId="{80E2EBEB-6D25-4404-95C0-6E6FDC6F6027}"/>
    <dgm:cxn modelId="{EDC59F5B-07D5-4B3D-8D5B-87C39E1B64E9}" srcId="{B913253E-6E4D-436F-B7BC-0114713B4FE1}" destId="{CFE7C2D5-CC3C-4FE7-AF03-C2127187C8A5}" srcOrd="0" destOrd="0" parTransId="{F0E0F814-C34F-4869-9FFE-505139AFEEA9}" sibTransId="{7A9BCA75-F593-4FF6-8CAE-C64AEB1950C9}"/>
    <dgm:cxn modelId="{D3FC615F-340D-4878-9888-D636AF3620B8}" type="presOf" srcId="{14F4B332-A734-4992-A314-FBC1E874BC2A}" destId="{221F3574-9399-4374-80FA-32F4406041BF}" srcOrd="0" destOrd="0" presId="urn:microsoft.com/office/officeart/2005/8/layout/default"/>
    <dgm:cxn modelId="{6BD69260-32E6-4CD1-AE1F-F2830A44FD20}" type="presOf" srcId="{84B09640-E8EE-4926-B8B6-815E5559E1E8}" destId="{DADBF3CA-D661-4703-B9AB-B9B4C8338187}" srcOrd="0" destOrd="0" presId="urn:microsoft.com/office/officeart/2005/8/layout/default"/>
    <dgm:cxn modelId="{06A8E168-EEA8-427B-A405-F07C22FFFF42}" srcId="{B913253E-6E4D-436F-B7BC-0114713B4FE1}" destId="{82BAD097-B610-4445-867A-252A7707E927}" srcOrd="3" destOrd="0" parTransId="{FFD15DA0-9AA5-4367-B2EF-31E9A212B0CF}" sibTransId="{FB6D782D-E5B4-4321-B0C1-8C3648AF45AD}"/>
    <dgm:cxn modelId="{00AAF96B-B5E3-43F6-A2E5-D42A90852A61}" type="presOf" srcId="{CFE7C2D5-CC3C-4FE7-AF03-C2127187C8A5}" destId="{2519BE7C-BE50-4F26-B4A4-49047A1C9A69}" srcOrd="0" destOrd="0" presId="urn:microsoft.com/office/officeart/2005/8/layout/default"/>
    <dgm:cxn modelId="{1C17658C-50F3-4D47-9727-523451C8CCCF}" type="presOf" srcId="{BA5F10D0-B57B-4E9E-9215-A59B1CB1584C}" destId="{A9AC621B-E347-4AB1-90B0-BF1C747807C1}" srcOrd="0" destOrd="0" presId="urn:microsoft.com/office/officeart/2005/8/layout/default"/>
    <dgm:cxn modelId="{B3C43FAD-872C-4A0F-A2A8-BDA12EAE19AB}" srcId="{B913253E-6E4D-436F-B7BC-0114713B4FE1}" destId="{DEF7E7E2-D347-407C-A4C6-E07E26CF4F0B}" srcOrd="2" destOrd="0" parTransId="{6B5B70EB-0740-43F1-8C0A-796C1C9555A4}" sibTransId="{87D37FE4-D793-4CE8-B308-6EB2BE034382}"/>
    <dgm:cxn modelId="{AB4427BD-8D6C-4F9B-BF4A-326648C42830}" srcId="{B913253E-6E4D-436F-B7BC-0114713B4FE1}" destId="{BA5F10D0-B57B-4E9E-9215-A59B1CB1584C}" srcOrd="1" destOrd="0" parTransId="{4C98BEAC-D226-43D5-A4EB-01C0C2075A8F}" sibTransId="{9CA1B07D-7545-4425-99CA-7A9F15994B9B}"/>
    <dgm:cxn modelId="{990398BE-1BE7-4AC9-90EF-D51ED948C66D}" type="presOf" srcId="{41BA3724-3D03-4914-BF23-7CD36D31D08F}" destId="{5DB789CA-3C61-4EBB-A113-536B14116BB5}" srcOrd="0" destOrd="0" presId="urn:microsoft.com/office/officeart/2005/8/layout/default"/>
    <dgm:cxn modelId="{9E1B17C9-8A55-49D0-9256-E1581754C815}" srcId="{B913253E-6E4D-436F-B7BC-0114713B4FE1}" destId="{41BA3724-3D03-4914-BF23-7CD36D31D08F}" srcOrd="5" destOrd="0" parTransId="{3BF78E55-89B8-48B2-BFB6-E2AB10BDAAA5}" sibTransId="{60B3D2E0-2054-4461-BCAB-003A16DE979B}"/>
    <dgm:cxn modelId="{BF595DCF-9310-475F-9B7B-4207B4D6DF05}" type="presOf" srcId="{B913253E-6E4D-436F-B7BC-0114713B4FE1}" destId="{5BC217C7-8FEE-4333-88BD-BAB2771FD968}" srcOrd="0" destOrd="0" presId="urn:microsoft.com/office/officeart/2005/8/layout/default"/>
    <dgm:cxn modelId="{1814F1D7-2B48-4C7F-A5DD-CDF3F0BC271B}" type="presOf" srcId="{DEF7E7E2-D347-407C-A4C6-E07E26CF4F0B}" destId="{0AB14DEB-0A6F-408B-9399-011B477A0F77}" srcOrd="0" destOrd="0" presId="urn:microsoft.com/office/officeart/2005/8/layout/default"/>
    <dgm:cxn modelId="{B949B8D8-EB9C-474A-B14F-230EBBF835AD}" type="presOf" srcId="{82BAD097-B610-4445-867A-252A7707E927}" destId="{262B2D47-D187-492F-B6C4-EC16CDE38E10}" srcOrd="0" destOrd="0" presId="urn:microsoft.com/office/officeart/2005/8/layout/default"/>
    <dgm:cxn modelId="{8124481A-6CEA-46AA-BB77-DAD9BC40ACAD}" type="presParOf" srcId="{5BC217C7-8FEE-4333-88BD-BAB2771FD968}" destId="{2519BE7C-BE50-4F26-B4A4-49047A1C9A69}" srcOrd="0" destOrd="0" presId="urn:microsoft.com/office/officeart/2005/8/layout/default"/>
    <dgm:cxn modelId="{1D3BF963-2ED2-4DEF-8FE2-3249AF6C80C2}" type="presParOf" srcId="{5BC217C7-8FEE-4333-88BD-BAB2771FD968}" destId="{18FC056E-616A-4CC8-BD69-3E3A8EE69F36}" srcOrd="1" destOrd="0" presId="urn:microsoft.com/office/officeart/2005/8/layout/default"/>
    <dgm:cxn modelId="{0BE731E8-96CD-49B7-97F5-2908B6E39AD3}" type="presParOf" srcId="{5BC217C7-8FEE-4333-88BD-BAB2771FD968}" destId="{A9AC621B-E347-4AB1-90B0-BF1C747807C1}" srcOrd="2" destOrd="0" presId="urn:microsoft.com/office/officeart/2005/8/layout/default"/>
    <dgm:cxn modelId="{1D42BF73-B4A0-484A-8644-DF926B188085}" type="presParOf" srcId="{5BC217C7-8FEE-4333-88BD-BAB2771FD968}" destId="{E4C88EB2-F12C-4AA1-8912-A47F1BAEC4C1}" srcOrd="3" destOrd="0" presId="urn:microsoft.com/office/officeart/2005/8/layout/default"/>
    <dgm:cxn modelId="{DF39152C-9959-409B-B66A-BCA965A0FB9A}" type="presParOf" srcId="{5BC217C7-8FEE-4333-88BD-BAB2771FD968}" destId="{0AB14DEB-0A6F-408B-9399-011B477A0F77}" srcOrd="4" destOrd="0" presId="urn:microsoft.com/office/officeart/2005/8/layout/default"/>
    <dgm:cxn modelId="{0B43C0EB-B764-40D1-94C7-CDF0BABFE21C}" type="presParOf" srcId="{5BC217C7-8FEE-4333-88BD-BAB2771FD968}" destId="{01693A8A-D191-4CAD-9D98-1AA8566A49D0}" srcOrd="5" destOrd="0" presId="urn:microsoft.com/office/officeart/2005/8/layout/default"/>
    <dgm:cxn modelId="{1B04BD37-3BF1-4CB8-B2DF-F2208F8A0E20}" type="presParOf" srcId="{5BC217C7-8FEE-4333-88BD-BAB2771FD968}" destId="{262B2D47-D187-492F-B6C4-EC16CDE38E10}" srcOrd="6" destOrd="0" presId="urn:microsoft.com/office/officeart/2005/8/layout/default"/>
    <dgm:cxn modelId="{D2851DB2-59C3-466D-800C-A2314D2A313C}" type="presParOf" srcId="{5BC217C7-8FEE-4333-88BD-BAB2771FD968}" destId="{9476443E-BEF3-4BE8-901D-AF30A86DEE0F}" srcOrd="7" destOrd="0" presId="urn:microsoft.com/office/officeart/2005/8/layout/default"/>
    <dgm:cxn modelId="{2A4F5F1D-9AB8-443B-9FEC-48A83AD368D9}" type="presParOf" srcId="{5BC217C7-8FEE-4333-88BD-BAB2771FD968}" destId="{DADBF3CA-D661-4703-B9AB-B9B4C8338187}" srcOrd="8" destOrd="0" presId="urn:microsoft.com/office/officeart/2005/8/layout/default"/>
    <dgm:cxn modelId="{D36CE8DE-28DA-4284-ADF4-49E645DB5EF0}" type="presParOf" srcId="{5BC217C7-8FEE-4333-88BD-BAB2771FD968}" destId="{28F5F145-2BF9-4B12-AA50-E33B9356E7C4}" srcOrd="9" destOrd="0" presId="urn:microsoft.com/office/officeart/2005/8/layout/default"/>
    <dgm:cxn modelId="{AE6443EC-E6A6-4549-BBAE-29F08F2FEB62}" type="presParOf" srcId="{5BC217C7-8FEE-4333-88BD-BAB2771FD968}" destId="{5DB789CA-3C61-4EBB-A113-536B14116BB5}" srcOrd="10" destOrd="0" presId="urn:microsoft.com/office/officeart/2005/8/layout/default"/>
    <dgm:cxn modelId="{6314A1B7-0CB8-45DD-A7EB-F46A609415CD}" type="presParOf" srcId="{5BC217C7-8FEE-4333-88BD-BAB2771FD968}" destId="{FA311E17-A5F8-44B8-B9B3-931FA67D0D14}" srcOrd="11" destOrd="0" presId="urn:microsoft.com/office/officeart/2005/8/layout/default"/>
    <dgm:cxn modelId="{BD57F974-3E69-415B-84A9-E2D1EADD2C9F}" type="presParOf" srcId="{5BC217C7-8FEE-4333-88BD-BAB2771FD968}" destId="{221F3574-9399-4374-80FA-32F4406041BF}"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E36ADB9-AB94-4938-9147-37C574AF0721}"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2FEFB14A-AF0D-4E74-85CF-FA8A2D041F54}">
      <dgm:prSet/>
      <dgm:spPr/>
      <dgm:t>
        <a:bodyPr/>
        <a:lstStyle/>
        <a:p>
          <a:r>
            <a:rPr lang="en-GB" dirty="0">
              <a:latin typeface="Arial" panose="020B0604020202020204" pitchFamily="34" charset="0"/>
              <a:cs typeface="Arial" panose="020B0604020202020204" pitchFamily="34" charset="0"/>
            </a:rPr>
            <a:t>Increase in mental health issues for parent and carers not recognised or addressed in holistic way by services</a:t>
          </a:r>
          <a:endParaRPr lang="en-US" dirty="0">
            <a:latin typeface="Arial" panose="020B0604020202020204" pitchFamily="34" charset="0"/>
            <a:cs typeface="Arial" panose="020B0604020202020204" pitchFamily="34" charset="0"/>
          </a:endParaRPr>
        </a:p>
      </dgm:t>
    </dgm:pt>
    <dgm:pt modelId="{C2F32938-ACC6-4767-BCF9-17816C5A520B}" type="parTrans" cxnId="{571D92EC-601B-4CAB-9F96-F8FC7681C83C}">
      <dgm:prSet/>
      <dgm:spPr/>
      <dgm:t>
        <a:bodyPr/>
        <a:lstStyle/>
        <a:p>
          <a:endParaRPr lang="en-US"/>
        </a:p>
      </dgm:t>
    </dgm:pt>
    <dgm:pt modelId="{5022427C-8E90-4D0C-86AA-27C2E5B85F20}" type="sibTrans" cxnId="{571D92EC-601B-4CAB-9F96-F8FC7681C83C}">
      <dgm:prSet/>
      <dgm:spPr/>
      <dgm:t>
        <a:bodyPr/>
        <a:lstStyle/>
        <a:p>
          <a:endParaRPr lang="en-US"/>
        </a:p>
      </dgm:t>
    </dgm:pt>
    <dgm:pt modelId="{77593D61-CDBD-4F9C-B31D-4FBABC94A81D}">
      <dgm:prSet/>
      <dgm:spPr/>
      <dgm:t>
        <a:bodyPr/>
        <a:lstStyle/>
        <a:p>
          <a:r>
            <a:rPr lang="en-GB" dirty="0">
              <a:solidFill>
                <a:schemeClr val="tx1"/>
              </a:solidFill>
              <a:latin typeface="Arial" panose="020B0604020202020204" pitchFamily="34" charset="0"/>
              <a:cs typeface="Arial" panose="020B0604020202020204" pitchFamily="34" charset="0"/>
            </a:rPr>
            <a:t>Parents are carers however not all will receive financial support like other carers may. </a:t>
          </a:r>
          <a:r>
            <a:rPr lang="en-GB" dirty="0" err="1">
              <a:solidFill>
                <a:schemeClr val="tx1"/>
              </a:solidFill>
              <a:latin typeface="Arial" panose="020B0604020202020204" pitchFamily="34" charset="0"/>
              <a:cs typeface="Arial" panose="020B0604020202020204" pitchFamily="34" charset="0"/>
            </a:rPr>
            <a:t>Eg</a:t>
          </a:r>
          <a:r>
            <a:rPr lang="en-GB" dirty="0">
              <a:solidFill>
                <a:schemeClr val="tx1"/>
              </a:solidFill>
              <a:latin typeface="Arial" panose="020B0604020202020204" pitchFamily="34" charset="0"/>
              <a:cs typeface="Arial" panose="020B0604020202020204" pitchFamily="34" charset="0"/>
            </a:rPr>
            <a:t> may not be entitled to Carer's allowance </a:t>
          </a:r>
          <a:endParaRPr lang="en-US" dirty="0">
            <a:solidFill>
              <a:schemeClr val="tx1"/>
            </a:solidFill>
            <a:latin typeface="Arial" panose="020B0604020202020204" pitchFamily="34" charset="0"/>
            <a:cs typeface="Arial" panose="020B0604020202020204" pitchFamily="34" charset="0"/>
          </a:endParaRPr>
        </a:p>
      </dgm:t>
    </dgm:pt>
    <dgm:pt modelId="{EDFC6230-E382-4C8E-A342-6118B81C20C8}" type="parTrans" cxnId="{F80B7567-98E5-4CA7-9593-809EAD893BFF}">
      <dgm:prSet/>
      <dgm:spPr/>
      <dgm:t>
        <a:bodyPr/>
        <a:lstStyle/>
        <a:p>
          <a:endParaRPr lang="en-US"/>
        </a:p>
      </dgm:t>
    </dgm:pt>
    <dgm:pt modelId="{6AFA9EC3-9FAC-4520-B24D-2EFAF197CF5A}" type="sibTrans" cxnId="{F80B7567-98E5-4CA7-9593-809EAD893BFF}">
      <dgm:prSet/>
      <dgm:spPr/>
      <dgm:t>
        <a:bodyPr/>
        <a:lstStyle/>
        <a:p>
          <a:endParaRPr lang="en-US"/>
        </a:p>
      </dgm:t>
    </dgm:pt>
    <dgm:pt modelId="{DC4E8695-F644-4594-9679-A30D61E848DE}">
      <dgm:prSet/>
      <dgm:spPr/>
      <dgm:t>
        <a:bodyPr/>
        <a:lstStyle/>
        <a:p>
          <a:r>
            <a:rPr lang="en-GB" dirty="0">
              <a:solidFill>
                <a:schemeClr val="tx1"/>
              </a:solidFill>
              <a:latin typeface="Arial" panose="020B0604020202020204" pitchFamily="34" charset="0"/>
              <a:cs typeface="Arial" panose="020B0604020202020204" pitchFamily="34" charset="0"/>
            </a:rPr>
            <a:t>Parents not being flagged as carers on services systems and having to repeat their personal circumstances and missing out on services offers (</a:t>
          </a:r>
          <a:r>
            <a:rPr lang="en-GB" dirty="0" err="1">
              <a:solidFill>
                <a:schemeClr val="tx1"/>
              </a:solidFill>
              <a:latin typeface="Arial" panose="020B0604020202020204" pitchFamily="34" charset="0"/>
              <a:cs typeface="Arial" panose="020B0604020202020204" pitchFamily="34" charset="0"/>
            </a:rPr>
            <a:t>eg</a:t>
          </a:r>
          <a:r>
            <a:rPr lang="en-GB" dirty="0">
              <a:solidFill>
                <a:schemeClr val="tx1"/>
              </a:solidFill>
              <a:latin typeface="Arial" panose="020B0604020202020204" pitchFamily="34" charset="0"/>
              <a:cs typeface="Arial" panose="020B0604020202020204" pitchFamily="34" charset="0"/>
            </a:rPr>
            <a:t> Covid vaccination) or appointments </a:t>
          </a:r>
          <a:endParaRPr lang="en-US" dirty="0">
            <a:solidFill>
              <a:schemeClr val="tx1"/>
            </a:solidFill>
            <a:latin typeface="Arial" panose="020B0604020202020204" pitchFamily="34" charset="0"/>
            <a:cs typeface="Arial" panose="020B0604020202020204" pitchFamily="34" charset="0"/>
          </a:endParaRPr>
        </a:p>
      </dgm:t>
    </dgm:pt>
    <dgm:pt modelId="{8EC15131-41D7-404C-BFFF-5D4B07430ED6}" type="parTrans" cxnId="{E1A9FF3B-D831-4012-BEA4-292480395995}">
      <dgm:prSet/>
      <dgm:spPr/>
      <dgm:t>
        <a:bodyPr/>
        <a:lstStyle/>
        <a:p>
          <a:endParaRPr lang="en-US"/>
        </a:p>
      </dgm:t>
    </dgm:pt>
    <dgm:pt modelId="{E8B2E4C9-6B4C-46F7-B76C-826BEEED8AF4}" type="sibTrans" cxnId="{E1A9FF3B-D831-4012-BEA4-292480395995}">
      <dgm:prSet/>
      <dgm:spPr/>
      <dgm:t>
        <a:bodyPr/>
        <a:lstStyle/>
        <a:p>
          <a:endParaRPr lang="en-US"/>
        </a:p>
      </dgm:t>
    </dgm:pt>
    <dgm:pt modelId="{17AFFEBC-5BA5-4A2F-B443-27A1A09ABF01}">
      <dgm:prSet/>
      <dgm:spPr/>
      <dgm:t>
        <a:bodyPr/>
        <a:lstStyle/>
        <a:p>
          <a:r>
            <a:rPr lang="en-GB" dirty="0">
              <a:latin typeface="Arial" panose="020B0604020202020204" pitchFamily="34" charset="0"/>
              <a:cs typeface="Arial" panose="020B0604020202020204" pitchFamily="34" charset="0"/>
            </a:rPr>
            <a:t>Hidden or less obvious disabilities can be minimised or overlooked by services</a:t>
          </a:r>
          <a:endParaRPr lang="en-US" dirty="0">
            <a:latin typeface="Arial" panose="020B0604020202020204" pitchFamily="34" charset="0"/>
            <a:cs typeface="Arial" panose="020B0604020202020204" pitchFamily="34" charset="0"/>
          </a:endParaRPr>
        </a:p>
      </dgm:t>
    </dgm:pt>
    <dgm:pt modelId="{CCAE8F67-03B6-46B7-A2CE-E2BF855DB3D1}" type="parTrans" cxnId="{0780F823-3E00-4672-B64C-2E36D79AE502}">
      <dgm:prSet/>
      <dgm:spPr/>
      <dgm:t>
        <a:bodyPr/>
        <a:lstStyle/>
        <a:p>
          <a:endParaRPr lang="en-US"/>
        </a:p>
      </dgm:t>
    </dgm:pt>
    <dgm:pt modelId="{ACE8CA44-352B-4D94-8E6A-C0E7C7129C77}" type="sibTrans" cxnId="{0780F823-3E00-4672-B64C-2E36D79AE502}">
      <dgm:prSet/>
      <dgm:spPr/>
      <dgm:t>
        <a:bodyPr/>
        <a:lstStyle/>
        <a:p>
          <a:endParaRPr lang="en-US"/>
        </a:p>
      </dgm:t>
    </dgm:pt>
    <dgm:pt modelId="{8B6209C0-8428-4929-966F-27858125A473}" type="pres">
      <dgm:prSet presAssocID="{CE36ADB9-AB94-4938-9147-37C574AF0721}" presName="diagram" presStyleCnt="0">
        <dgm:presLayoutVars>
          <dgm:dir/>
          <dgm:resizeHandles val="exact"/>
        </dgm:presLayoutVars>
      </dgm:prSet>
      <dgm:spPr/>
    </dgm:pt>
    <dgm:pt modelId="{EC8F3A13-525D-4195-8A51-8217E4CB57F7}" type="pres">
      <dgm:prSet presAssocID="{2FEFB14A-AF0D-4E74-85CF-FA8A2D041F54}" presName="node" presStyleLbl="node1" presStyleIdx="0" presStyleCnt="4" custScaleX="135769">
        <dgm:presLayoutVars>
          <dgm:bulletEnabled val="1"/>
        </dgm:presLayoutVars>
      </dgm:prSet>
      <dgm:spPr/>
    </dgm:pt>
    <dgm:pt modelId="{57061FDC-6AA6-4ED3-AF10-AA94385885D5}" type="pres">
      <dgm:prSet presAssocID="{5022427C-8E90-4D0C-86AA-27C2E5B85F20}" presName="sibTrans" presStyleCnt="0"/>
      <dgm:spPr/>
    </dgm:pt>
    <dgm:pt modelId="{81AE433D-FB6E-4006-9D62-F558BFAAB365}" type="pres">
      <dgm:prSet presAssocID="{77593D61-CDBD-4F9C-B31D-4FBABC94A81D}" presName="node" presStyleLbl="node1" presStyleIdx="1" presStyleCnt="4" custScaleX="143422">
        <dgm:presLayoutVars>
          <dgm:bulletEnabled val="1"/>
        </dgm:presLayoutVars>
      </dgm:prSet>
      <dgm:spPr/>
    </dgm:pt>
    <dgm:pt modelId="{D7F935C6-0572-40A4-8A22-3F97E3F842E8}" type="pres">
      <dgm:prSet presAssocID="{6AFA9EC3-9FAC-4520-B24D-2EFAF197CF5A}" presName="sibTrans" presStyleCnt="0"/>
      <dgm:spPr/>
    </dgm:pt>
    <dgm:pt modelId="{76CBDEAF-5135-489B-B96B-CE7F7B662C6B}" type="pres">
      <dgm:prSet presAssocID="{DC4E8695-F644-4594-9679-A30D61E848DE}" presName="node" presStyleLbl="node1" presStyleIdx="2" presStyleCnt="4" custScaleX="135769">
        <dgm:presLayoutVars>
          <dgm:bulletEnabled val="1"/>
        </dgm:presLayoutVars>
      </dgm:prSet>
      <dgm:spPr/>
    </dgm:pt>
    <dgm:pt modelId="{349F1759-120C-4AC7-B2BE-04084D728444}" type="pres">
      <dgm:prSet presAssocID="{E8B2E4C9-6B4C-46F7-B76C-826BEEED8AF4}" presName="sibTrans" presStyleCnt="0"/>
      <dgm:spPr/>
    </dgm:pt>
    <dgm:pt modelId="{FE4BD0F0-6A1C-45D5-BEEB-66E1678B2095}" type="pres">
      <dgm:prSet presAssocID="{17AFFEBC-5BA5-4A2F-B443-27A1A09ABF01}" presName="node" presStyleLbl="node1" presStyleIdx="3" presStyleCnt="4" custScaleX="142554">
        <dgm:presLayoutVars>
          <dgm:bulletEnabled val="1"/>
        </dgm:presLayoutVars>
      </dgm:prSet>
      <dgm:spPr/>
    </dgm:pt>
  </dgm:ptLst>
  <dgm:cxnLst>
    <dgm:cxn modelId="{0780F823-3E00-4672-B64C-2E36D79AE502}" srcId="{CE36ADB9-AB94-4938-9147-37C574AF0721}" destId="{17AFFEBC-5BA5-4A2F-B443-27A1A09ABF01}" srcOrd="3" destOrd="0" parTransId="{CCAE8F67-03B6-46B7-A2CE-E2BF855DB3D1}" sibTransId="{ACE8CA44-352B-4D94-8E6A-C0E7C7129C77}"/>
    <dgm:cxn modelId="{E1A9FF3B-D831-4012-BEA4-292480395995}" srcId="{CE36ADB9-AB94-4938-9147-37C574AF0721}" destId="{DC4E8695-F644-4594-9679-A30D61E848DE}" srcOrd="2" destOrd="0" parTransId="{8EC15131-41D7-404C-BFFF-5D4B07430ED6}" sibTransId="{E8B2E4C9-6B4C-46F7-B76C-826BEEED8AF4}"/>
    <dgm:cxn modelId="{AF53F53D-26EE-42D7-984D-86488090EDC2}" type="presOf" srcId="{77593D61-CDBD-4F9C-B31D-4FBABC94A81D}" destId="{81AE433D-FB6E-4006-9D62-F558BFAAB365}" srcOrd="0" destOrd="0" presId="urn:microsoft.com/office/officeart/2005/8/layout/default"/>
    <dgm:cxn modelId="{7A9F8A46-3754-4BA9-BE45-A3CA45898AE3}" type="presOf" srcId="{DC4E8695-F644-4594-9679-A30D61E848DE}" destId="{76CBDEAF-5135-489B-B96B-CE7F7B662C6B}" srcOrd="0" destOrd="0" presId="urn:microsoft.com/office/officeart/2005/8/layout/default"/>
    <dgm:cxn modelId="{F80B7567-98E5-4CA7-9593-809EAD893BFF}" srcId="{CE36ADB9-AB94-4938-9147-37C574AF0721}" destId="{77593D61-CDBD-4F9C-B31D-4FBABC94A81D}" srcOrd="1" destOrd="0" parTransId="{EDFC6230-E382-4C8E-A342-6118B81C20C8}" sibTransId="{6AFA9EC3-9FAC-4520-B24D-2EFAF197CF5A}"/>
    <dgm:cxn modelId="{60D2F09E-347B-41A1-A6A2-ABC82C52F737}" type="presOf" srcId="{17AFFEBC-5BA5-4A2F-B443-27A1A09ABF01}" destId="{FE4BD0F0-6A1C-45D5-BEEB-66E1678B2095}" srcOrd="0" destOrd="0" presId="urn:microsoft.com/office/officeart/2005/8/layout/default"/>
    <dgm:cxn modelId="{521377B3-3A37-44C4-B996-D2C9345B8363}" type="presOf" srcId="{2FEFB14A-AF0D-4E74-85CF-FA8A2D041F54}" destId="{EC8F3A13-525D-4195-8A51-8217E4CB57F7}" srcOrd="0" destOrd="0" presId="urn:microsoft.com/office/officeart/2005/8/layout/default"/>
    <dgm:cxn modelId="{72D42CBE-8323-41F1-82A7-8465F1AFA0F3}" type="presOf" srcId="{CE36ADB9-AB94-4938-9147-37C574AF0721}" destId="{8B6209C0-8428-4929-966F-27858125A473}" srcOrd="0" destOrd="0" presId="urn:microsoft.com/office/officeart/2005/8/layout/default"/>
    <dgm:cxn modelId="{571D92EC-601B-4CAB-9F96-F8FC7681C83C}" srcId="{CE36ADB9-AB94-4938-9147-37C574AF0721}" destId="{2FEFB14A-AF0D-4E74-85CF-FA8A2D041F54}" srcOrd="0" destOrd="0" parTransId="{C2F32938-ACC6-4767-BCF9-17816C5A520B}" sibTransId="{5022427C-8E90-4D0C-86AA-27C2E5B85F20}"/>
    <dgm:cxn modelId="{8DBAC0B6-E4CB-444D-BEA9-A9BF5E478A10}" type="presParOf" srcId="{8B6209C0-8428-4929-966F-27858125A473}" destId="{EC8F3A13-525D-4195-8A51-8217E4CB57F7}" srcOrd="0" destOrd="0" presId="urn:microsoft.com/office/officeart/2005/8/layout/default"/>
    <dgm:cxn modelId="{871C25C6-5454-4244-AD7F-98A3FF343854}" type="presParOf" srcId="{8B6209C0-8428-4929-966F-27858125A473}" destId="{57061FDC-6AA6-4ED3-AF10-AA94385885D5}" srcOrd="1" destOrd="0" presId="urn:microsoft.com/office/officeart/2005/8/layout/default"/>
    <dgm:cxn modelId="{9C683842-7EAD-4D24-A744-4138F23F5642}" type="presParOf" srcId="{8B6209C0-8428-4929-966F-27858125A473}" destId="{81AE433D-FB6E-4006-9D62-F558BFAAB365}" srcOrd="2" destOrd="0" presId="urn:microsoft.com/office/officeart/2005/8/layout/default"/>
    <dgm:cxn modelId="{F8394C16-DAD9-430F-9194-88A3167FDC02}" type="presParOf" srcId="{8B6209C0-8428-4929-966F-27858125A473}" destId="{D7F935C6-0572-40A4-8A22-3F97E3F842E8}" srcOrd="3" destOrd="0" presId="urn:microsoft.com/office/officeart/2005/8/layout/default"/>
    <dgm:cxn modelId="{8A81BC55-BF35-4A5F-A5F0-B1B54BF04344}" type="presParOf" srcId="{8B6209C0-8428-4929-966F-27858125A473}" destId="{76CBDEAF-5135-489B-B96B-CE7F7B662C6B}" srcOrd="4" destOrd="0" presId="urn:microsoft.com/office/officeart/2005/8/layout/default"/>
    <dgm:cxn modelId="{481B2088-278A-4992-8703-99C782DBB318}" type="presParOf" srcId="{8B6209C0-8428-4929-966F-27858125A473}" destId="{349F1759-120C-4AC7-B2BE-04084D728444}" srcOrd="5" destOrd="0" presId="urn:microsoft.com/office/officeart/2005/8/layout/default"/>
    <dgm:cxn modelId="{4EBC6018-3FD5-4FFE-B364-442710ADB073}" type="presParOf" srcId="{8B6209C0-8428-4929-966F-27858125A473}" destId="{FE4BD0F0-6A1C-45D5-BEEB-66E1678B2095}"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19BE7C-BE50-4F26-B4A4-49047A1C9A69}">
      <dsp:nvSpPr>
        <dsp:cNvPr id="0" name=""/>
        <dsp:cNvSpPr/>
      </dsp:nvSpPr>
      <dsp:spPr>
        <a:xfrm>
          <a:off x="571914" y="2675"/>
          <a:ext cx="3006754" cy="180405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0" i="0" kern="1200" dirty="0">
              <a:solidFill>
                <a:schemeClr val="tx1"/>
              </a:solidFill>
              <a:latin typeface="Arial" panose="020B0604020202020204" pitchFamily="34" charset="0"/>
              <a:cs typeface="Arial" panose="020B0604020202020204" pitchFamily="34" charset="0"/>
            </a:rPr>
            <a:t>UN Rights of Child</a:t>
          </a:r>
          <a:endParaRPr lang="en-GB" sz="2400" kern="1200" dirty="0">
            <a:solidFill>
              <a:schemeClr val="tx1"/>
            </a:solidFill>
            <a:latin typeface="Arial" panose="020B0604020202020204" pitchFamily="34" charset="0"/>
            <a:cs typeface="Arial" panose="020B0604020202020204" pitchFamily="34" charset="0"/>
          </a:endParaRPr>
        </a:p>
      </dsp:txBody>
      <dsp:txXfrm>
        <a:off x="571914" y="2675"/>
        <a:ext cx="3006754" cy="1804052"/>
      </dsp:txXfrm>
    </dsp:sp>
    <dsp:sp modelId="{A9AC621B-E347-4AB1-90B0-BF1C747807C1}">
      <dsp:nvSpPr>
        <dsp:cNvPr id="0" name=""/>
        <dsp:cNvSpPr/>
      </dsp:nvSpPr>
      <dsp:spPr>
        <a:xfrm>
          <a:off x="3879343" y="0"/>
          <a:ext cx="3006754" cy="180405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0" i="0" kern="1200" dirty="0">
              <a:solidFill>
                <a:schemeClr val="tx1"/>
              </a:solidFill>
              <a:latin typeface="Arial" panose="020B0604020202020204" pitchFamily="34" charset="0"/>
              <a:cs typeface="Arial" panose="020B0604020202020204" pitchFamily="34" charset="0"/>
            </a:rPr>
            <a:t>UN Convention on the Rights of Persons with Disabilities</a:t>
          </a:r>
          <a:endParaRPr lang="en-GB" sz="2400" kern="1200" dirty="0">
            <a:solidFill>
              <a:schemeClr val="tx1"/>
            </a:solidFill>
            <a:latin typeface="Arial" panose="020B0604020202020204" pitchFamily="34" charset="0"/>
            <a:cs typeface="Arial" panose="020B0604020202020204" pitchFamily="34" charset="0"/>
          </a:endParaRPr>
        </a:p>
      </dsp:txBody>
      <dsp:txXfrm>
        <a:off x="3879343" y="0"/>
        <a:ext cx="3006754" cy="1804052"/>
      </dsp:txXfrm>
    </dsp:sp>
    <dsp:sp modelId="{64DE33C8-CE4B-4EAB-A8B6-363384577CC2}">
      <dsp:nvSpPr>
        <dsp:cNvPr id="0" name=""/>
        <dsp:cNvSpPr/>
      </dsp:nvSpPr>
      <dsp:spPr>
        <a:xfrm>
          <a:off x="7186772" y="2675"/>
          <a:ext cx="3006754" cy="180405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0" i="0" kern="1200" dirty="0">
              <a:solidFill>
                <a:schemeClr val="tx1"/>
              </a:solidFill>
              <a:latin typeface="Arial" panose="020B0604020202020204" pitchFamily="34" charset="0"/>
              <a:ea typeface="+mn-ea"/>
              <a:cs typeface="Arial" panose="020B0604020202020204" pitchFamily="34" charset="0"/>
            </a:rPr>
            <a:t>Equality Act 2010</a:t>
          </a:r>
        </a:p>
      </dsp:txBody>
      <dsp:txXfrm>
        <a:off x="7186772" y="2675"/>
        <a:ext cx="3006754" cy="1804052"/>
      </dsp:txXfrm>
    </dsp:sp>
    <dsp:sp modelId="{0AB14DEB-0A6F-408B-9399-011B477A0F77}">
      <dsp:nvSpPr>
        <dsp:cNvPr id="0" name=""/>
        <dsp:cNvSpPr/>
      </dsp:nvSpPr>
      <dsp:spPr>
        <a:xfrm>
          <a:off x="571914" y="2107403"/>
          <a:ext cx="3006754" cy="180405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0" i="0" kern="1200" dirty="0">
              <a:solidFill>
                <a:schemeClr val="tx1"/>
              </a:solidFill>
              <a:latin typeface="Arial" panose="020B0604020202020204" pitchFamily="34" charset="0"/>
              <a:cs typeface="Arial" panose="020B0604020202020204" pitchFamily="34" charset="0"/>
            </a:rPr>
            <a:t>Children and Families Act 2014</a:t>
          </a:r>
          <a:endParaRPr lang="en-GB" sz="2400" kern="1200" dirty="0">
            <a:solidFill>
              <a:schemeClr val="tx1"/>
            </a:solidFill>
            <a:latin typeface="Arial" panose="020B0604020202020204" pitchFamily="34" charset="0"/>
            <a:cs typeface="Arial" panose="020B0604020202020204" pitchFamily="34" charset="0"/>
          </a:endParaRPr>
        </a:p>
      </dsp:txBody>
      <dsp:txXfrm>
        <a:off x="571914" y="2107403"/>
        <a:ext cx="3006754" cy="1804052"/>
      </dsp:txXfrm>
    </dsp:sp>
    <dsp:sp modelId="{262B2D47-D187-492F-B6C4-EC16CDE38E10}">
      <dsp:nvSpPr>
        <dsp:cNvPr id="0" name=""/>
        <dsp:cNvSpPr/>
      </dsp:nvSpPr>
      <dsp:spPr>
        <a:xfrm>
          <a:off x="3879343" y="2107403"/>
          <a:ext cx="3006754" cy="180405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0" i="0" kern="1200" dirty="0">
              <a:solidFill>
                <a:schemeClr val="tx1"/>
              </a:solidFill>
              <a:latin typeface="Arial" panose="020B0604020202020204" pitchFamily="34" charset="0"/>
              <a:cs typeface="Arial" panose="020B0604020202020204" pitchFamily="34" charset="0"/>
            </a:rPr>
            <a:t>SEND Code of Practice 2014 </a:t>
          </a:r>
          <a:endParaRPr lang="en-GB" sz="2400" kern="1200" dirty="0">
            <a:solidFill>
              <a:schemeClr val="tx1"/>
            </a:solidFill>
            <a:latin typeface="Arial" panose="020B0604020202020204" pitchFamily="34" charset="0"/>
            <a:cs typeface="Arial" panose="020B0604020202020204" pitchFamily="34" charset="0"/>
          </a:endParaRPr>
        </a:p>
      </dsp:txBody>
      <dsp:txXfrm>
        <a:off x="3879343" y="2107403"/>
        <a:ext cx="3006754" cy="1804052"/>
      </dsp:txXfrm>
    </dsp:sp>
    <dsp:sp modelId="{9DF9566A-49DE-4208-8F6F-5A5F676BE0B4}">
      <dsp:nvSpPr>
        <dsp:cNvPr id="0" name=""/>
        <dsp:cNvSpPr/>
      </dsp:nvSpPr>
      <dsp:spPr>
        <a:xfrm>
          <a:off x="7186772" y="2107403"/>
          <a:ext cx="3006754" cy="180405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0" i="0" kern="1200" dirty="0">
              <a:solidFill>
                <a:schemeClr val="tx1"/>
              </a:solidFill>
              <a:latin typeface="Arial" panose="020B0604020202020204" pitchFamily="34" charset="0"/>
              <a:ea typeface="+mn-ea"/>
              <a:cs typeface="Arial" panose="020B0604020202020204" pitchFamily="34" charset="0"/>
            </a:rPr>
            <a:t>SEND Regulations 2014</a:t>
          </a:r>
        </a:p>
      </dsp:txBody>
      <dsp:txXfrm>
        <a:off x="7186772" y="2107403"/>
        <a:ext cx="3006754" cy="18040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0D44F4-F0E0-4664-B657-74BB01C86B14}">
      <dsp:nvSpPr>
        <dsp:cNvPr id="0" name=""/>
        <dsp:cNvSpPr/>
      </dsp:nvSpPr>
      <dsp:spPr>
        <a:xfrm>
          <a:off x="1037" y="1849904"/>
          <a:ext cx="2213159" cy="370247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It is easy to fall back on stereotypes when we see or hear a label. Understanding a child or young person’s </a:t>
          </a:r>
          <a:r>
            <a:rPr lang="en-GB" sz="2000" b="1" kern="1200" dirty="0">
              <a:latin typeface="Arial" panose="020B0604020202020204" pitchFamily="34" charset="0"/>
              <a:cs typeface="Arial" panose="020B0604020202020204" pitchFamily="34" charset="0"/>
            </a:rPr>
            <a:t>needs</a:t>
          </a:r>
          <a:r>
            <a:rPr lang="en-GB" sz="2000" kern="1200" dirty="0">
              <a:latin typeface="Arial" panose="020B0604020202020204" pitchFamily="34" charset="0"/>
              <a:cs typeface="Arial" panose="020B0604020202020204" pitchFamily="34" charset="0"/>
            </a:rPr>
            <a:t> helps us to think about them as an individual, rather than a ‘type’.</a:t>
          </a:r>
        </a:p>
      </dsp:txBody>
      <dsp:txXfrm>
        <a:off x="65858" y="1914725"/>
        <a:ext cx="2083517" cy="3572835"/>
      </dsp:txXfrm>
    </dsp:sp>
    <dsp:sp modelId="{C7D92DBB-6522-4187-8653-B3B951185605}">
      <dsp:nvSpPr>
        <dsp:cNvPr id="0" name=""/>
        <dsp:cNvSpPr/>
      </dsp:nvSpPr>
      <dsp:spPr>
        <a:xfrm>
          <a:off x="2435513" y="3426711"/>
          <a:ext cx="469189" cy="548863"/>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GB" sz="2300" kern="1200"/>
        </a:p>
      </dsp:txBody>
      <dsp:txXfrm>
        <a:off x="2435513" y="3536484"/>
        <a:ext cx="328432" cy="329317"/>
      </dsp:txXfrm>
    </dsp:sp>
    <dsp:sp modelId="{D3BDD1CB-C9D4-4A87-90DA-1FE4A73B9BF3}">
      <dsp:nvSpPr>
        <dsp:cNvPr id="0" name=""/>
        <dsp:cNvSpPr/>
      </dsp:nvSpPr>
      <dsp:spPr>
        <a:xfrm>
          <a:off x="3099460" y="1849904"/>
          <a:ext cx="2213159" cy="370247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dirty="0">
              <a:latin typeface="Arial" panose="020B0604020202020204" pitchFamily="34" charset="0"/>
              <a:cs typeface="Arial" panose="020B0604020202020204" pitchFamily="34" charset="0"/>
            </a:rPr>
            <a:t>Needs </a:t>
          </a:r>
          <a:r>
            <a:rPr lang="en-GB" sz="2000" kern="1200" dirty="0">
              <a:latin typeface="Arial" panose="020B0604020202020204" pitchFamily="34" charset="0"/>
              <a:cs typeface="Arial" panose="020B0604020202020204" pitchFamily="34" charset="0"/>
            </a:rPr>
            <a:t>tell us how a child or young person is affected by their condition/s in their day-to-day life. These will differ from person to person.</a:t>
          </a:r>
        </a:p>
      </dsp:txBody>
      <dsp:txXfrm>
        <a:off x="3164281" y="1914725"/>
        <a:ext cx="2083517" cy="35728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7E4CD4-8D5C-452C-9DC7-9C553983509E}">
      <dsp:nvSpPr>
        <dsp:cNvPr id="0" name=""/>
        <dsp:cNvSpPr/>
      </dsp:nvSpPr>
      <dsp:spPr>
        <a:xfrm>
          <a:off x="0" y="147289"/>
          <a:ext cx="10515600" cy="101031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en-GB" sz="2400" kern="1200" dirty="0">
              <a:latin typeface="Arial" panose="020B0604020202020204" pitchFamily="34" charset="0"/>
              <a:cs typeface="Arial" panose="020B0604020202020204" pitchFamily="34" charset="0"/>
            </a:rPr>
            <a:t>The legislation that you have looked at so far can be brought together under the term </a:t>
          </a:r>
          <a:r>
            <a:rPr lang="en-GB" sz="2400" b="1" kern="1200" dirty="0">
              <a:latin typeface="Arial" panose="020B0604020202020204" pitchFamily="34" charset="0"/>
              <a:cs typeface="Arial" panose="020B0604020202020204" pitchFamily="34" charset="0"/>
            </a:rPr>
            <a:t>inclusion</a:t>
          </a:r>
          <a:r>
            <a:rPr lang="en-GB" sz="2400" kern="1200" dirty="0">
              <a:latin typeface="Arial" panose="020B0604020202020204" pitchFamily="34" charset="0"/>
              <a:cs typeface="Arial" panose="020B0604020202020204" pitchFamily="34" charset="0"/>
            </a:rPr>
            <a:t>.</a:t>
          </a:r>
          <a:endParaRPr lang="en-US" sz="2400" kern="1200" dirty="0">
            <a:latin typeface="Arial" panose="020B0604020202020204" pitchFamily="34" charset="0"/>
            <a:cs typeface="Arial" panose="020B0604020202020204" pitchFamily="34" charset="0"/>
          </a:endParaRPr>
        </a:p>
      </dsp:txBody>
      <dsp:txXfrm>
        <a:off x="49319" y="196608"/>
        <a:ext cx="10416962" cy="911672"/>
      </dsp:txXfrm>
    </dsp:sp>
    <dsp:sp modelId="{250BA017-CDDE-4400-B819-1CD9835A93FE}">
      <dsp:nvSpPr>
        <dsp:cNvPr id="0" name=""/>
        <dsp:cNvSpPr/>
      </dsp:nvSpPr>
      <dsp:spPr>
        <a:xfrm>
          <a:off x="0" y="1341920"/>
          <a:ext cx="10515600" cy="1267499"/>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en-GB" sz="2400" kern="1200" dirty="0">
              <a:latin typeface="Arial" panose="020B0604020202020204" pitchFamily="34" charset="0"/>
              <a:cs typeface="Arial" panose="020B0604020202020204" pitchFamily="34" charset="0"/>
            </a:rPr>
            <a:t>Becoming and being inclusive is an on-going journey which we must all take responsibility for. It is not a set list of tasks, but is an ethos which underpins how we interact with others in all contexts.</a:t>
          </a:r>
        </a:p>
      </dsp:txBody>
      <dsp:txXfrm>
        <a:off x="61874" y="1403794"/>
        <a:ext cx="10391852" cy="1143751"/>
      </dsp:txXfrm>
    </dsp:sp>
    <dsp:sp modelId="{407675F4-C4DA-4A7C-B10E-DAFF9A20140B}">
      <dsp:nvSpPr>
        <dsp:cNvPr id="0" name=""/>
        <dsp:cNvSpPr/>
      </dsp:nvSpPr>
      <dsp:spPr>
        <a:xfrm>
          <a:off x="0" y="2793739"/>
          <a:ext cx="10515600" cy="127296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en-GB" sz="2400" b="1" kern="1200" dirty="0">
              <a:solidFill>
                <a:schemeClr val="tx1"/>
              </a:solidFill>
              <a:latin typeface="Arial" panose="020B0604020202020204" pitchFamily="34" charset="0"/>
              <a:cs typeface="Arial" panose="020B0604020202020204" pitchFamily="34" charset="0"/>
              <a:hlinkClick xmlns:r="http://schemas.openxmlformats.org/officeDocument/2006/relationships" r:id="rId1">
                <a:extLst>
                  <a:ext uri="{A12FA001-AC4F-418D-AE19-62706E023703}">
                    <ahyp:hlinkClr xmlns:ahyp="http://schemas.microsoft.com/office/drawing/2018/hyperlinkcolor" val="tx"/>
                  </a:ext>
                </a:extLst>
              </a:hlinkClick>
            </a:rPr>
            <a:t>This video from researcher and teacher Shelley Moore talks about moving from exclusion to inclusion in an education context.</a:t>
          </a:r>
          <a:endParaRPr lang="en-GB" sz="2400" b="1" kern="1200" dirty="0">
            <a:solidFill>
              <a:schemeClr val="tx1"/>
            </a:solidFill>
            <a:latin typeface="Arial" panose="020B0604020202020204" pitchFamily="34" charset="0"/>
            <a:cs typeface="Arial" panose="020B0604020202020204" pitchFamily="34" charset="0"/>
          </a:endParaRPr>
        </a:p>
      </dsp:txBody>
      <dsp:txXfrm>
        <a:off x="62141" y="2855880"/>
        <a:ext cx="10391318" cy="114867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219664-AE54-449D-9729-0A91832C4D1D}">
      <dsp:nvSpPr>
        <dsp:cNvPr id="0" name=""/>
        <dsp:cNvSpPr/>
      </dsp:nvSpPr>
      <dsp:spPr>
        <a:xfrm>
          <a:off x="0" y="734744"/>
          <a:ext cx="2258241" cy="135494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Meaningful, healthy relationships</a:t>
          </a:r>
          <a:endParaRPr lang="en-US" sz="2000" kern="1200" dirty="0">
            <a:latin typeface="Arial" panose="020B0604020202020204" pitchFamily="34" charset="0"/>
            <a:cs typeface="Arial" panose="020B0604020202020204" pitchFamily="34" charset="0"/>
          </a:endParaRPr>
        </a:p>
      </dsp:txBody>
      <dsp:txXfrm>
        <a:off x="0" y="734744"/>
        <a:ext cx="2258241" cy="1354944"/>
      </dsp:txXfrm>
    </dsp:sp>
    <dsp:sp modelId="{81A1924B-6FEB-42F8-B0AA-B4F2539EFBBF}">
      <dsp:nvSpPr>
        <dsp:cNvPr id="0" name=""/>
        <dsp:cNvSpPr/>
      </dsp:nvSpPr>
      <dsp:spPr>
        <a:xfrm>
          <a:off x="2484065" y="734744"/>
          <a:ext cx="2258241" cy="1354944"/>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solidFill>
                <a:schemeClr val="tx1"/>
              </a:solidFill>
              <a:latin typeface="Arial" panose="020B0604020202020204" pitchFamily="34" charset="0"/>
              <a:cs typeface="Arial" panose="020B0604020202020204" pitchFamily="34" charset="0"/>
            </a:rPr>
            <a:t>Being and feeling safe</a:t>
          </a:r>
          <a:endParaRPr lang="en-US" sz="2000" kern="1200" dirty="0">
            <a:solidFill>
              <a:schemeClr val="tx1"/>
            </a:solidFill>
            <a:latin typeface="Arial" panose="020B0604020202020204" pitchFamily="34" charset="0"/>
            <a:cs typeface="Arial" panose="020B0604020202020204" pitchFamily="34" charset="0"/>
          </a:endParaRPr>
        </a:p>
      </dsp:txBody>
      <dsp:txXfrm>
        <a:off x="2484065" y="734744"/>
        <a:ext cx="2258241" cy="1354944"/>
      </dsp:txXfrm>
    </dsp:sp>
    <dsp:sp modelId="{2E3A95C9-0E20-4C1C-98FA-10A4DEAC3F9F}">
      <dsp:nvSpPr>
        <dsp:cNvPr id="0" name=""/>
        <dsp:cNvSpPr/>
      </dsp:nvSpPr>
      <dsp:spPr>
        <a:xfrm>
          <a:off x="4968130" y="734744"/>
          <a:ext cx="2258241" cy="1354944"/>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solidFill>
                <a:schemeClr val="tx1"/>
              </a:solidFill>
              <a:latin typeface="Arial" panose="020B0604020202020204" pitchFamily="34" charset="0"/>
              <a:cs typeface="Arial" panose="020B0604020202020204" pitchFamily="34" charset="0"/>
            </a:rPr>
            <a:t>A positive future</a:t>
          </a:r>
          <a:endParaRPr lang="en-US" sz="2000" kern="1200" dirty="0">
            <a:solidFill>
              <a:schemeClr val="tx1"/>
            </a:solidFill>
            <a:latin typeface="Arial" panose="020B0604020202020204" pitchFamily="34" charset="0"/>
            <a:cs typeface="Arial" panose="020B0604020202020204" pitchFamily="34" charset="0"/>
          </a:endParaRPr>
        </a:p>
      </dsp:txBody>
      <dsp:txXfrm>
        <a:off x="4968130" y="734744"/>
        <a:ext cx="2258241" cy="1354944"/>
      </dsp:txXfrm>
    </dsp:sp>
    <dsp:sp modelId="{183802D2-BF9A-4C63-BB6A-DD7148FD2253}">
      <dsp:nvSpPr>
        <dsp:cNvPr id="0" name=""/>
        <dsp:cNvSpPr/>
      </dsp:nvSpPr>
      <dsp:spPr>
        <a:xfrm>
          <a:off x="0" y="2315513"/>
          <a:ext cx="2258241" cy="135494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solidFill>
                <a:schemeClr val="tx1"/>
              </a:solidFill>
              <a:latin typeface="Arial" panose="020B0604020202020204" pitchFamily="34" charset="0"/>
              <a:cs typeface="Arial" panose="020B0604020202020204" pitchFamily="34" charset="0"/>
            </a:rPr>
            <a:t>Enjoyable, inclusive learning</a:t>
          </a:r>
          <a:endParaRPr lang="en-US" sz="2000" kern="1200" dirty="0">
            <a:solidFill>
              <a:schemeClr val="tx1"/>
            </a:solidFill>
            <a:latin typeface="Arial" panose="020B0604020202020204" pitchFamily="34" charset="0"/>
            <a:cs typeface="Arial" panose="020B0604020202020204" pitchFamily="34" charset="0"/>
          </a:endParaRPr>
        </a:p>
      </dsp:txBody>
      <dsp:txXfrm>
        <a:off x="0" y="2315513"/>
        <a:ext cx="2258241" cy="1354944"/>
      </dsp:txXfrm>
    </dsp:sp>
    <dsp:sp modelId="{C3C0703A-859C-4B43-810A-712CFF250154}">
      <dsp:nvSpPr>
        <dsp:cNvPr id="0" name=""/>
        <dsp:cNvSpPr/>
      </dsp:nvSpPr>
      <dsp:spPr>
        <a:xfrm>
          <a:off x="2484065" y="2315513"/>
          <a:ext cx="2258241" cy="135494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Good physical and mental health</a:t>
          </a:r>
          <a:endParaRPr lang="en-US" sz="2000" kern="1200" dirty="0">
            <a:latin typeface="Arial" panose="020B0604020202020204" pitchFamily="34" charset="0"/>
            <a:cs typeface="Arial" panose="020B0604020202020204" pitchFamily="34" charset="0"/>
          </a:endParaRPr>
        </a:p>
      </dsp:txBody>
      <dsp:txXfrm>
        <a:off x="2484065" y="2315513"/>
        <a:ext cx="2258241" cy="1354944"/>
      </dsp:txXfrm>
    </dsp:sp>
    <dsp:sp modelId="{119AFBFB-22B5-4EAC-81CE-28692047F585}">
      <dsp:nvSpPr>
        <dsp:cNvPr id="0" name=""/>
        <dsp:cNvSpPr/>
      </dsp:nvSpPr>
      <dsp:spPr>
        <a:xfrm>
          <a:off x="4968130" y="2315513"/>
          <a:ext cx="2258241" cy="135494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Fun and leisure opportunities</a:t>
          </a:r>
          <a:endParaRPr lang="en-US" sz="2000" kern="1200" dirty="0">
            <a:latin typeface="Arial" panose="020B0604020202020204" pitchFamily="34" charset="0"/>
            <a:cs typeface="Arial" panose="020B0604020202020204" pitchFamily="34" charset="0"/>
          </a:endParaRPr>
        </a:p>
      </dsp:txBody>
      <dsp:txXfrm>
        <a:off x="4968130" y="2315513"/>
        <a:ext cx="2258241" cy="135494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1EB2D7-77D5-4B6B-9A93-88EFF2FE48A5}">
      <dsp:nvSpPr>
        <dsp:cNvPr id="0" name=""/>
        <dsp:cNvSpPr/>
      </dsp:nvSpPr>
      <dsp:spPr>
        <a:xfrm rot="10800000">
          <a:off x="3802424" y="0"/>
          <a:ext cx="7501359" cy="1192129"/>
        </a:xfrm>
        <a:prstGeom prst="nonIsoscelesTrapezoid">
          <a:avLst>
            <a:gd name="adj1" fmla="val 0"/>
            <a:gd name="adj2" fmla="val 61823"/>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GB" sz="1400" kern="1200">
              <a:latin typeface="Arial" panose="020B0604020202020204" pitchFamily="34" charset="0"/>
              <a:ea typeface="+mn-ea"/>
              <a:cs typeface="Arial" panose="020B0604020202020204" pitchFamily="34" charset="0"/>
            </a:rPr>
            <a:t>Paediatricians, SLT, OT, Physio, CAMHS, Audiology, Ophthalmology, Continuing Health Care, Community Paediatric Nurses, Learning Disability Team, Dieticians, Psychologist, Psychiatrists, Eating Disorder Team, SSN, Looked After Children, Youth Offending Health Team, Care Leavers, Specialist Consultants, Transition Co-Ordinators, Adult Mental Health, Adult Physical Health,  Adult Acute Services</a:t>
          </a:r>
        </a:p>
      </dsp:txBody>
      <dsp:txXfrm rot="10800000">
        <a:off x="4575291" y="0"/>
        <a:ext cx="6728492" cy="1192129"/>
      </dsp:txXfrm>
    </dsp:sp>
    <dsp:sp modelId="{AB9DE4FF-CE8C-4C89-AAD3-F0A4F4C3E601}">
      <dsp:nvSpPr>
        <dsp:cNvPr id="0" name=""/>
        <dsp:cNvSpPr/>
      </dsp:nvSpPr>
      <dsp:spPr>
        <a:xfrm>
          <a:off x="3029556" y="0"/>
          <a:ext cx="1545734" cy="1192129"/>
        </a:xfrm>
        <a:prstGeom prst="trapezoid">
          <a:avLst>
            <a:gd name="adj" fmla="val 61823"/>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GB" sz="2500" kern="1200">
              <a:latin typeface="Arial" panose="020B0604020202020204" pitchFamily="34" charset="0"/>
              <a:ea typeface="+mn-ea"/>
              <a:cs typeface="Arial" panose="020B0604020202020204" pitchFamily="34" charset="0"/>
            </a:rPr>
            <a:t>Therapy, Treatment &amp; Support</a:t>
          </a:r>
        </a:p>
      </dsp:txBody>
      <dsp:txXfrm>
        <a:off x="3029556" y="0"/>
        <a:ext cx="1545734" cy="1192129"/>
      </dsp:txXfrm>
    </dsp:sp>
    <dsp:sp modelId="{FF30DA83-3C5A-46D9-A157-E7FBF7E78CFF}">
      <dsp:nvSpPr>
        <dsp:cNvPr id="0" name=""/>
        <dsp:cNvSpPr/>
      </dsp:nvSpPr>
      <dsp:spPr>
        <a:xfrm rot="10800000">
          <a:off x="4575291" y="1192129"/>
          <a:ext cx="6728492" cy="1192129"/>
        </a:xfrm>
        <a:prstGeom prst="nonIsoscelesTrapezoid">
          <a:avLst>
            <a:gd name="adj1" fmla="val 0"/>
            <a:gd name="adj2" fmla="val 61823"/>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GB" sz="1400" kern="1200">
              <a:latin typeface="Arial" panose="020B0604020202020204" pitchFamily="34" charset="0"/>
              <a:ea typeface="+mn-ea"/>
              <a:cs typeface="Arial" panose="020B0604020202020204" pitchFamily="34" charset="0"/>
            </a:rPr>
            <a:t>Paediatricians, SLT, OT, Physio, CAMHS, Psychologist, Neuro-Disability Team, Ophthalmology, Audiology, LD Team</a:t>
          </a:r>
        </a:p>
      </dsp:txBody>
      <dsp:txXfrm rot="10800000">
        <a:off x="5348158" y="1192129"/>
        <a:ext cx="5955624" cy="1192129"/>
      </dsp:txXfrm>
    </dsp:sp>
    <dsp:sp modelId="{BF68115D-149C-4C58-9886-EF60E90325A4}">
      <dsp:nvSpPr>
        <dsp:cNvPr id="0" name=""/>
        <dsp:cNvSpPr/>
      </dsp:nvSpPr>
      <dsp:spPr>
        <a:xfrm>
          <a:off x="2256689" y="1192129"/>
          <a:ext cx="3091469" cy="1192129"/>
        </a:xfrm>
        <a:prstGeom prst="trapezoid">
          <a:avLst>
            <a:gd name="adj" fmla="val 61823"/>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GB" sz="2500" kern="1200">
              <a:latin typeface="Arial" panose="020B0604020202020204" pitchFamily="34" charset="0"/>
              <a:ea typeface="+mn-ea"/>
              <a:cs typeface="Arial" panose="020B0604020202020204" pitchFamily="34" charset="0"/>
            </a:rPr>
            <a:t>Assessment &amp; Diagnosis</a:t>
          </a:r>
        </a:p>
      </dsp:txBody>
      <dsp:txXfrm>
        <a:off x="2797696" y="1192129"/>
        <a:ext cx="2009455" cy="1192129"/>
      </dsp:txXfrm>
    </dsp:sp>
    <dsp:sp modelId="{A4F0C95A-C4F9-4F53-9F39-FCE5CBBB5957}">
      <dsp:nvSpPr>
        <dsp:cNvPr id="0" name=""/>
        <dsp:cNvSpPr/>
      </dsp:nvSpPr>
      <dsp:spPr>
        <a:xfrm rot="10800000">
          <a:off x="5348158" y="2384258"/>
          <a:ext cx="5955624" cy="1192129"/>
        </a:xfrm>
        <a:prstGeom prst="nonIsoscelesTrapezoid">
          <a:avLst>
            <a:gd name="adj1" fmla="val 0"/>
            <a:gd name="adj2" fmla="val 61823"/>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GB" sz="1400" kern="1200">
              <a:latin typeface="Arial" panose="020B0604020202020204" pitchFamily="34" charset="0"/>
              <a:ea typeface="+mn-ea"/>
              <a:cs typeface="Arial" panose="020B0604020202020204" pitchFamily="34" charset="0"/>
            </a:rPr>
            <a:t>Maternity, HV, SEMH Nurse, Safeguarding Nurse, Primary Care, SLT, dieticians, OT, Physio, CYPMH, Compass Phoenix/Buzz and Compass, Kooth, Audiology, Ophthalmology</a:t>
          </a:r>
        </a:p>
      </dsp:txBody>
      <dsp:txXfrm rot="10800000">
        <a:off x="6121026" y="2384258"/>
        <a:ext cx="5182757" cy="1192129"/>
      </dsp:txXfrm>
    </dsp:sp>
    <dsp:sp modelId="{4D2898A6-4B9F-4D04-B587-5485C330176D}">
      <dsp:nvSpPr>
        <dsp:cNvPr id="0" name=""/>
        <dsp:cNvSpPr/>
      </dsp:nvSpPr>
      <dsp:spPr>
        <a:xfrm>
          <a:off x="1483822" y="2384258"/>
          <a:ext cx="4637203" cy="1192129"/>
        </a:xfrm>
        <a:prstGeom prst="trapezoid">
          <a:avLst>
            <a:gd name="adj" fmla="val 61823"/>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GB" sz="2500" kern="1200">
              <a:latin typeface="Arial" panose="020B0604020202020204" pitchFamily="34" charset="0"/>
              <a:ea typeface="+mn-ea"/>
              <a:cs typeface="Arial" panose="020B0604020202020204" pitchFamily="34" charset="0"/>
            </a:rPr>
            <a:t>Early Intervention &amp; Support</a:t>
          </a:r>
        </a:p>
      </dsp:txBody>
      <dsp:txXfrm>
        <a:off x="2295332" y="2384258"/>
        <a:ext cx="3014182" cy="1192129"/>
      </dsp:txXfrm>
    </dsp:sp>
    <dsp:sp modelId="{75DC14B6-156E-4256-8596-05C5759AD2AE}">
      <dsp:nvSpPr>
        <dsp:cNvPr id="0" name=""/>
        <dsp:cNvSpPr/>
      </dsp:nvSpPr>
      <dsp:spPr>
        <a:xfrm rot="10800000">
          <a:off x="6121026" y="3576388"/>
          <a:ext cx="5182757" cy="1192129"/>
        </a:xfrm>
        <a:prstGeom prst="nonIsoscelesTrapezoid">
          <a:avLst>
            <a:gd name="adj1" fmla="val 0"/>
            <a:gd name="adj2" fmla="val 61823"/>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GB" sz="1400" kern="1200">
              <a:latin typeface="Arial" panose="020B0604020202020204" pitchFamily="34" charset="0"/>
              <a:ea typeface="+mn-ea"/>
              <a:cs typeface="Arial" panose="020B0604020202020204" pitchFamily="34" charset="0"/>
            </a:rPr>
            <a:t>Maternity, HV, Safeguarding Nurse, SEMH Nurse, Primary Care, VIS, Newborn Hearing Screening, Newborn Blood Spot Screening</a:t>
          </a:r>
        </a:p>
      </dsp:txBody>
      <dsp:txXfrm rot="10800000">
        <a:off x="6893893" y="3576388"/>
        <a:ext cx="4409890" cy="1192129"/>
      </dsp:txXfrm>
    </dsp:sp>
    <dsp:sp modelId="{C6E0D446-59BE-4DDC-836A-53DB192B9E2A}">
      <dsp:nvSpPr>
        <dsp:cNvPr id="0" name=""/>
        <dsp:cNvSpPr/>
      </dsp:nvSpPr>
      <dsp:spPr>
        <a:xfrm>
          <a:off x="710954" y="3576388"/>
          <a:ext cx="6182938" cy="1192129"/>
        </a:xfrm>
        <a:prstGeom prst="trapezoid">
          <a:avLst>
            <a:gd name="adj" fmla="val 61823"/>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GB" sz="2500" kern="1200">
              <a:latin typeface="Arial" panose="020B0604020202020204" pitchFamily="34" charset="0"/>
              <a:ea typeface="+mn-ea"/>
              <a:cs typeface="Arial" panose="020B0604020202020204" pitchFamily="34" charset="0"/>
            </a:rPr>
            <a:t>Universal Offer</a:t>
          </a:r>
        </a:p>
      </dsp:txBody>
      <dsp:txXfrm>
        <a:off x="1792969" y="3576388"/>
        <a:ext cx="4018910" cy="1192129"/>
      </dsp:txXfrm>
    </dsp:sp>
    <dsp:sp modelId="{88DC0B9C-3EC9-4EF1-915A-D4B7A9510AA8}">
      <dsp:nvSpPr>
        <dsp:cNvPr id="0" name=""/>
        <dsp:cNvSpPr/>
      </dsp:nvSpPr>
      <dsp:spPr>
        <a:xfrm rot="10800000">
          <a:off x="6656701" y="4768517"/>
          <a:ext cx="4646805" cy="1192129"/>
        </a:xfrm>
        <a:prstGeom prst="nonIsoscelesTrapezoid">
          <a:avLst>
            <a:gd name="adj1" fmla="val 0"/>
            <a:gd name="adj2" fmla="val 61823"/>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GB" sz="1400" kern="1200">
              <a:latin typeface="Arial" panose="020B0604020202020204" pitchFamily="34" charset="0"/>
              <a:ea typeface="+mn-ea"/>
              <a:cs typeface="Arial" panose="020B0604020202020204" pitchFamily="34" charset="0"/>
            </a:rPr>
            <a:t>Maternity, HV, ScN, GP, Living Well, Genetics, Public Health, </a:t>
          </a:r>
        </a:p>
      </dsp:txBody>
      <dsp:txXfrm rot="10800000">
        <a:off x="7493779" y="4768517"/>
        <a:ext cx="3832417" cy="1192129"/>
      </dsp:txXfrm>
    </dsp:sp>
    <dsp:sp modelId="{D63525D3-A289-4F03-A1AF-D85E5B03C719}">
      <dsp:nvSpPr>
        <dsp:cNvPr id="0" name=""/>
        <dsp:cNvSpPr/>
      </dsp:nvSpPr>
      <dsp:spPr>
        <a:xfrm>
          <a:off x="-61912" y="4768517"/>
          <a:ext cx="7714059" cy="1192129"/>
        </a:xfrm>
        <a:prstGeom prst="trapezoid">
          <a:avLst>
            <a:gd name="adj" fmla="val 61823"/>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GB" sz="2500" kern="1200">
              <a:latin typeface="Arial" panose="020B0604020202020204" pitchFamily="34" charset="0"/>
              <a:ea typeface="+mn-ea"/>
              <a:cs typeface="Arial" panose="020B0604020202020204" pitchFamily="34" charset="0"/>
            </a:rPr>
            <a:t>Prevention</a:t>
          </a:r>
        </a:p>
      </dsp:txBody>
      <dsp:txXfrm>
        <a:off x="1288047" y="4768517"/>
        <a:ext cx="5014138" cy="119212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19BE7C-BE50-4F26-B4A4-49047A1C9A69}">
      <dsp:nvSpPr>
        <dsp:cNvPr id="0" name=""/>
        <dsp:cNvSpPr/>
      </dsp:nvSpPr>
      <dsp:spPr>
        <a:xfrm>
          <a:off x="818060" y="428"/>
          <a:ext cx="2026827" cy="121609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i="0" kern="1200" dirty="0">
              <a:solidFill>
                <a:schemeClr val="bg1"/>
              </a:solidFill>
              <a:latin typeface="Arial" panose="020B0604020202020204" pitchFamily="34" charset="0"/>
              <a:cs typeface="Arial" panose="020B0604020202020204" pitchFamily="34" charset="0"/>
            </a:rPr>
            <a:t>Poor sleep</a:t>
          </a:r>
          <a:endParaRPr lang="en-GB" sz="2000" b="1" kern="1200" dirty="0">
            <a:solidFill>
              <a:schemeClr val="bg1"/>
            </a:solidFill>
            <a:latin typeface="Arial" panose="020B0604020202020204" pitchFamily="34" charset="0"/>
            <a:cs typeface="Arial" panose="020B0604020202020204" pitchFamily="34" charset="0"/>
          </a:endParaRPr>
        </a:p>
      </dsp:txBody>
      <dsp:txXfrm>
        <a:off x="818060" y="428"/>
        <a:ext cx="2026827" cy="1216096"/>
      </dsp:txXfrm>
    </dsp:sp>
    <dsp:sp modelId="{A9AC621B-E347-4AB1-90B0-BF1C747807C1}">
      <dsp:nvSpPr>
        <dsp:cNvPr id="0" name=""/>
        <dsp:cNvSpPr/>
      </dsp:nvSpPr>
      <dsp:spPr>
        <a:xfrm>
          <a:off x="3047570" y="428"/>
          <a:ext cx="2026827" cy="121609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i="0" kern="1200" dirty="0">
              <a:solidFill>
                <a:schemeClr val="bg1"/>
              </a:solidFill>
              <a:latin typeface="Arial" panose="020B0604020202020204" pitchFamily="34" charset="0"/>
              <a:cs typeface="Arial" panose="020B0604020202020204" pitchFamily="34" charset="0"/>
            </a:rPr>
            <a:t>Few opportunities to socialise</a:t>
          </a:r>
          <a:endParaRPr lang="en-GB" sz="2000" b="1" kern="1200" dirty="0">
            <a:solidFill>
              <a:schemeClr val="bg1"/>
            </a:solidFill>
            <a:latin typeface="Arial" panose="020B0604020202020204" pitchFamily="34" charset="0"/>
            <a:cs typeface="Arial" panose="020B0604020202020204" pitchFamily="34" charset="0"/>
          </a:endParaRPr>
        </a:p>
      </dsp:txBody>
      <dsp:txXfrm>
        <a:off x="3047570" y="428"/>
        <a:ext cx="2026827" cy="1216096"/>
      </dsp:txXfrm>
    </dsp:sp>
    <dsp:sp modelId="{0AB14DEB-0A6F-408B-9399-011B477A0F77}">
      <dsp:nvSpPr>
        <dsp:cNvPr id="0" name=""/>
        <dsp:cNvSpPr/>
      </dsp:nvSpPr>
      <dsp:spPr>
        <a:xfrm>
          <a:off x="5277081" y="428"/>
          <a:ext cx="2026827" cy="121609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i="0" kern="1200" dirty="0">
              <a:solidFill>
                <a:schemeClr val="bg1"/>
              </a:solidFill>
              <a:latin typeface="Arial" panose="020B0604020202020204" pitchFamily="34" charset="0"/>
              <a:cs typeface="Arial" panose="020B0604020202020204" pitchFamily="34" charset="0"/>
            </a:rPr>
            <a:t>Limited free time</a:t>
          </a:r>
          <a:endParaRPr lang="en-GB" sz="2000" b="1" kern="1200" dirty="0">
            <a:solidFill>
              <a:schemeClr val="bg1"/>
            </a:solidFill>
            <a:latin typeface="Arial" panose="020B0604020202020204" pitchFamily="34" charset="0"/>
            <a:cs typeface="Arial" panose="020B0604020202020204" pitchFamily="34" charset="0"/>
          </a:endParaRPr>
        </a:p>
      </dsp:txBody>
      <dsp:txXfrm>
        <a:off x="5277081" y="428"/>
        <a:ext cx="2026827" cy="1216096"/>
      </dsp:txXfrm>
    </dsp:sp>
    <dsp:sp modelId="{262B2D47-D187-492F-B6C4-EC16CDE38E10}">
      <dsp:nvSpPr>
        <dsp:cNvPr id="0" name=""/>
        <dsp:cNvSpPr/>
      </dsp:nvSpPr>
      <dsp:spPr>
        <a:xfrm>
          <a:off x="7506592" y="428"/>
          <a:ext cx="2026827" cy="121609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i="0" kern="1200" dirty="0">
              <a:solidFill>
                <a:schemeClr val="bg1"/>
              </a:solidFill>
              <a:latin typeface="Arial" panose="020B0604020202020204" pitchFamily="34" charset="0"/>
              <a:cs typeface="Arial" panose="020B0604020202020204" pitchFamily="34" charset="0"/>
            </a:rPr>
            <a:t>Permanently ‘on call’</a:t>
          </a:r>
          <a:endParaRPr lang="en-GB" sz="2000" b="1" kern="1200" dirty="0">
            <a:solidFill>
              <a:schemeClr val="bg1"/>
            </a:solidFill>
            <a:latin typeface="Arial" panose="020B0604020202020204" pitchFamily="34" charset="0"/>
            <a:cs typeface="Arial" panose="020B0604020202020204" pitchFamily="34" charset="0"/>
          </a:endParaRPr>
        </a:p>
      </dsp:txBody>
      <dsp:txXfrm>
        <a:off x="7506592" y="428"/>
        <a:ext cx="2026827" cy="1216096"/>
      </dsp:txXfrm>
    </dsp:sp>
    <dsp:sp modelId="{DADBF3CA-D661-4703-B9AB-B9B4C8338187}">
      <dsp:nvSpPr>
        <dsp:cNvPr id="0" name=""/>
        <dsp:cNvSpPr/>
      </dsp:nvSpPr>
      <dsp:spPr>
        <a:xfrm>
          <a:off x="1932815" y="1419208"/>
          <a:ext cx="2026827" cy="121609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i="0" kern="1200" dirty="0">
              <a:solidFill>
                <a:schemeClr val="bg1"/>
              </a:solidFill>
              <a:latin typeface="Arial" panose="020B0604020202020204" pitchFamily="34" charset="0"/>
              <a:ea typeface="+mn-ea"/>
              <a:cs typeface="Arial" panose="020B0604020202020204" pitchFamily="34" charset="0"/>
            </a:rPr>
            <a:t>Fewer employment options</a:t>
          </a:r>
        </a:p>
      </dsp:txBody>
      <dsp:txXfrm>
        <a:off x="1932815" y="1419208"/>
        <a:ext cx="2026827" cy="1216096"/>
      </dsp:txXfrm>
    </dsp:sp>
    <dsp:sp modelId="{5DB789CA-3C61-4EBB-A113-536B14116BB5}">
      <dsp:nvSpPr>
        <dsp:cNvPr id="0" name=""/>
        <dsp:cNvSpPr/>
      </dsp:nvSpPr>
      <dsp:spPr>
        <a:xfrm>
          <a:off x="4162326" y="1419208"/>
          <a:ext cx="2026827" cy="121609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i="0" kern="1200" dirty="0">
              <a:solidFill>
                <a:schemeClr val="bg1"/>
              </a:solidFill>
              <a:latin typeface="Arial" panose="020B0604020202020204" pitchFamily="34" charset="0"/>
              <a:ea typeface="+mn-ea"/>
              <a:cs typeface="Arial" panose="020B0604020202020204" pitchFamily="34" charset="0"/>
            </a:rPr>
            <a:t>Challenges</a:t>
          </a:r>
          <a:r>
            <a:rPr lang="en-GB" sz="3200" kern="1200" dirty="0">
              <a:solidFill>
                <a:schemeClr val="bg1"/>
              </a:solidFill>
            </a:rPr>
            <a:t> </a:t>
          </a:r>
          <a:r>
            <a:rPr lang="en-GB" sz="2000" b="1" i="0" kern="1200" dirty="0">
              <a:solidFill>
                <a:schemeClr val="bg1"/>
              </a:solidFill>
              <a:latin typeface="Arial" panose="020B0604020202020204" pitchFamily="34" charset="0"/>
              <a:ea typeface="+mn-ea"/>
              <a:cs typeface="Arial" panose="020B0604020202020204" pitchFamily="34" charset="0"/>
            </a:rPr>
            <a:t>travelling</a:t>
          </a:r>
        </a:p>
      </dsp:txBody>
      <dsp:txXfrm>
        <a:off x="4162326" y="1419208"/>
        <a:ext cx="2026827" cy="1216096"/>
      </dsp:txXfrm>
    </dsp:sp>
    <dsp:sp modelId="{221F3574-9399-4374-80FA-32F4406041BF}">
      <dsp:nvSpPr>
        <dsp:cNvPr id="0" name=""/>
        <dsp:cNvSpPr/>
      </dsp:nvSpPr>
      <dsp:spPr>
        <a:xfrm>
          <a:off x="6391836" y="1419208"/>
          <a:ext cx="2026827" cy="121609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i="0" kern="1200" dirty="0">
              <a:solidFill>
                <a:schemeClr val="bg1"/>
              </a:solidFill>
              <a:latin typeface="Arial" panose="020B0604020202020204" pitchFamily="34" charset="0"/>
              <a:ea typeface="+mn-ea"/>
              <a:cs typeface="Arial" panose="020B0604020202020204" pitchFamily="34" charset="0"/>
            </a:rPr>
            <a:t>Pressure on relationships</a:t>
          </a:r>
        </a:p>
      </dsp:txBody>
      <dsp:txXfrm>
        <a:off x="6391836" y="1419208"/>
        <a:ext cx="2026827" cy="121609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8F3A13-525D-4195-8A51-8217E4CB57F7}">
      <dsp:nvSpPr>
        <dsp:cNvPr id="0" name=""/>
        <dsp:cNvSpPr/>
      </dsp:nvSpPr>
      <dsp:spPr>
        <a:xfrm>
          <a:off x="424543" y="2975"/>
          <a:ext cx="4538221" cy="200556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dirty="0">
              <a:latin typeface="Arial" panose="020B0604020202020204" pitchFamily="34" charset="0"/>
              <a:cs typeface="Arial" panose="020B0604020202020204" pitchFamily="34" charset="0"/>
            </a:rPr>
            <a:t>Increase in mental health issues for parent and carers not recognised or addressed in holistic way by services</a:t>
          </a:r>
          <a:endParaRPr lang="en-US" sz="2300" kern="1200" dirty="0">
            <a:latin typeface="Arial" panose="020B0604020202020204" pitchFamily="34" charset="0"/>
            <a:cs typeface="Arial" panose="020B0604020202020204" pitchFamily="34" charset="0"/>
          </a:endParaRPr>
        </a:p>
      </dsp:txBody>
      <dsp:txXfrm>
        <a:off x="424543" y="2975"/>
        <a:ext cx="4538221" cy="2005563"/>
      </dsp:txXfrm>
    </dsp:sp>
    <dsp:sp modelId="{81AE433D-FB6E-4006-9D62-F558BFAAB365}">
      <dsp:nvSpPr>
        <dsp:cNvPr id="0" name=""/>
        <dsp:cNvSpPr/>
      </dsp:nvSpPr>
      <dsp:spPr>
        <a:xfrm>
          <a:off x="5297025" y="2975"/>
          <a:ext cx="4794031" cy="200556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dirty="0">
              <a:solidFill>
                <a:schemeClr val="tx1"/>
              </a:solidFill>
              <a:latin typeface="Arial" panose="020B0604020202020204" pitchFamily="34" charset="0"/>
              <a:cs typeface="Arial" panose="020B0604020202020204" pitchFamily="34" charset="0"/>
            </a:rPr>
            <a:t>Parents are carers however not all will receive financial support like other carers may. </a:t>
          </a:r>
          <a:r>
            <a:rPr lang="en-GB" sz="2300" kern="1200" dirty="0" err="1">
              <a:solidFill>
                <a:schemeClr val="tx1"/>
              </a:solidFill>
              <a:latin typeface="Arial" panose="020B0604020202020204" pitchFamily="34" charset="0"/>
              <a:cs typeface="Arial" panose="020B0604020202020204" pitchFamily="34" charset="0"/>
            </a:rPr>
            <a:t>Eg</a:t>
          </a:r>
          <a:r>
            <a:rPr lang="en-GB" sz="2300" kern="1200" dirty="0">
              <a:solidFill>
                <a:schemeClr val="tx1"/>
              </a:solidFill>
              <a:latin typeface="Arial" panose="020B0604020202020204" pitchFamily="34" charset="0"/>
              <a:cs typeface="Arial" panose="020B0604020202020204" pitchFamily="34" charset="0"/>
            </a:rPr>
            <a:t> may not be entitled to Carer's allowance </a:t>
          </a:r>
          <a:endParaRPr lang="en-US" sz="2300" kern="1200" dirty="0">
            <a:solidFill>
              <a:schemeClr val="tx1"/>
            </a:solidFill>
            <a:latin typeface="Arial" panose="020B0604020202020204" pitchFamily="34" charset="0"/>
            <a:cs typeface="Arial" panose="020B0604020202020204" pitchFamily="34" charset="0"/>
          </a:endParaRPr>
        </a:p>
      </dsp:txBody>
      <dsp:txXfrm>
        <a:off x="5297025" y="2975"/>
        <a:ext cx="4794031" cy="2005563"/>
      </dsp:txXfrm>
    </dsp:sp>
    <dsp:sp modelId="{76CBDEAF-5135-489B-B96B-CE7F7B662C6B}">
      <dsp:nvSpPr>
        <dsp:cNvPr id="0" name=""/>
        <dsp:cNvSpPr/>
      </dsp:nvSpPr>
      <dsp:spPr>
        <a:xfrm>
          <a:off x="439050" y="2342799"/>
          <a:ext cx="4538221" cy="200556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dirty="0">
              <a:solidFill>
                <a:schemeClr val="tx1"/>
              </a:solidFill>
              <a:latin typeface="Arial" panose="020B0604020202020204" pitchFamily="34" charset="0"/>
              <a:cs typeface="Arial" panose="020B0604020202020204" pitchFamily="34" charset="0"/>
            </a:rPr>
            <a:t>Parents not being flagged as carers on services systems and having to repeat their personal circumstances and missing out on services offers (</a:t>
          </a:r>
          <a:r>
            <a:rPr lang="en-GB" sz="2300" kern="1200" dirty="0" err="1">
              <a:solidFill>
                <a:schemeClr val="tx1"/>
              </a:solidFill>
              <a:latin typeface="Arial" panose="020B0604020202020204" pitchFamily="34" charset="0"/>
              <a:cs typeface="Arial" panose="020B0604020202020204" pitchFamily="34" charset="0"/>
            </a:rPr>
            <a:t>eg</a:t>
          </a:r>
          <a:r>
            <a:rPr lang="en-GB" sz="2300" kern="1200" dirty="0">
              <a:solidFill>
                <a:schemeClr val="tx1"/>
              </a:solidFill>
              <a:latin typeface="Arial" panose="020B0604020202020204" pitchFamily="34" charset="0"/>
              <a:cs typeface="Arial" panose="020B0604020202020204" pitchFamily="34" charset="0"/>
            </a:rPr>
            <a:t> Covid vaccination) or appointments </a:t>
          </a:r>
          <a:endParaRPr lang="en-US" sz="2300" kern="1200" dirty="0">
            <a:solidFill>
              <a:schemeClr val="tx1"/>
            </a:solidFill>
            <a:latin typeface="Arial" panose="020B0604020202020204" pitchFamily="34" charset="0"/>
            <a:cs typeface="Arial" panose="020B0604020202020204" pitchFamily="34" charset="0"/>
          </a:endParaRPr>
        </a:p>
      </dsp:txBody>
      <dsp:txXfrm>
        <a:off x="439050" y="2342799"/>
        <a:ext cx="4538221" cy="2005563"/>
      </dsp:txXfrm>
    </dsp:sp>
    <dsp:sp modelId="{FE4BD0F0-6A1C-45D5-BEEB-66E1678B2095}">
      <dsp:nvSpPr>
        <dsp:cNvPr id="0" name=""/>
        <dsp:cNvSpPr/>
      </dsp:nvSpPr>
      <dsp:spPr>
        <a:xfrm>
          <a:off x="5311532" y="2342799"/>
          <a:ext cx="4765017" cy="200556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dirty="0">
              <a:latin typeface="Arial" panose="020B0604020202020204" pitchFamily="34" charset="0"/>
              <a:cs typeface="Arial" panose="020B0604020202020204" pitchFamily="34" charset="0"/>
            </a:rPr>
            <a:t>Hidden or less obvious disabilities can be minimised or overlooked by services</a:t>
          </a:r>
          <a:endParaRPr lang="en-US" sz="2300" kern="1200" dirty="0">
            <a:latin typeface="Arial" panose="020B0604020202020204" pitchFamily="34" charset="0"/>
            <a:cs typeface="Arial" panose="020B0604020202020204" pitchFamily="34" charset="0"/>
          </a:endParaRPr>
        </a:p>
      </dsp:txBody>
      <dsp:txXfrm>
        <a:off x="5311532" y="2342799"/>
        <a:ext cx="4765017" cy="200556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2342C-F13D-40BC-BBB9-650E331B01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9A34DD5-7089-4080-AC1F-77FB6C4873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6E71F4C-BAD4-456F-AE73-CBCC468450BF}"/>
              </a:ext>
            </a:extLst>
          </p:cNvPr>
          <p:cNvSpPr>
            <a:spLocks noGrp="1"/>
          </p:cNvSpPr>
          <p:nvPr>
            <p:ph type="dt" sz="half" idx="10"/>
          </p:nvPr>
        </p:nvSpPr>
        <p:spPr/>
        <p:txBody>
          <a:bodyPr/>
          <a:lstStyle/>
          <a:p>
            <a:fld id="{4570E461-8699-4851-957A-FEEBCEF25217}" type="datetimeFigureOut">
              <a:rPr lang="en-GB" smtClean="0"/>
              <a:t>18/01/2023</a:t>
            </a:fld>
            <a:endParaRPr lang="en-GB"/>
          </a:p>
        </p:txBody>
      </p:sp>
      <p:sp>
        <p:nvSpPr>
          <p:cNvPr id="5" name="Footer Placeholder 4">
            <a:extLst>
              <a:ext uri="{FF2B5EF4-FFF2-40B4-BE49-F238E27FC236}">
                <a16:creationId xmlns:a16="http://schemas.microsoft.com/office/drawing/2014/main" id="{5917AECC-4099-4977-815D-367E7C8EDF4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3F1EF1-8837-4586-8B32-FF574FD8DECA}"/>
              </a:ext>
            </a:extLst>
          </p:cNvPr>
          <p:cNvSpPr>
            <a:spLocks noGrp="1"/>
          </p:cNvSpPr>
          <p:nvPr>
            <p:ph type="sldNum" sz="quarter" idx="12"/>
          </p:nvPr>
        </p:nvSpPr>
        <p:spPr/>
        <p:txBody>
          <a:bodyPr/>
          <a:lstStyle/>
          <a:p>
            <a:fld id="{6DF9170D-0619-439C-BA6C-BEE9DA362FD6}" type="slidenum">
              <a:rPr lang="en-GB" smtClean="0"/>
              <a:t>‹#›</a:t>
            </a:fld>
            <a:endParaRPr lang="en-GB"/>
          </a:p>
        </p:txBody>
      </p:sp>
    </p:spTree>
    <p:extLst>
      <p:ext uri="{BB962C8B-B14F-4D97-AF65-F5344CB8AC3E}">
        <p14:creationId xmlns:p14="http://schemas.microsoft.com/office/powerpoint/2010/main" val="3355724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2C9DE-CCDB-4479-AFAA-6D00D536DEB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F4CE1F3-F1C8-41B3-B653-9EDBB05A41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232FA3B-DE40-4EA7-B52C-D907925906BD}"/>
              </a:ext>
            </a:extLst>
          </p:cNvPr>
          <p:cNvSpPr>
            <a:spLocks noGrp="1"/>
          </p:cNvSpPr>
          <p:nvPr>
            <p:ph type="dt" sz="half" idx="10"/>
          </p:nvPr>
        </p:nvSpPr>
        <p:spPr/>
        <p:txBody>
          <a:bodyPr/>
          <a:lstStyle/>
          <a:p>
            <a:fld id="{4570E461-8699-4851-957A-FEEBCEF25217}" type="datetimeFigureOut">
              <a:rPr lang="en-GB" smtClean="0"/>
              <a:t>18/01/2023</a:t>
            </a:fld>
            <a:endParaRPr lang="en-GB"/>
          </a:p>
        </p:txBody>
      </p:sp>
      <p:sp>
        <p:nvSpPr>
          <p:cNvPr id="5" name="Footer Placeholder 4">
            <a:extLst>
              <a:ext uri="{FF2B5EF4-FFF2-40B4-BE49-F238E27FC236}">
                <a16:creationId xmlns:a16="http://schemas.microsoft.com/office/drawing/2014/main" id="{8B372BEC-F335-43BC-9577-80A57315D3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B7779A-3E8B-4DCB-9358-A3BD98F09EE1}"/>
              </a:ext>
            </a:extLst>
          </p:cNvPr>
          <p:cNvSpPr>
            <a:spLocks noGrp="1"/>
          </p:cNvSpPr>
          <p:nvPr>
            <p:ph type="sldNum" sz="quarter" idx="12"/>
          </p:nvPr>
        </p:nvSpPr>
        <p:spPr/>
        <p:txBody>
          <a:bodyPr/>
          <a:lstStyle/>
          <a:p>
            <a:fld id="{6DF9170D-0619-439C-BA6C-BEE9DA362FD6}" type="slidenum">
              <a:rPr lang="en-GB" smtClean="0"/>
              <a:t>‹#›</a:t>
            </a:fld>
            <a:endParaRPr lang="en-GB"/>
          </a:p>
        </p:txBody>
      </p:sp>
    </p:spTree>
    <p:extLst>
      <p:ext uri="{BB962C8B-B14F-4D97-AF65-F5344CB8AC3E}">
        <p14:creationId xmlns:p14="http://schemas.microsoft.com/office/powerpoint/2010/main" val="151197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B09E8C-6243-4684-BFAE-45E1904F315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7BCD9EC-1C75-4917-9585-DE7AED7EF64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E3F580-E300-4C93-8C13-2C6FF1D3D328}"/>
              </a:ext>
            </a:extLst>
          </p:cNvPr>
          <p:cNvSpPr>
            <a:spLocks noGrp="1"/>
          </p:cNvSpPr>
          <p:nvPr>
            <p:ph type="dt" sz="half" idx="10"/>
          </p:nvPr>
        </p:nvSpPr>
        <p:spPr/>
        <p:txBody>
          <a:bodyPr/>
          <a:lstStyle/>
          <a:p>
            <a:fld id="{4570E461-8699-4851-957A-FEEBCEF25217}" type="datetimeFigureOut">
              <a:rPr lang="en-GB" smtClean="0"/>
              <a:t>18/01/2023</a:t>
            </a:fld>
            <a:endParaRPr lang="en-GB"/>
          </a:p>
        </p:txBody>
      </p:sp>
      <p:sp>
        <p:nvSpPr>
          <p:cNvPr id="5" name="Footer Placeholder 4">
            <a:extLst>
              <a:ext uri="{FF2B5EF4-FFF2-40B4-BE49-F238E27FC236}">
                <a16:creationId xmlns:a16="http://schemas.microsoft.com/office/drawing/2014/main" id="{8A57967F-E58D-4F2E-964E-CE30AE4586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3B82E5-0BCB-44DE-AE79-ED77A09AF706}"/>
              </a:ext>
            </a:extLst>
          </p:cNvPr>
          <p:cNvSpPr>
            <a:spLocks noGrp="1"/>
          </p:cNvSpPr>
          <p:nvPr>
            <p:ph type="sldNum" sz="quarter" idx="12"/>
          </p:nvPr>
        </p:nvSpPr>
        <p:spPr/>
        <p:txBody>
          <a:bodyPr/>
          <a:lstStyle/>
          <a:p>
            <a:fld id="{6DF9170D-0619-439C-BA6C-BEE9DA362FD6}" type="slidenum">
              <a:rPr lang="en-GB" smtClean="0"/>
              <a:t>‹#›</a:t>
            </a:fld>
            <a:endParaRPr lang="en-GB"/>
          </a:p>
        </p:txBody>
      </p:sp>
    </p:spTree>
    <p:extLst>
      <p:ext uri="{BB962C8B-B14F-4D97-AF65-F5344CB8AC3E}">
        <p14:creationId xmlns:p14="http://schemas.microsoft.com/office/powerpoint/2010/main" val="2709348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92F8D-52A5-40AC-8394-756883A06E3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2354169-7A84-4147-A848-50F81709C9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3493D3-9946-48C1-BDF4-61F67A676801}"/>
              </a:ext>
            </a:extLst>
          </p:cNvPr>
          <p:cNvSpPr>
            <a:spLocks noGrp="1"/>
          </p:cNvSpPr>
          <p:nvPr>
            <p:ph type="dt" sz="half" idx="10"/>
          </p:nvPr>
        </p:nvSpPr>
        <p:spPr/>
        <p:txBody>
          <a:bodyPr/>
          <a:lstStyle/>
          <a:p>
            <a:fld id="{4570E461-8699-4851-957A-FEEBCEF25217}" type="datetimeFigureOut">
              <a:rPr lang="en-GB" smtClean="0"/>
              <a:t>18/01/2023</a:t>
            </a:fld>
            <a:endParaRPr lang="en-GB"/>
          </a:p>
        </p:txBody>
      </p:sp>
      <p:sp>
        <p:nvSpPr>
          <p:cNvPr id="5" name="Footer Placeholder 4">
            <a:extLst>
              <a:ext uri="{FF2B5EF4-FFF2-40B4-BE49-F238E27FC236}">
                <a16:creationId xmlns:a16="http://schemas.microsoft.com/office/drawing/2014/main" id="{04B7A427-3FF9-4527-94C9-61E22E7A3F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E7C1268-6391-4BBF-B190-72781273E800}"/>
              </a:ext>
            </a:extLst>
          </p:cNvPr>
          <p:cNvSpPr>
            <a:spLocks noGrp="1"/>
          </p:cNvSpPr>
          <p:nvPr>
            <p:ph type="sldNum" sz="quarter" idx="12"/>
          </p:nvPr>
        </p:nvSpPr>
        <p:spPr/>
        <p:txBody>
          <a:bodyPr/>
          <a:lstStyle/>
          <a:p>
            <a:fld id="{6DF9170D-0619-439C-BA6C-BEE9DA362FD6}" type="slidenum">
              <a:rPr lang="en-GB" smtClean="0"/>
              <a:t>‹#›</a:t>
            </a:fld>
            <a:endParaRPr lang="en-GB"/>
          </a:p>
        </p:txBody>
      </p:sp>
    </p:spTree>
    <p:extLst>
      <p:ext uri="{BB962C8B-B14F-4D97-AF65-F5344CB8AC3E}">
        <p14:creationId xmlns:p14="http://schemas.microsoft.com/office/powerpoint/2010/main" val="827722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26905-571F-465E-BC26-12A32578A7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400E196-C94E-478C-9533-C7C4866158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5C18B2-FBAA-4A99-94C6-1126A9B2D413}"/>
              </a:ext>
            </a:extLst>
          </p:cNvPr>
          <p:cNvSpPr>
            <a:spLocks noGrp="1"/>
          </p:cNvSpPr>
          <p:nvPr>
            <p:ph type="dt" sz="half" idx="10"/>
          </p:nvPr>
        </p:nvSpPr>
        <p:spPr/>
        <p:txBody>
          <a:bodyPr/>
          <a:lstStyle/>
          <a:p>
            <a:fld id="{4570E461-8699-4851-957A-FEEBCEF25217}" type="datetimeFigureOut">
              <a:rPr lang="en-GB" smtClean="0"/>
              <a:t>18/01/2023</a:t>
            </a:fld>
            <a:endParaRPr lang="en-GB"/>
          </a:p>
        </p:txBody>
      </p:sp>
      <p:sp>
        <p:nvSpPr>
          <p:cNvPr id="5" name="Footer Placeholder 4">
            <a:extLst>
              <a:ext uri="{FF2B5EF4-FFF2-40B4-BE49-F238E27FC236}">
                <a16:creationId xmlns:a16="http://schemas.microsoft.com/office/drawing/2014/main" id="{81160412-A9E4-4CE1-A918-93DB46F37E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7D87F7-3A25-47BB-8CC7-54352DE90958}"/>
              </a:ext>
            </a:extLst>
          </p:cNvPr>
          <p:cNvSpPr>
            <a:spLocks noGrp="1"/>
          </p:cNvSpPr>
          <p:nvPr>
            <p:ph type="sldNum" sz="quarter" idx="12"/>
          </p:nvPr>
        </p:nvSpPr>
        <p:spPr/>
        <p:txBody>
          <a:bodyPr/>
          <a:lstStyle/>
          <a:p>
            <a:fld id="{6DF9170D-0619-439C-BA6C-BEE9DA362FD6}" type="slidenum">
              <a:rPr lang="en-GB" smtClean="0"/>
              <a:t>‹#›</a:t>
            </a:fld>
            <a:endParaRPr lang="en-GB"/>
          </a:p>
        </p:txBody>
      </p:sp>
    </p:spTree>
    <p:extLst>
      <p:ext uri="{BB962C8B-B14F-4D97-AF65-F5344CB8AC3E}">
        <p14:creationId xmlns:p14="http://schemas.microsoft.com/office/powerpoint/2010/main" val="4052421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DCE1D-0AE0-4D88-9153-145C81B93FB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EC1FF95-CCCC-475F-A8EF-CD8550062C7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E7D4084-E08B-4987-BA8B-5388FE7B4D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97777B8-7031-4FCD-A091-49107B35452D}"/>
              </a:ext>
            </a:extLst>
          </p:cNvPr>
          <p:cNvSpPr>
            <a:spLocks noGrp="1"/>
          </p:cNvSpPr>
          <p:nvPr>
            <p:ph type="dt" sz="half" idx="10"/>
          </p:nvPr>
        </p:nvSpPr>
        <p:spPr/>
        <p:txBody>
          <a:bodyPr/>
          <a:lstStyle/>
          <a:p>
            <a:fld id="{4570E461-8699-4851-957A-FEEBCEF25217}" type="datetimeFigureOut">
              <a:rPr lang="en-GB" smtClean="0"/>
              <a:t>18/01/2023</a:t>
            </a:fld>
            <a:endParaRPr lang="en-GB"/>
          </a:p>
        </p:txBody>
      </p:sp>
      <p:sp>
        <p:nvSpPr>
          <p:cNvPr id="6" name="Footer Placeholder 5">
            <a:extLst>
              <a:ext uri="{FF2B5EF4-FFF2-40B4-BE49-F238E27FC236}">
                <a16:creationId xmlns:a16="http://schemas.microsoft.com/office/drawing/2014/main" id="{E95906FC-063E-4624-A039-11F17F36A72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30246AA-1455-4031-8FBD-41CD2EC69D29}"/>
              </a:ext>
            </a:extLst>
          </p:cNvPr>
          <p:cNvSpPr>
            <a:spLocks noGrp="1"/>
          </p:cNvSpPr>
          <p:nvPr>
            <p:ph type="sldNum" sz="quarter" idx="12"/>
          </p:nvPr>
        </p:nvSpPr>
        <p:spPr/>
        <p:txBody>
          <a:bodyPr/>
          <a:lstStyle/>
          <a:p>
            <a:fld id="{6DF9170D-0619-439C-BA6C-BEE9DA362FD6}" type="slidenum">
              <a:rPr lang="en-GB" smtClean="0"/>
              <a:t>‹#›</a:t>
            </a:fld>
            <a:endParaRPr lang="en-GB"/>
          </a:p>
        </p:txBody>
      </p:sp>
    </p:spTree>
    <p:extLst>
      <p:ext uri="{BB962C8B-B14F-4D97-AF65-F5344CB8AC3E}">
        <p14:creationId xmlns:p14="http://schemas.microsoft.com/office/powerpoint/2010/main" val="261852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75598-AD1D-4BBB-B3B1-EE9D8B1375A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072F75C-D821-4E3B-A65F-E4C7084418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3C3B4F6-01E7-46B9-9031-FCEAB3FD361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5F8A65A-EB93-49C5-AAC7-DE5A67F743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70C5AA-DF49-46B3-BA84-14712717F1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ADB554D-38C8-4452-9DF4-9AA641E91433}"/>
              </a:ext>
            </a:extLst>
          </p:cNvPr>
          <p:cNvSpPr>
            <a:spLocks noGrp="1"/>
          </p:cNvSpPr>
          <p:nvPr>
            <p:ph type="dt" sz="half" idx="10"/>
          </p:nvPr>
        </p:nvSpPr>
        <p:spPr/>
        <p:txBody>
          <a:bodyPr/>
          <a:lstStyle/>
          <a:p>
            <a:fld id="{4570E461-8699-4851-957A-FEEBCEF25217}" type="datetimeFigureOut">
              <a:rPr lang="en-GB" smtClean="0"/>
              <a:t>18/01/2023</a:t>
            </a:fld>
            <a:endParaRPr lang="en-GB"/>
          </a:p>
        </p:txBody>
      </p:sp>
      <p:sp>
        <p:nvSpPr>
          <p:cNvPr id="8" name="Footer Placeholder 7">
            <a:extLst>
              <a:ext uri="{FF2B5EF4-FFF2-40B4-BE49-F238E27FC236}">
                <a16:creationId xmlns:a16="http://schemas.microsoft.com/office/drawing/2014/main" id="{303ED4C2-83A6-4864-A63A-2AD1B1C9CC1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1CE1079-38E1-4157-95A9-1AB10B440A10}"/>
              </a:ext>
            </a:extLst>
          </p:cNvPr>
          <p:cNvSpPr>
            <a:spLocks noGrp="1"/>
          </p:cNvSpPr>
          <p:nvPr>
            <p:ph type="sldNum" sz="quarter" idx="12"/>
          </p:nvPr>
        </p:nvSpPr>
        <p:spPr/>
        <p:txBody>
          <a:bodyPr/>
          <a:lstStyle/>
          <a:p>
            <a:fld id="{6DF9170D-0619-439C-BA6C-BEE9DA362FD6}" type="slidenum">
              <a:rPr lang="en-GB" smtClean="0"/>
              <a:t>‹#›</a:t>
            </a:fld>
            <a:endParaRPr lang="en-GB"/>
          </a:p>
        </p:txBody>
      </p:sp>
    </p:spTree>
    <p:extLst>
      <p:ext uri="{BB962C8B-B14F-4D97-AF65-F5344CB8AC3E}">
        <p14:creationId xmlns:p14="http://schemas.microsoft.com/office/powerpoint/2010/main" val="2160733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36697-10A3-4EDA-BADC-844927409E5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D85F0F6-1420-491E-A607-2B0D8C299CA9}"/>
              </a:ext>
            </a:extLst>
          </p:cNvPr>
          <p:cNvSpPr>
            <a:spLocks noGrp="1"/>
          </p:cNvSpPr>
          <p:nvPr>
            <p:ph type="dt" sz="half" idx="10"/>
          </p:nvPr>
        </p:nvSpPr>
        <p:spPr/>
        <p:txBody>
          <a:bodyPr/>
          <a:lstStyle/>
          <a:p>
            <a:fld id="{4570E461-8699-4851-957A-FEEBCEF25217}" type="datetimeFigureOut">
              <a:rPr lang="en-GB" smtClean="0"/>
              <a:t>18/01/2023</a:t>
            </a:fld>
            <a:endParaRPr lang="en-GB"/>
          </a:p>
        </p:txBody>
      </p:sp>
      <p:sp>
        <p:nvSpPr>
          <p:cNvPr id="4" name="Footer Placeholder 3">
            <a:extLst>
              <a:ext uri="{FF2B5EF4-FFF2-40B4-BE49-F238E27FC236}">
                <a16:creationId xmlns:a16="http://schemas.microsoft.com/office/drawing/2014/main" id="{3C32C309-B1B9-4997-B300-21DE7FB3E64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02821FC-5F70-456A-B571-7A38F061A6A2}"/>
              </a:ext>
            </a:extLst>
          </p:cNvPr>
          <p:cNvSpPr>
            <a:spLocks noGrp="1"/>
          </p:cNvSpPr>
          <p:nvPr>
            <p:ph type="sldNum" sz="quarter" idx="12"/>
          </p:nvPr>
        </p:nvSpPr>
        <p:spPr/>
        <p:txBody>
          <a:bodyPr/>
          <a:lstStyle/>
          <a:p>
            <a:fld id="{6DF9170D-0619-439C-BA6C-BEE9DA362FD6}" type="slidenum">
              <a:rPr lang="en-GB" smtClean="0"/>
              <a:t>‹#›</a:t>
            </a:fld>
            <a:endParaRPr lang="en-GB"/>
          </a:p>
        </p:txBody>
      </p:sp>
    </p:spTree>
    <p:extLst>
      <p:ext uri="{BB962C8B-B14F-4D97-AF65-F5344CB8AC3E}">
        <p14:creationId xmlns:p14="http://schemas.microsoft.com/office/powerpoint/2010/main" val="1232215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70F0FB-D56E-43CD-848F-72641D10A53C}"/>
              </a:ext>
            </a:extLst>
          </p:cNvPr>
          <p:cNvSpPr>
            <a:spLocks noGrp="1"/>
          </p:cNvSpPr>
          <p:nvPr>
            <p:ph type="dt" sz="half" idx="10"/>
          </p:nvPr>
        </p:nvSpPr>
        <p:spPr/>
        <p:txBody>
          <a:bodyPr/>
          <a:lstStyle/>
          <a:p>
            <a:fld id="{4570E461-8699-4851-957A-FEEBCEF25217}" type="datetimeFigureOut">
              <a:rPr lang="en-GB" smtClean="0"/>
              <a:t>18/01/2023</a:t>
            </a:fld>
            <a:endParaRPr lang="en-GB"/>
          </a:p>
        </p:txBody>
      </p:sp>
      <p:sp>
        <p:nvSpPr>
          <p:cNvPr id="3" name="Footer Placeholder 2">
            <a:extLst>
              <a:ext uri="{FF2B5EF4-FFF2-40B4-BE49-F238E27FC236}">
                <a16:creationId xmlns:a16="http://schemas.microsoft.com/office/drawing/2014/main" id="{BD07E793-C76E-42E0-9A72-191DEB4DCD1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24481F7-B56A-4CB6-A7C6-C7B2577599DA}"/>
              </a:ext>
            </a:extLst>
          </p:cNvPr>
          <p:cNvSpPr>
            <a:spLocks noGrp="1"/>
          </p:cNvSpPr>
          <p:nvPr>
            <p:ph type="sldNum" sz="quarter" idx="12"/>
          </p:nvPr>
        </p:nvSpPr>
        <p:spPr/>
        <p:txBody>
          <a:bodyPr/>
          <a:lstStyle/>
          <a:p>
            <a:fld id="{6DF9170D-0619-439C-BA6C-BEE9DA362FD6}" type="slidenum">
              <a:rPr lang="en-GB" smtClean="0"/>
              <a:t>‹#›</a:t>
            </a:fld>
            <a:endParaRPr lang="en-GB"/>
          </a:p>
        </p:txBody>
      </p:sp>
    </p:spTree>
    <p:extLst>
      <p:ext uri="{BB962C8B-B14F-4D97-AF65-F5344CB8AC3E}">
        <p14:creationId xmlns:p14="http://schemas.microsoft.com/office/powerpoint/2010/main" val="4093892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2FD3F-EAB3-4B95-B5E7-AF330665DF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2017DEC-F1BE-4B45-8F0D-4672F28AAF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37F5409-CCBF-422C-B0C8-9E0F245DDD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B28FC3-18E0-415F-9FC9-ED1F71C4EEBB}"/>
              </a:ext>
            </a:extLst>
          </p:cNvPr>
          <p:cNvSpPr>
            <a:spLocks noGrp="1"/>
          </p:cNvSpPr>
          <p:nvPr>
            <p:ph type="dt" sz="half" idx="10"/>
          </p:nvPr>
        </p:nvSpPr>
        <p:spPr/>
        <p:txBody>
          <a:bodyPr/>
          <a:lstStyle/>
          <a:p>
            <a:fld id="{4570E461-8699-4851-957A-FEEBCEF25217}" type="datetimeFigureOut">
              <a:rPr lang="en-GB" smtClean="0"/>
              <a:t>18/01/2023</a:t>
            </a:fld>
            <a:endParaRPr lang="en-GB"/>
          </a:p>
        </p:txBody>
      </p:sp>
      <p:sp>
        <p:nvSpPr>
          <p:cNvPr id="6" name="Footer Placeholder 5">
            <a:extLst>
              <a:ext uri="{FF2B5EF4-FFF2-40B4-BE49-F238E27FC236}">
                <a16:creationId xmlns:a16="http://schemas.microsoft.com/office/drawing/2014/main" id="{716771E9-1C5C-48E1-B425-6F7F9D28F80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D56D0E0-5EE2-4DCA-B076-717B0A66EAE9}"/>
              </a:ext>
            </a:extLst>
          </p:cNvPr>
          <p:cNvSpPr>
            <a:spLocks noGrp="1"/>
          </p:cNvSpPr>
          <p:nvPr>
            <p:ph type="sldNum" sz="quarter" idx="12"/>
          </p:nvPr>
        </p:nvSpPr>
        <p:spPr/>
        <p:txBody>
          <a:bodyPr/>
          <a:lstStyle/>
          <a:p>
            <a:fld id="{6DF9170D-0619-439C-BA6C-BEE9DA362FD6}" type="slidenum">
              <a:rPr lang="en-GB" smtClean="0"/>
              <a:t>‹#›</a:t>
            </a:fld>
            <a:endParaRPr lang="en-GB"/>
          </a:p>
        </p:txBody>
      </p:sp>
    </p:spTree>
    <p:extLst>
      <p:ext uri="{BB962C8B-B14F-4D97-AF65-F5344CB8AC3E}">
        <p14:creationId xmlns:p14="http://schemas.microsoft.com/office/powerpoint/2010/main" val="2533611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F9F30-7853-4407-A80C-C708F15663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A893E90-0B41-443F-803C-B8DE7448DC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63D73CC-6CEA-4F6F-A6F5-67E0545625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7CE3FC-CACD-4782-BD32-D76D380CE157}"/>
              </a:ext>
            </a:extLst>
          </p:cNvPr>
          <p:cNvSpPr>
            <a:spLocks noGrp="1"/>
          </p:cNvSpPr>
          <p:nvPr>
            <p:ph type="dt" sz="half" idx="10"/>
          </p:nvPr>
        </p:nvSpPr>
        <p:spPr/>
        <p:txBody>
          <a:bodyPr/>
          <a:lstStyle/>
          <a:p>
            <a:fld id="{4570E461-8699-4851-957A-FEEBCEF25217}" type="datetimeFigureOut">
              <a:rPr lang="en-GB" smtClean="0"/>
              <a:t>18/01/2023</a:t>
            </a:fld>
            <a:endParaRPr lang="en-GB"/>
          </a:p>
        </p:txBody>
      </p:sp>
      <p:sp>
        <p:nvSpPr>
          <p:cNvPr id="6" name="Footer Placeholder 5">
            <a:extLst>
              <a:ext uri="{FF2B5EF4-FFF2-40B4-BE49-F238E27FC236}">
                <a16:creationId xmlns:a16="http://schemas.microsoft.com/office/drawing/2014/main" id="{7E4F6360-ADCA-4701-A422-46AACFCE986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85A602C-F792-4F11-BBE0-AE3EFEE0B8F4}"/>
              </a:ext>
            </a:extLst>
          </p:cNvPr>
          <p:cNvSpPr>
            <a:spLocks noGrp="1"/>
          </p:cNvSpPr>
          <p:nvPr>
            <p:ph type="sldNum" sz="quarter" idx="12"/>
          </p:nvPr>
        </p:nvSpPr>
        <p:spPr/>
        <p:txBody>
          <a:bodyPr/>
          <a:lstStyle/>
          <a:p>
            <a:fld id="{6DF9170D-0619-439C-BA6C-BEE9DA362FD6}" type="slidenum">
              <a:rPr lang="en-GB" smtClean="0"/>
              <a:t>‹#›</a:t>
            </a:fld>
            <a:endParaRPr lang="en-GB"/>
          </a:p>
        </p:txBody>
      </p:sp>
    </p:spTree>
    <p:extLst>
      <p:ext uri="{BB962C8B-B14F-4D97-AF65-F5344CB8AC3E}">
        <p14:creationId xmlns:p14="http://schemas.microsoft.com/office/powerpoint/2010/main" val="3557555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530C88-E7EC-4072-B11A-FEB931ABC8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86F4B89-086D-4786-A7B1-AB73565325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62BC019-FDDB-46D9-A968-3DA5FD1700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70E461-8699-4851-957A-FEEBCEF25217}" type="datetimeFigureOut">
              <a:rPr lang="en-GB" smtClean="0"/>
              <a:t>18/01/2023</a:t>
            </a:fld>
            <a:endParaRPr lang="en-GB"/>
          </a:p>
        </p:txBody>
      </p:sp>
      <p:sp>
        <p:nvSpPr>
          <p:cNvPr id="5" name="Footer Placeholder 4">
            <a:extLst>
              <a:ext uri="{FF2B5EF4-FFF2-40B4-BE49-F238E27FC236}">
                <a16:creationId xmlns:a16="http://schemas.microsoft.com/office/drawing/2014/main" id="{50CD468E-F848-470E-B023-D85E8EF899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BB7141B-022A-4A85-B1BD-23EDE46C25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F9170D-0619-439C-BA6C-BEE9DA362FD6}" type="slidenum">
              <a:rPr lang="en-GB" smtClean="0"/>
              <a:t>‹#›</a:t>
            </a:fld>
            <a:endParaRPr lang="en-GB"/>
          </a:p>
        </p:txBody>
      </p:sp>
    </p:spTree>
    <p:extLst>
      <p:ext uri="{BB962C8B-B14F-4D97-AF65-F5344CB8AC3E}">
        <p14:creationId xmlns:p14="http://schemas.microsoft.com/office/powerpoint/2010/main" val="28694642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councilfordisabledchildren.org.uk/our-work/participation/practice/flare"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0e24rfTZ2CQ"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11.svg"/></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scie.org.uk/publications/guides/guide51/what-is-coproduction/defining-coproduction.asp" TargetMode="Externa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https://www.yor-ok.org.uk/families/Local%20Offer/SEND%20Updates/Model%20of%20Joint%20Partnership%20Final%20September%202020%20Audit%20Version.pdf#:~:text=York%20partnership%20will%20organise%20joint%20partnership%20engagement%20events,through%20a%20range%20of%20communication%20mediums%20%28see%20strategy%29."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mind.org.uk/information-support/guides-to-support-and-services/advocacy/imcas/#:~:text=An%20Independent%20Mental%20Capacity%20Advocate,'lacking%20capacity'%20means.)" TargetMode="External"/><Relationship Id="rId2" Type="http://schemas.openxmlformats.org/officeDocument/2006/relationships/hyperlink" Target="https://councilfordisabledchildren.org.uk/information-advice-and-support-services-network/frequently-asked-questions/professionals" TargetMode="Externa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hyperlink" Target="https://www.nhs.uk/conditions/social-care-and-support-guide/making-decisions-for-someone-else/mental-capacity-act/"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5.xml.rels><?xml version="1.0" encoding="UTF-8" standalone="yes"?>
<Relationships xmlns="http://schemas.openxmlformats.org/package/2006/relationships"><Relationship Id="rId3" Type="http://schemas.openxmlformats.org/officeDocument/2006/relationships/hyperlink" Target="mailto:hnyicb-ny.send@nhs.net"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learning.councilfordisabledchildren.org.uk/class/4351/focus-health-advice" TargetMode="External"/><Relationship Id="rId7" Type="http://schemas.openxmlformats.org/officeDocument/2006/relationships/image" Target="../media/image14.jpeg"/><Relationship Id="rId2" Type="http://schemas.openxmlformats.org/officeDocument/2006/relationships/hyperlink" Target="https://www.youtube.com/watch?v=axMjmY1-7WU&amp;t=3s" TargetMode="External"/><Relationship Id="rId1" Type="http://schemas.openxmlformats.org/officeDocument/2006/relationships/slideLayout" Target="../slideLayouts/slideLayout2.xml"/><Relationship Id="rId6" Type="http://schemas.openxmlformats.org/officeDocument/2006/relationships/image" Target="../media/image1.jpg"/><Relationship Id="rId5" Type="http://schemas.openxmlformats.org/officeDocument/2006/relationships/hyperlink" Target="https://councilfordisabledchildren.org.uk/resources/all-resources/filter/education-and-learning/education-health-and-care-plans-examples-good" TargetMode="External"/><Relationship Id="rId4" Type="http://schemas.openxmlformats.org/officeDocument/2006/relationships/hyperlink" Target="https://learning.councilfordisabledchildren.org.uk/class/4082/holistic-outcomes-ehcps" TargetMode="Externa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https://www.northyorks.gov.uk/send-local-offer"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autism.org.uk/"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D1234-AB67-414D-8B88-A878E59EC7E7}"/>
              </a:ext>
            </a:extLst>
          </p:cNvPr>
          <p:cNvSpPr>
            <a:spLocks noGrp="1"/>
          </p:cNvSpPr>
          <p:nvPr>
            <p:ph type="ctrTitle"/>
          </p:nvPr>
        </p:nvSpPr>
        <p:spPr>
          <a:xfrm>
            <a:off x="1262743" y="1418590"/>
            <a:ext cx="9666514" cy="2764028"/>
          </a:xfrm>
        </p:spPr>
        <p:txBody>
          <a:bodyPr anchor="ctr">
            <a:normAutofit/>
          </a:bodyPr>
          <a:lstStyle/>
          <a:p>
            <a:r>
              <a:rPr lang="en-GB" sz="5400" dirty="0">
                <a:latin typeface="Arial" panose="020B0604020202020204" pitchFamily="34" charset="0"/>
                <a:cs typeface="Arial" panose="020B0604020202020204" pitchFamily="34" charset="0"/>
              </a:rPr>
              <a:t>Special Educational Needs and Disability (SEND) Training </a:t>
            </a:r>
          </a:p>
        </p:txBody>
      </p:sp>
      <p:sp>
        <p:nvSpPr>
          <p:cNvPr id="7" name="Rectangle 6">
            <a:extLst>
              <a:ext uri="{FF2B5EF4-FFF2-40B4-BE49-F238E27FC236}">
                <a16:creationId xmlns:a16="http://schemas.microsoft.com/office/drawing/2014/main" id="{2D2E2D9E-C97C-41C5-BED3-34E84496B54F}"/>
              </a:ext>
            </a:extLst>
          </p:cNvPr>
          <p:cNvSpPr/>
          <p:nvPr/>
        </p:nvSpPr>
        <p:spPr>
          <a:xfrm>
            <a:off x="0" y="5109328"/>
            <a:ext cx="12192000" cy="1748672"/>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ubtitle 2">
            <a:extLst>
              <a:ext uri="{FF2B5EF4-FFF2-40B4-BE49-F238E27FC236}">
                <a16:creationId xmlns:a16="http://schemas.microsoft.com/office/drawing/2014/main" id="{706745BA-AC30-4679-89DB-0D8FA353A7DE}"/>
              </a:ext>
            </a:extLst>
          </p:cNvPr>
          <p:cNvSpPr>
            <a:spLocks noGrp="1"/>
          </p:cNvSpPr>
          <p:nvPr>
            <p:ph type="subTitle" idx="1"/>
          </p:nvPr>
        </p:nvSpPr>
        <p:spPr>
          <a:xfrm>
            <a:off x="1966912" y="5667751"/>
            <a:ext cx="8258176" cy="631825"/>
          </a:xfrm>
        </p:spPr>
        <p:txBody>
          <a:bodyPr anchor="ctr">
            <a:noAutofit/>
          </a:bodyPr>
          <a:lstStyle/>
          <a:p>
            <a:r>
              <a:rPr lang="en-GB" sz="4400" b="1" dirty="0">
                <a:solidFill>
                  <a:schemeClr val="bg1"/>
                </a:solidFill>
                <a:latin typeface="Arial" panose="020B0604020202020204" pitchFamily="34" charset="0"/>
                <a:cs typeface="Arial" panose="020B0604020202020204" pitchFamily="34" charset="0"/>
              </a:rPr>
              <a:t>Level 2: SEND Training</a:t>
            </a:r>
          </a:p>
        </p:txBody>
      </p:sp>
      <p:pic>
        <p:nvPicPr>
          <p:cNvPr id="6" name="Picture 5" descr="A blue and white logo&#10;&#10;Description automatically generated with low confidence">
            <a:extLst>
              <a:ext uri="{FF2B5EF4-FFF2-40B4-BE49-F238E27FC236}">
                <a16:creationId xmlns:a16="http://schemas.microsoft.com/office/drawing/2014/main" id="{618A5C50-2A3C-49C5-A10B-08A5EEA68A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82145" y="353484"/>
            <a:ext cx="2644712" cy="1065106"/>
          </a:xfrm>
          <a:prstGeom prst="rect">
            <a:avLst/>
          </a:prstGeom>
        </p:spPr>
      </p:pic>
      <p:sp>
        <p:nvSpPr>
          <p:cNvPr id="36" name="Subtitle 2">
            <a:extLst>
              <a:ext uri="{FF2B5EF4-FFF2-40B4-BE49-F238E27FC236}">
                <a16:creationId xmlns:a16="http://schemas.microsoft.com/office/drawing/2014/main" id="{290AFCF7-3896-4978-99C0-D26FF0BD6A40}"/>
              </a:ext>
            </a:extLst>
          </p:cNvPr>
          <p:cNvSpPr txBox="1">
            <a:spLocks/>
          </p:cNvSpPr>
          <p:nvPr/>
        </p:nvSpPr>
        <p:spPr>
          <a:xfrm>
            <a:off x="1966912" y="3943581"/>
            <a:ext cx="8258176" cy="631825"/>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3200" b="1" dirty="0">
                <a:solidFill>
                  <a:srgbClr val="005EB8"/>
                </a:solidFill>
                <a:latin typeface="Arial" panose="020B0604020202020204" pitchFamily="34" charset="0"/>
                <a:cs typeface="Arial" panose="020B0604020202020204" pitchFamily="34" charset="0"/>
              </a:rPr>
              <a:t>North Yorkshire and York</a:t>
            </a:r>
          </a:p>
        </p:txBody>
      </p:sp>
      <p:sp>
        <p:nvSpPr>
          <p:cNvPr id="37" name="TextBox 36">
            <a:extLst>
              <a:ext uri="{FF2B5EF4-FFF2-40B4-BE49-F238E27FC236}">
                <a16:creationId xmlns:a16="http://schemas.microsoft.com/office/drawing/2014/main" id="{1C785AFB-B06E-4E92-B401-895CF08E6BAE}"/>
              </a:ext>
            </a:extLst>
          </p:cNvPr>
          <p:cNvSpPr txBox="1"/>
          <p:nvPr/>
        </p:nvSpPr>
        <p:spPr>
          <a:xfrm>
            <a:off x="637903" y="558424"/>
            <a:ext cx="6100354" cy="646331"/>
          </a:xfrm>
          <a:prstGeom prst="rect">
            <a:avLst/>
          </a:prstGeom>
          <a:noFill/>
        </p:spPr>
        <p:txBody>
          <a:bodyPr wrap="square">
            <a:spAutoFit/>
          </a:bodyPr>
          <a:lstStyle/>
          <a:p>
            <a:r>
              <a:rPr lang="en-GB" i="1" dirty="0">
                <a:solidFill>
                  <a:srgbClr val="005EB8"/>
                </a:solidFill>
                <a:latin typeface="Arial" panose="020B0604020202020204" pitchFamily="34" charset="0"/>
                <a:cs typeface="Arial" panose="020B0604020202020204" pitchFamily="34" charset="0"/>
              </a:rPr>
              <a:t>Working effectively together to improve outcomes </a:t>
            </a:r>
            <a:br>
              <a:rPr lang="en-GB" i="1" dirty="0">
                <a:solidFill>
                  <a:srgbClr val="005EB8"/>
                </a:solidFill>
                <a:latin typeface="Arial" panose="020B0604020202020204" pitchFamily="34" charset="0"/>
                <a:cs typeface="Arial" panose="020B0604020202020204" pitchFamily="34" charset="0"/>
              </a:rPr>
            </a:br>
            <a:r>
              <a:rPr lang="en-GB" i="1" dirty="0">
                <a:solidFill>
                  <a:srgbClr val="005EB8"/>
                </a:solidFill>
                <a:latin typeface="Arial" panose="020B0604020202020204" pitchFamily="34" charset="0"/>
                <a:cs typeface="Arial" panose="020B0604020202020204" pitchFamily="34" charset="0"/>
              </a:rPr>
              <a:t>for children and young people</a:t>
            </a:r>
          </a:p>
        </p:txBody>
      </p:sp>
    </p:spTree>
    <p:extLst>
      <p:ext uri="{BB962C8B-B14F-4D97-AF65-F5344CB8AC3E}">
        <p14:creationId xmlns:p14="http://schemas.microsoft.com/office/powerpoint/2010/main" val="3624657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AE459F-A97C-44F1-AA8C-31FD5D438BEF}"/>
              </a:ext>
            </a:extLst>
          </p:cNvPr>
          <p:cNvSpPr/>
          <p:nvPr/>
        </p:nvSpPr>
        <p:spPr>
          <a:xfrm>
            <a:off x="0" y="893200"/>
            <a:ext cx="12192000" cy="842286"/>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ndParaRPr>
          </a:p>
        </p:txBody>
      </p:sp>
      <p:sp>
        <p:nvSpPr>
          <p:cNvPr id="2" name="Title 1">
            <a:extLst>
              <a:ext uri="{FF2B5EF4-FFF2-40B4-BE49-F238E27FC236}">
                <a16:creationId xmlns:a16="http://schemas.microsoft.com/office/drawing/2014/main" id="{E3F51EC2-BB62-4559-82CF-087046AD549F}"/>
              </a:ext>
            </a:extLst>
          </p:cNvPr>
          <p:cNvSpPr>
            <a:spLocks noGrp="1"/>
          </p:cNvSpPr>
          <p:nvPr>
            <p:ph type="title"/>
          </p:nvPr>
        </p:nvSpPr>
        <p:spPr>
          <a:xfrm>
            <a:off x="1011936" y="723182"/>
            <a:ext cx="10168128" cy="1179576"/>
          </a:xfrm>
        </p:spPr>
        <p:txBody>
          <a:bodyPr>
            <a:normAutofit/>
          </a:bodyPr>
          <a:lstStyle/>
          <a:p>
            <a:r>
              <a:rPr lang="en-GB" sz="4000" dirty="0">
                <a:solidFill>
                  <a:schemeClr val="bg1"/>
                </a:solidFill>
                <a:latin typeface="Arial" panose="020B0604020202020204" pitchFamily="34" charset="0"/>
                <a:cs typeface="Arial" panose="020B0604020202020204" pitchFamily="34" charset="0"/>
              </a:rPr>
              <a:t>Changing and emerging needs</a:t>
            </a:r>
          </a:p>
        </p:txBody>
      </p:sp>
      <p:pic>
        <p:nvPicPr>
          <p:cNvPr id="13" name="Picture 12" descr="A blue and white logo&#10;&#10;Description automatically generated with low confidence">
            <a:extLst>
              <a:ext uri="{FF2B5EF4-FFF2-40B4-BE49-F238E27FC236}">
                <a16:creationId xmlns:a16="http://schemas.microsoft.com/office/drawing/2014/main" id="{D80C2D5E-3A75-4645-8E16-C85E2198F2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281" y="162949"/>
            <a:ext cx="1362301" cy="548640"/>
          </a:xfrm>
          <a:prstGeom prst="rect">
            <a:avLst/>
          </a:prstGeom>
        </p:spPr>
      </p:pic>
      <p:sp>
        <p:nvSpPr>
          <p:cNvPr id="19" name="Rectangle 18">
            <a:extLst>
              <a:ext uri="{FF2B5EF4-FFF2-40B4-BE49-F238E27FC236}">
                <a16:creationId xmlns:a16="http://schemas.microsoft.com/office/drawing/2014/main" id="{6E10409B-65D7-4C04-AFE0-298C835F2A4B}"/>
              </a:ext>
            </a:extLst>
          </p:cNvPr>
          <p:cNvSpPr/>
          <p:nvPr/>
        </p:nvSpPr>
        <p:spPr>
          <a:xfrm>
            <a:off x="0" y="6429790"/>
            <a:ext cx="12192000" cy="428209"/>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id="{44C93D55-6EC1-4F24-BAFF-DD19C6C6ECA5}"/>
              </a:ext>
            </a:extLst>
          </p:cNvPr>
          <p:cNvSpPr txBox="1"/>
          <p:nvPr/>
        </p:nvSpPr>
        <p:spPr>
          <a:xfrm>
            <a:off x="5584540" y="6490005"/>
            <a:ext cx="10030097" cy="307777"/>
          </a:xfrm>
          <a:prstGeom prst="rect">
            <a:avLst/>
          </a:prstGeom>
          <a:noFill/>
        </p:spPr>
        <p:txBody>
          <a:bodyPr wrap="square">
            <a:spAutoFit/>
          </a:bodyPr>
          <a:lstStyle/>
          <a:p>
            <a:r>
              <a:rPr lang="en-GB" sz="1400" i="1" dirty="0">
                <a:solidFill>
                  <a:schemeClr val="bg1"/>
                </a:solidFill>
                <a:latin typeface="Arial" panose="020B0604020202020204" pitchFamily="34" charset="0"/>
                <a:cs typeface="Arial" panose="020B0604020202020204" pitchFamily="34" charset="0"/>
              </a:rPr>
              <a:t>Working effectively together to improve outcomes for children and young people</a:t>
            </a:r>
          </a:p>
        </p:txBody>
      </p:sp>
      <p:sp>
        <p:nvSpPr>
          <p:cNvPr id="23" name="TextBox 22">
            <a:extLst>
              <a:ext uri="{FF2B5EF4-FFF2-40B4-BE49-F238E27FC236}">
                <a16:creationId xmlns:a16="http://schemas.microsoft.com/office/drawing/2014/main" id="{617C1115-D974-4C41-B573-05BA343BB259}"/>
              </a:ext>
            </a:extLst>
          </p:cNvPr>
          <p:cNvSpPr txBox="1"/>
          <p:nvPr/>
        </p:nvSpPr>
        <p:spPr>
          <a:xfrm>
            <a:off x="960119" y="1944297"/>
            <a:ext cx="10168128" cy="2862322"/>
          </a:xfrm>
          <a:prstGeom prst="rect">
            <a:avLst/>
          </a:prstGeom>
          <a:noFill/>
        </p:spPr>
        <p:txBody>
          <a:bodyPr wrap="square">
            <a:spAutoFit/>
          </a:bodyPr>
          <a:lstStyle/>
          <a:p>
            <a:pPr marL="0" indent="0">
              <a:buNone/>
            </a:pPr>
            <a:r>
              <a:rPr lang="en-GB" sz="2000" dirty="0">
                <a:latin typeface="Arial" panose="020B0604020202020204" pitchFamily="34" charset="0"/>
                <a:cs typeface="Arial" panose="020B0604020202020204" pitchFamily="34" charset="0"/>
              </a:rPr>
              <a:t>We all change with time.</a:t>
            </a:r>
          </a:p>
          <a:p>
            <a:pPr marL="0" indent="0">
              <a:buNone/>
            </a:pPr>
            <a:endParaRPr lang="en-GB" sz="2000" dirty="0">
              <a:latin typeface="Arial" panose="020B0604020202020204" pitchFamily="34" charset="0"/>
              <a:cs typeface="Arial" panose="020B0604020202020204" pitchFamily="34" charset="0"/>
            </a:endParaRPr>
          </a:p>
          <a:p>
            <a:pPr marL="0" indent="0">
              <a:buNone/>
            </a:pPr>
            <a:r>
              <a:rPr lang="en-GB" sz="2000" dirty="0">
                <a:latin typeface="Arial" panose="020B0604020202020204" pitchFamily="34" charset="0"/>
                <a:cs typeface="Arial" panose="020B0604020202020204" pitchFamily="34" charset="0"/>
              </a:rPr>
              <a:t>From early childhood we develop new skills, learn new knowledge and understand more about our place in the world. </a:t>
            </a:r>
          </a:p>
          <a:p>
            <a:pPr marL="0" indent="0">
              <a:buNone/>
            </a:pPr>
            <a:endParaRPr lang="en-GB" sz="2000" dirty="0">
              <a:latin typeface="Arial" panose="020B0604020202020204" pitchFamily="34" charset="0"/>
              <a:cs typeface="Arial" panose="020B0604020202020204" pitchFamily="34" charset="0"/>
            </a:endParaRPr>
          </a:p>
          <a:p>
            <a:pPr marL="0" indent="0">
              <a:buNone/>
            </a:pPr>
            <a:r>
              <a:rPr lang="en-GB" sz="2000" dirty="0">
                <a:latin typeface="Arial" panose="020B0604020202020204" pitchFamily="34" charset="0"/>
                <a:cs typeface="Arial" panose="020B0604020202020204" pitchFamily="34" charset="0"/>
              </a:rPr>
              <a:t>Children and young people with SEND’s needs can fluctuate more than most. Their development isn’t always linear – new needs may emerge which require further support, or they/their families may develop coping strategies which mean that support can be reduced.</a:t>
            </a:r>
          </a:p>
        </p:txBody>
      </p:sp>
      <p:sp>
        <p:nvSpPr>
          <p:cNvPr id="24" name="TextBox 23">
            <a:extLst>
              <a:ext uri="{FF2B5EF4-FFF2-40B4-BE49-F238E27FC236}">
                <a16:creationId xmlns:a16="http://schemas.microsoft.com/office/drawing/2014/main" id="{42E6F774-8667-4299-8CDE-9CA27A9C0D91}"/>
              </a:ext>
            </a:extLst>
          </p:cNvPr>
          <p:cNvSpPr txBox="1"/>
          <p:nvPr/>
        </p:nvSpPr>
        <p:spPr>
          <a:xfrm>
            <a:off x="1011936" y="4917850"/>
            <a:ext cx="10064495" cy="1323439"/>
          </a:xfrm>
          <a:prstGeom prst="rect">
            <a:avLst/>
          </a:prstGeom>
          <a:solidFill>
            <a:schemeClr val="accent2"/>
          </a:solidFill>
        </p:spPr>
        <p:txBody>
          <a:bodyPr wrap="square">
            <a:spAutoFit/>
          </a:bodyPr>
          <a:lstStyle/>
          <a:p>
            <a:r>
              <a:rPr lang="en-GB" sz="2000" b="1" dirty="0">
                <a:latin typeface="Arial" panose="020B0604020202020204" pitchFamily="34" charset="0"/>
                <a:cs typeface="Arial" panose="020B0604020202020204" pitchFamily="34" charset="0"/>
              </a:rPr>
              <a:t>Important:</a:t>
            </a:r>
          </a:p>
          <a:p>
            <a:r>
              <a:rPr lang="en-GB" sz="2000" dirty="0">
                <a:latin typeface="Arial" panose="020B0604020202020204" pitchFamily="34" charset="0"/>
                <a:cs typeface="Arial" panose="020B0604020202020204" pitchFamily="34" charset="0"/>
              </a:rPr>
              <a:t>If a child or young person is doing well, this is likely to be because their needs are being met. It does not necessarily mean that the needs have gone away. This must always be taken into consideration when making decisions about an individual’s support.</a:t>
            </a:r>
          </a:p>
        </p:txBody>
      </p:sp>
    </p:spTree>
    <p:extLst>
      <p:ext uri="{BB962C8B-B14F-4D97-AF65-F5344CB8AC3E}">
        <p14:creationId xmlns:p14="http://schemas.microsoft.com/office/powerpoint/2010/main" val="2574131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3">
                                            <p:txEl>
                                              <p:pRg st="0" end="0"/>
                                            </p:txEl>
                                          </p:spTgt>
                                        </p:tgtEl>
                                        <p:attrNameLst>
                                          <p:attrName>style.visibility</p:attrName>
                                        </p:attrNameLst>
                                      </p:cBhvr>
                                      <p:to>
                                        <p:strVal val="visible"/>
                                      </p:to>
                                    </p:set>
                                    <p:animEffect transition="in" filter="fade">
                                      <p:cBhvr>
                                        <p:cTn id="7" dur="1000"/>
                                        <p:tgtEl>
                                          <p:spTgt spid="23">
                                            <p:txEl>
                                              <p:pRg st="0" end="0"/>
                                            </p:txEl>
                                          </p:spTgt>
                                        </p:tgtEl>
                                      </p:cBhvr>
                                    </p:animEffect>
                                    <p:anim calcmode="lin" valueType="num">
                                      <p:cBhvr>
                                        <p:cTn id="8" dur="10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3">
                                            <p:txEl>
                                              <p:pRg st="2" end="2"/>
                                            </p:txEl>
                                          </p:spTgt>
                                        </p:tgtEl>
                                        <p:attrNameLst>
                                          <p:attrName>style.visibility</p:attrName>
                                        </p:attrNameLst>
                                      </p:cBhvr>
                                      <p:to>
                                        <p:strVal val="visible"/>
                                      </p:to>
                                    </p:set>
                                    <p:animEffect transition="in" filter="fade">
                                      <p:cBhvr>
                                        <p:cTn id="14" dur="1000"/>
                                        <p:tgtEl>
                                          <p:spTgt spid="23">
                                            <p:txEl>
                                              <p:pRg st="2" end="2"/>
                                            </p:txEl>
                                          </p:spTgt>
                                        </p:tgtEl>
                                      </p:cBhvr>
                                    </p:animEffect>
                                    <p:anim calcmode="lin" valueType="num">
                                      <p:cBhvr>
                                        <p:cTn id="15" dur="1000" fill="hold"/>
                                        <p:tgtEl>
                                          <p:spTgt spid="2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3">
                                            <p:txEl>
                                              <p:pRg st="4" end="4"/>
                                            </p:txEl>
                                          </p:spTgt>
                                        </p:tgtEl>
                                        <p:attrNameLst>
                                          <p:attrName>style.visibility</p:attrName>
                                        </p:attrNameLst>
                                      </p:cBhvr>
                                      <p:to>
                                        <p:strVal val="visible"/>
                                      </p:to>
                                    </p:set>
                                    <p:animEffect transition="in" filter="fade">
                                      <p:cBhvr>
                                        <p:cTn id="21" dur="1000"/>
                                        <p:tgtEl>
                                          <p:spTgt spid="23">
                                            <p:txEl>
                                              <p:pRg st="4" end="4"/>
                                            </p:txEl>
                                          </p:spTgt>
                                        </p:tgtEl>
                                      </p:cBhvr>
                                    </p:animEffect>
                                    <p:anim calcmode="lin" valueType="num">
                                      <p:cBhvr>
                                        <p:cTn id="22" dur="1000" fill="hold"/>
                                        <p:tgtEl>
                                          <p:spTgt spid="2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AE459F-A97C-44F1-AA8C-31FD5D438BEF}"/>
              </a:ext>
            </a:extLst>
          </p:cNvPr>
          <p:cNvSpPr/>
          <p:nvPr/>
        </p:nvSpPr>
        <p:spPr>
          <a:xfrm>
            <a:off x="0" y="893200"/>
            <a:ext cx="12192000" cy="842286"/>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ndParaRPr>
          </a:p>
        </p:txBody>
      </p:sp>
      <p:sp>
        <p:nvSpPr>
          <p:cNvPr id="2" name="Title 1">
            <a:extLst>
              <a:ext uri="{FF2B5EF4-FFF2-40B4-BE49-F238E27FC236}">
                <a16:creationId xmlns:a16="http://schemas.microsoft.com/office/drawing/2014/main" id="{E3F51EC2-BB62-4559-82CF-087046AD549F}"/>
              </a:ext>
            </a:extLst>
          </p:cNvPr>
          <p:cNvSpPr>
            <a:spLocks noGrp="1"/>
          </p:cNvSpPr>
          <p:nvPr>
            <p:ph type="title"/>
          </p:nvPr>
        </p:nvSpPr>
        <p:spPr>
          <a:xfrm>
            <a:off x="1011936" y="723182"/>
            <a:ext cx="10168128" cy="1179576"/>
          </a:xfrm>
        </p:spPr>
        <p:txBody>
          <a:bodyPr>
            <a:normAutofit/>
          </a:bodyPr>
          <a:lstStyle/>
          <a:p>
            <a:r>
              <a:rPr lang="en-GB" sz="4000" dirty="0">
                <a:solidFill>
                  <a:schemeClr val="bg1"/>
                </a:solidFill>
                <a:latin typeface="Arial" panose="020B0604020202020204" pitchFamily="34" charset="0"/>
                <a:cs typeface="Arial" panose="020B0604020202020204" pitchFamily="34" charset="0"/>
              </a:rPr>
              <a:t>Inclusion</a:t>
            </a:r>
          </a:p>
        </p:txBody>
      </p:sp>
      <p:pic>
        <p:nvPicPr>
          <p:cNvPr id="13" name="Picture 12" descr="A blue and white logo&#10;&#10;Description automatically generated with low confidence">
            <a:extLst>
              <a:ext uri="{FF2B5EF4-FFF2-40B4-BE49-F238E27FC236}">
                <a16:creationId xmlns:a16="http://schemas.microsoft.com/office/drawing/2014/main" id="{D80C2D5E-3A75-4645-8E16-C85E2198F2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281" y="162949"/>
            <a:ext cx="1362301" cy="548640"/>
          </a:xfrm>
          <a:prstGeom prst="rect">
            <a:avLst/>
          </a:prstGeom>
        </p:spPr>
      </p:pic>
      <p:sp>
        <p:nvSpPr>
          <p:cNvPr id="20" name="Rectangle 19">
            <a:extLst>
              <a:ext uri="{FF2B5EF4-FFF2-40B4-BE49-F238E27FC236}">
                <a16:creationId xmlns:a16="http://schemas.microsoft.com/office/drawing/2014/main" id="{D337EEB9-3337-48B5-96D8-D4EE6062D5C3}"/>
              </a:ext>
            </a:extLst>
          </p:cNvPr>
          <p:cNvSpPr/>
          <p:nvPr/>
        </p:nvSpPr>
        <p:spPr>
          <a:xfrm>
            <a:off x="0" y="6429790"/>
            <a:ext cx="12192000" cy="428209"/>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2CD97F12-ACD0-44C3-825A-07AA810E1935}"/>
              </a:ext>
            </a:extLst>
          </p:cNvPr>
          <p:cNvSpPr txBox="1"/>
          <p:nvPr/>
        </p:nvSpPr>
        <p:spPr>
          <a:xfrm>
            <a:off x="5584540" y="6490005"/>
            <a:ext cx="10030097" cy="307777"/>
          </a:xfrm>
          <a:prstGeom prst="rect">
            <a:avLst/>
          </a:prstGeom>
          <a:noFill/>
        </p:spPr>
        <p:txBody>
          <a:bodyPr wrap="square">
            <a:spAutoFit/>
          </a:bodyPr>
          <a:lstStyle/>
          <a:p>
            <a:r>
              <a:rPr lang="en-GB" sz="1400" i="1" dirty="0">
                <a:solidFill>
                  <a:schemeClr val="bg1"/>
                </a:solidFill>
                <a:latin typeface="Arial" panose="020B0604020202020204" pitchFamily="34" charset="0"/>
                <a:cs typeface="Arial" panose="020B0604020202020204" pitchFamily="34" charset="0"/>
              </a:rPr>
              <a:t>Working effectively together to improve outcomes for children and young people</a:t>
            </a:r>
          </a:p>
        </p:txBody>
      </p:sp>
      <p:graphicFrame>
        <p:nvGraphicFramePr>
          <p:cNvPr id="12" name="Content Placeholder 2">
            <a:extLst>
              <a:ext uri="{FF2B5EF4-FFF2-40B4-BE49-F238E27FC236}">
                <a16:creationId xmlns:a16="http://schemas.microsoft.com/office/drawing/2014/main" id="{7CD99114-9158-49C1-982D-65FF09A8AEC6}"/>
              </a:ext>
            </a:extLst>
          </p:cNvPr>
          <p:cNvGraphicFramePr>
            <a:graphicFrameLocks noGrp="1"/>
          </p:cNvGraphicFramePr>
          <p:nvPr>
            <p:ph idx="1"/>
            <p:extLst>
              <p:ext uri="{D42A27DB-BD31-4B8C-83A1-F6EECF244321}">
                <p14:modId xmlns:p14="http://schemas.microsoft.com/office/powerpoint/2010/main" val="3454585738"/>
              </p:ext>
            </p:extLst>
          </p:nvPr>
        </p:nvGraphicFramePr>
        <p:xfrm>
          <a:off x="838200" y="1962973"/>
          <a:ext cx="10515600" cy="42139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45256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AE459F-A97C-44F1-AA8C-31FD5D438BEF}"/>
              </a:ext>
            </a:extLst>
          </p:cNvPr>
          <p:cNvSpPr/>
          <p:nvPr/>
        </p:nvSpPr>
        <p:spPr>
          <a:xfrm>
            <a:off x="0" y="893200"/>
            <a:ext cx="12192000" cy="842286"/>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ndParaRPr>
          </a:p>
        </p:txBody>
      </p:sp>
      <p:sp>
        <p:nvSpPr>
          <p:cNvPr id="2" name="Title 1">
            <a:extLst>
              <a:ext uri="{FF2B5EF4-FFF2-40B4-BE49-F238E27FC236}">
                <a16:creationId xmlns:a16="http://schemas.microsoft.com/office/drawing/2014/main" id="{E3F51EC2-BB62-4559-82CF-087046AD549F}"/>
              </a:ext>
            </a:extLst>
          </p:cNvPr>
          <p:cNvSpPr>
            <a:spLocks noGrp="1"/>
          </p:cNvSpPr>
          <p:nvPr>
            <p:ph type="title"/>
          </p:nvPr>
        </p:nvSpPr>
        <p:spPr>
          <a:xfrm>
            <a:off x="1011936" y="723182"/>
            <a:ext cx="10168128" cy="1179576"/>
          </a:xfrm>
        </p:spPr>
        <p:txBody>
          <a:bodyPr>
            <a:normAutofit/>
          </a:bodyPr>
          <a:lstStyle/>
          <a:p>
            <a:r>
              <a:rPr lang="en-GB" sz="4000" dirty="0">
                <a:solidFill>
                  <a:schemeClr val="bg1"/>
                </a:solidFill>
                <a:latin typeface="Arial" panose="020B0604020202020204" pitchFamily="34" charset="0"/>
                <a:cs typeface="Arial" panose="020B0604020202020204" pitchFamily="34" charset="0"/>
              </a:rPr>
              <a:t>Perspectives</a:t>
            </a:r>
          </a:p>
        </p:txBody>
      </p:sp>
      <p:pic>
        <p:nvPicPr>
          <p:cNvPr id="13" name="Picture 12" descr="A blue and white logo&#10;&#10;Description automatically generated with low confidence">
            <a:extLst>
              <a:ext uri="{FF2B5EF4-FFF2-40B4-BE49-F238E27FC236}">
                <a16:creationId xmlns:a16="http://schemas.microsoft.com/office/drawing/2014/main" id="{D80C2D5E-3A75-4645-8E16-C85E2198F2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281" y="162949"/>
            <a:ext cx="1362301" cy="548640"/>
          </a:xfrm>
          <a:prstGeom prst="rect">
            <a:avLst/>
          </a:prstGeom>
        </p:spPr>
      </p:pic>
      <p:sp>
        <p:nvSpPr>
          <p:cNvPr id="20" name="Rectangle 19">
            <a:extLst>
              <a:ext uri="{FF2B5EF4-FFF2-40B4-BE49-F238E27FC236}">
                <a16:creationId xmlns:a16="http://schemas.microsoft.com/office/drawing/2014/main" id="{D337EEB9-3337-48B5-96D8-D4EE6062D5C3}"/>
              </a:ext>
            </a:extLst>
          </p:cNvPr>
          <p:cNvSpPr/>
          <p:nvPr/>
        </p:nvSpPr>
        <p:spPr>
          <a:xfrm>
            <a:off x="0" y="6429790"/>
            <a:ext cx="12192000" cy="428209"/>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2CD97F12-ACD0-44C3-825A-07AA810E1935}"/>
              </a:ext>
            </a:extLst>
          </p:cNvPr>
          <p:cNvSpPr txBox="1"/>
          <p:nvPr/>
        </p:nvSpPr>
        <p:spPr>
          <a:xfrm>
            <a:off x="5584540" y="6490005"/>
            <a:ext cx="10030097" cy="307777"/>
          </a:xfrm>
          <a:prstGeom prst="rect">
            <a:avLst/>
          </a:prstGeom>
          <a:noFill/>
        </p:spPr>
        <p:txBody>
          <a:bodyPr wrap="square">
            <a:spAutoFit/>
          </a:bodyPr>
          <a:lstStyle/>
          <a:p>
            <a:r>
              <a:rPr lang="en-GB" sz="1400" i="1" dirty="0">
                <a:solidFill>
                  <a:schemeClr val="bg1"/>
                </a:solidFill>
                <a:latin typeface="Arial" panose="020B0604020202020204" pitchFamily="34" charset="0"/>
                <a:cs typeface="Arial" panose="020B0604020202020204" pitchFamily="34" charset="0"/>
              </a:rPr>
              <a:t>Working effectively together to improve outcomes for children and young people</a:t>
            </a:r>
          </a:p>
        </p:txBody>
      </p:sp>
      <p:sp>
        <p:nvSpPr>
          <p:cNvPr id="11" name="TextBox 10">
            <a:extLst>
              <a:ext uri="{FF2B5EF4-FFF2-40B4-BE49-F238E27FC236}">
                <a16:creationId xmlns:a16="http://schemas.microsoft.com/office/drawing/2014/main" id="{215D2784-1027-4D7F-AC95-74446740F6AB}"/>
              </a:ext>
            </a:extLst>
          </p:cNvPr>
          <p:cNvSpPr txBox="1"/>
          <p:nvPr/>
        </p:nvSpPr>
        <p:spPr>
          <a:xfrm>
            <a:off x="1011936" y="1902758"/>
            <a:ext cx="10168128" cy="830997"/>
          </a:xfrm>
          <a:prstGeom prst="rect">
            <a:avLst/>
          </a:prstGeom>
          <a:noFill/>
        </p:spPr>
        <p:txBody>
          <a:bodyPr wrap="square">
            <a:spAutoFit/>
          </a:bodyPr>
          <a:lstStyle/>
          <a:p>
            <a:pPr marL="0" indent="0">
              <a:buNone/>
            </a:pPr>
            <a:r>
              <a:rPr lang="en-GB" sz="2400" dirty="0">
                <a:latin typeface="Arial" panose="020B0604020202020204" pitchFamily="34" charset="0"/>
                <a:cs typeface="Arial" panose="020B0604020202020204" pitchFamily="34" charset="0"/>
              </a:rPr>
              <a:t>Members of the </a:t>
            </a:r>
            <a:r>
              <a:rPr lang="en-GB" sz="2400" dirty="0">
                <a:latin typeface="Arial" panose="020B0604020202020204" pitchFamily="34" charset="0"/>
                <a:cs typeface="Arial" panose="020B0604020202020204" pitchFamily="34" charset="0"/>
                <a:hlinkClick r:id="rId3"/>
              </a:rPr>
              <a:t>FLARE disabled children and young people’s group</a:t>
            </a:r>
            <a:r>
              <a:rPr lang="en-GB" sz="2400" dirty="0">
                <a:latin typeface="Arial" panose="020B0604020202020204" pitchFamily="34" charset="0"/>
                <a:cs typeface="Arial" panose="020B0604020202020204" pitchFamily="34" charset="0"/>
              </a:rPr>
              <a:t> were asked what inclusion means to them. Here are some of their comments:</a:t>
            </a:r>
          </a:p>
        </p:txBody>
      </p:sp>
      <p:sp>
        <p:nvSpPr>
          <p:cNvPr id="14" name="Speech Bubble: Rectangle with Corners Rounded 13">
            <a:extLst>
              <a:ext uri="{FF2B5EF4-FFF2-40B4-BE49-F238E27FC236}">
                <a16:creationId xmlns:a16="http://schemas.microsoft.com/office/drawing/2014/main" id="{45724AEA-9AD7-4D84-BB58-BF8690CB2797}"/>
              </a:ext>
            </a:extLst>
          </p:cNvPr>
          <p:cNvSpPr/>
          <p:nvPr/>
        </p:nvSpPr>
        <p:spPr>
          <a:xfrm>
            <a:off x="325403" y="2901029"/>
            <a:ext cx="2802835" cy="1325563"/>
          </a:xfrm>
          <a:prstGeom prst="wedgeRoundRectCallou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latin typeface="Arial" panose="020B0604020202020204" pitchFamily="34" charset="0"/>
                <a:cs typeface="Arial" panose="020B0604020202020204" pitchFamily="34" charset="0"/>
              </a:rPr>
              <a:t>Talking to me and listening to me – taking the time. I automatically have double appointments.</a:t>
            </a:r>
          </a:p>
        </p:txBody>
      </p:sp>
      <p:sp>
        <p:nvSpPr>
          <p:cNvPr id="15" name="Speech Bubble: Rectangle with Corners Rounded 14">
            <a:extLst>
              <a:ext uri="{FF2B5EF4-FFF2-40B4-BE49-F238E27FC236}">
                <a16:creationId xmlns:a16="http://schemas.microsoft.com/office/drawing/2014/main" id="{D2FAFEEC-3148-4CE0-B6A3-ED3B87057572}"/>
              </a:ext>
            </a:extLst>
          </p:cNvPr>
          <p:cNvSpPr/>
          <p:nvPr/>
        </p:nvSpPr>
        <p:spPr>
          <a:xfrm>
            <a:off x="3293165" y="2901027"/>
            <a:ext cx="2802835" cy="1325563"/>
          </a:xfrm>
          <a:prstGeom prst="wedgeRoundRectCallou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latin typeface="Arial" panose="020B0604020202020204" pitchFamily="34" charset="0"/>
                <a:cs typeface="Arial" panose="020B0604020202020204" pitchFamily="34" charset="0"/>
              </a:rPr>
              <a:t>When you’re being considered and your thoughts are heard.</a:t>
            </a:r>
          </a:p>
        </p:txBody>
      </p:sp>
      <p:sp>
        <p:nvSpPr>
          <p:cNvPr id="17" name="Speech Bubble: Rectangle with Corners Rounded 16">
            <a:extLst>
              <a:ext uri="{FF2B5EF4-FFF2-40B4-BE49-F238E27FC236}">
                <a16:creationId xmlns:a16="http://schemas.microsoft.com/office/drawing/2014/main" id="{38E326FB-AADA-4E36-BB39-9F69A99B09E2}"/>
              </a:ext>
            </a:extLst>
          </p:cNvPr>
          <p:cNvSpPr/>
          <p:nvPr/>
        </p:nvSpPr>
        <p:spPr>
          <a:xfrm>
            <a:off x="9173715" y="2901029"/>
            <a:ext cx="2802835" cy="1325563"/>
          </a:xfrm>
          <a:prstGeom prst="wedgeRoundRectCallou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latin typeface="Arial" panose="020B0604020202020204" pitchFamily="34" charset="0"/>
                <a:cs typeface="Arial" panose="020B0604020202020204" pitchFamily="34" charset="0"/>
              </a:rPr>
              <a:t>It’s an attitude thing and it’s about universal design… not just based off criteria, rather making lives better.</a:t>
            </a:r>
          </a:p>
        </p:txBody>
      </p:sp>
      <p:sp>
        <p:nvSpPr>
          <p:cNvPr id="18" name="Speech Bubble: Rectangle with Corners Rounded 17">
            <a:extLst>
              <a:ext uri="{FF2B5EF4-FFF2-40B4-BE49-F238E27FC236}">
                <a16:creationId xmlns:a16="http://schemas.microsoft.com/office/drawing/2014/main" id="{E4A332BF-EC30-48C2-A6FD-717643D1467E}"/>
              </a:ext>
            </a:extLst>
          </p:cNvPr>
          <p:cNvSpPr/>
          <p:nvPr/>
        </p:nvSpPr>
        <p:spPr>
          <a:xfrm>
            <a:off x="896906" y="4654426"/>
            <a:ext cx="2802835" cy="1325563"/>
          </a:xfrm>
          <a:prstGeom prst="wedgeRoundRectCallou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latin typeface="Arial" panose="020B0604020202020204" pitchFamily="34" charset="0"/>
                <a:cs typeface="Arial" panose="020B0604020202020204" pitchFamily="34" charset="0"/>
              </a:rPr>
              <a:t>Having the option open so I can manage my health in the way that suits me, which may be different to how a doctor sees it.</a:t>
            </a:r>
          </a:p>
        </p:txBody>
      </p:sp>
      <p:sp>
        <p:nvSpPr>
          <p:cNvPr id="19" name="Speech Bubble: Rectangle with Corners Rounded 18">
            <a:extLst>
              <a:ext uri="{FF2B5EF4-FFF2-40B4-BE49-F238E27FC236}">
                <a16:creationId xmlns:a16="http://schemas.microsoft.com/office/drawing/2014/main" id="{E8CF8F29-2195-4F70-B158-8A0DB356CBDA}"/>
              </a:ext>
            </a:extLst>
          </p:cNvPr>
          <p:cNvSpPr/>
          <p:nvPr/>
        </p:nvSpPr>
        <p:spPr>
          <a:xfrm>
            <a:off x="8609672" y="4631822"/>
            <a:ext cx="2802835" cy="1325563"/>
          </a:xfrm>
          <a:prstGeom prst="wedgeRoundRectCallou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latin typeface="Arial" panose="020B0604020202020204" pitchFamily="34" charset="0"/>
                <a:cs typeface="Arial" panose="020B0604020202020204" pitchFamily="34" charset="0"/>
              </a:rPr>
              <a:t>It is breaking down that stigma… my legs might be disabled, but my mind is not.</a:t>
            </a:r>
          </a:p>
        </p:txBody>
      </p:sp>
      <p:sp>
        <p:nvSpPr>
          <p:cNvPr id="22" name="Speech Bubble: Rectangle with Corners Rounded 21">
            <a:extLst>
              <a:ext uri="{FF2B5EF4-FFF2-40B4-BE49-F238E27FC236}">
                <a16:creationId xmlns:a16="http://schemas.microsoft.com/office/drawing/2014/main" id="{4CB48030-3675-429C-A407-CC9CCEC99BD9}"/>
              </a:ext>
            </a:extLst>
          </p:cNvPr>
          <p:cNvSpPr/>
          <p:nvPr/>
        </p:nvSpPr>
        <p:spPr>
          <a:xfrm>
            <a:off x="4753288" y="4661191"/>
            <a:ext cx="2802835" cy="1325563"/>
          </a:xfrm>
          <a:prstGeom prst="wedgeRoundRectCallou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latin typeface="Arial" panose="020B0604020202020204" pitchFamily="34" charset="0"/>
                <a:cs typeface="Arial" panose="020B0604020202020204" pitchFamily="34" charset="0"/>
              </a:rPr>
              <a:t>Creating an environment which ensures people are able to be themselves and the onus is on people around you to change.</a:t>
            </a:r>
          </a:p>
        </p:txBody>
      </p:sp>
      <p:sp>
        <p:nvSpPr>
          <p:cNvPr id="23" name="Speech Bubble: Rectangle with Corners Rounded 22">
            <a:extLst>
              <a:ext uri="{FF2B5EF4-FFF2-40B4-BE49-F238E27FC236}">
                <a16:creationId xmlns:a16="http://schemas.microsoft.com/office/drawing/2014/main" id="{F40FB91C-A37D-4F5F-8742-E5C9466D1EF0}"/>
              </a:ext>
            </a:extLst>
          </p:cNvPr>
          <p:cNvSpPr/>
          <p:nvPr/>
        </p:nvSpPr>
        <p:spPr>
          <a:xfrm>
            <a:off x="6260928" y="2901028"/>
            <a:ext cx="2802835" cy="1325563"/>
          </a:xfrm>
          <a:prstGeom prst="wedgeRoundRectCallou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latin typeface="Arial" panose="020B0604020202020204" pitchFamily="34" charset="0"/>
                <a:cs typeface="Arial" panose="020B0604020202020204" pitchFamily="34" charset="0"/>
              </a:rPr>
              <a:t>Being aware of my other disabilities, not just the bit I’m there to talk about.</a:t>
            </a:r>
          </a:p>
        </p:txBody>
      </p:sp>
    </p:spTree>
    <p:extLst>
      <p:ext uri="{BB962C8B-B14F-4D97-AF65-F5344CB8AC3E}">
        <p14:creationId xmlns:p14="http://schemas.microsoft.com/office/powerpoint/2010/main" val="3384383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1000"/>
                                        <p:tgtEl>
                                          <p:spTgt spid="14"/>
                                        </p:tgtEl>
                                      </p:cBhvr>
                                    </p:animEffect>
                                    <p:anim calcmode="lin" valueType="num">
                                      <p:cBhvr>
                                        <p:cTn id="15" dur="1000" fill="hold"/>
                                        <p:tgtEl>
                                          <p:spTgt spid="14"/>
                                        </p:tgtEl>
                                        <p:attrNameLst>
                                          <p:attrName>ppt_x</p:attrName>
                                        </p:attrNameLst>
                                      </p:cBhvr>
                                      <p:tavLst>
                                        <p:tav tm="0">
                                          <p:val>
                                            <p:strVal val="#ppt_x"/>
                                          </p:val>
                                        </p:tav>
                                        <p:tav tm="100000">
                                          <p:val>
                                            <p:strVal val="#ppt_x"/>
                                          </p:val>
                                        </p:tav>
                                      </p:tavLst>
                                    </p:anim>
                                    <p:anim calcmode="lin" valueType="num">
                                      <p:cBhvr>
                                        <p:cTn id="1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000"/>
                                        <p:tgtEl>
                                          <p:spTgt spid="15"/>
                                        </p:tgtEl>
                                      </p:cBhvr>
                                    </p:animEffect>
                                    <p:anim calcmode="lin" valueType="num">
                                      <p:cBhvr>
                                        <p:cTn id="22" dur="1000" fill="hold"/>
                                        <p:tgtEl>
                                          <p:spTgt spid="15"/>
                                        </p:tgtEl>
                                        <p:attrNameLst>
                                          <p:attrName>ppt_x</p:attrName>
                                        </p:attrNameLst>
                                      </p:cBhvr>
                                      <p:tavLst>
                                        <p:tav tm="0">
                                          <p:val>
                                            <p:strVal val="#ppt_x"/>
                                          </p:val>
                                        </p:tav>
                                        <p:tav tm="100000">
                                          <p:val>
                                            <p:strVal val="#ppt_x"/>
                                          </p:val>
                                        </p:tav>
                                      </p:tavLst>
                                    </p:anim>
                                    <p:anim calcmode="lin" valueType="num">
                                      <p:cBhvr>
                                        <p:cTn id="2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fade">
                                      <p:cBhvr>
                                        <p:cTn id="28" dur="1000"/>
                                        <p:tgtEl>
                                          <p:spTgt spid="23"/>
                                        </p:tgtEl>
                                      </p:cBhvr>
                                    </p:animEffect>
                                    <p:anim calcmode="lin" valueType="num">
                                      <p:cBhvr>
                                        <p:cTn id="29" dur="1000" fill="hold"/>
                                        <p:tgtEl>
                                          <p:spTgt spid="23"/>
                                        </p:tgtEl>
                                        <p:attrNameLst>
                                          <p:attrName>ppt_x</p:attrName>
                                        </p:attrNameLst>
                                      </p:cBhvr>
                                      <p:tavLst>
                                        <p:tav tm="0">
                                          <p:val>
                                            <p:strVal val="#ppt_x"/>
                                          </p:val>
                                        </p:tav>
                                        <p:tav tm="100000">
                                          <p:val>
                                            <p:strVal val="#ppt_x"/>
                                          </p:val>
                                        </p:tav>
                                      </p:tavLst>
                                    </p:anim>
                                    <p:anim calcmode="lin" valueType="num">
                                      <p:cBhvr>
                                        <p:cTn id="30"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1000"/>
                                        <p:tgtEl>
                                          <p:spTgt spid="17"/>
                                        </p:tgtEl>
                                      </p:cBhvr>
                                    </p:animEffect>
                                    <p:anim calcmode="lin" valueType="num">
                                      <p:cBhvr>
                                        <p:cTn id="36" dur="1000" fill="hold"/>
                                        <p:tgtEl>
                                          <p:spTgt spid="17"/>
                                        </p:tgtEl>
                                        <p:attrNameLst>
                                          <p:attrName>ppt_x</p:attrName>
                                        </p:attrNameLst>
                                      </p:cBhvr>
                                      <p:tavLst>
                                        <p:tav tm="0">
                                          <p:val>
                                            <p:strVal val="#ppt_x"/>
                                          </p:val>
                                        </p:tav>
                                        <p:tav tm="100000">
                                          <p:val>
                                            <p:strVal val="#ppt_x"/>
                                          </p:val>
                                        </p:tav>
                                      </p:tavLst>
                                    </p:anim>
                                    <p:anim calcmode="lin" valueType="num">
                                      <p:cBhvr>
                                        <p:cTn id="37"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1000"/>
                                        <p:tgtEl>
                                          <p:spTgt spid="18"/>
                                        </p:tgtEl>
                                      </p:cBhvr>
                                    </p:animEffect>
                                    <p:anim calcmode="lin" valueType="num">
                                      <p:cBhvr>
                                        <p:cTn id="43" dur="1000" fill="hold"/>
                                        <p:tgtEl>
                                          <p:spTgt spid="18"/>
                                        </p:tgtEl>
                                        <p:attrNameLst>
                                          <p:attrName>ppt_x</p:attrName>
                                        </p:attrNameLst>
                                      </p:cBhvr>
                                      <p:tavLst>
                                        <p:tav tm="0">
                                          <p:val>
                                            <p:strVal val="#ppt_x"/>
                                          </p:val>
                                        </p:tav>
                                        <p:tav tm="100000">
                                          <p:val>
                                            <p:strVal val="#ppt_x"/>
                                          </p:val>
                                        </p:tav>
                                      </p:tavLst>
                                    </p:anim>
                                    <p:anim calcmode="lin" valueType="num">
                                      <p:cBhvr>
                                        <p:cTn id="44"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fade">
                                      <p:cBhvr>
                                        <p:cTn id="49" dur="1000"/>
                                        <p:tgtEl>
                                          <p:spTgt spid="22"/>
                                        </p:tgtEl>
                                      </p:cBhvr>
                                    </p:animEffect>
                                    <p:anim calcmode="lin" valueType="num">
                                      <p:cBhvr>
                                        <p:cTn id="50" dur="1000" fill="hold"/>
                                        <p:tgtEl>
                                          <p:spTgt spid="22"/>
                                        </p:tgtEl>
                                        <p:attrNameLst>
                                          <p:attrName>ppt_x</p:attrName>
                                        </p:attrNameLst>
                                      </p:cBhvr>
                                      <p:tavLst>
                                        <p:tav tm="0">
                                          <p:val>
                                            <p:strVal val="#ppt_x"/>
                                          </p:val>
                                        </p:tav>
                                        <p:tav tm="100000">
                                          <p:val>
                                            <p:strVal val="#ppt_x"/>
                                          </p:val>
                                        </p:tav>
                                      </p:tavLst>
                                    </p:anim>
                                    <p:anim calcmode="lin" valueType="num">
                                      <p:cBhvr>
                                        <p:cTn id="51"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fade">
                                      <p:cBhvr>
                                        <p:cTn id="56" dur="1000"/>
                                        <p:tgtEl>
                                          <p:spTgt spid="19"/>
                                        </p:tgtEl>
                                      </p:cBhvr>
                                    </p:animEffect>
                                    <p:anim calcmode="lin" valueType="num">
                                      <p:cBhvr>
                                        <p:cTn id="57" dur="1000" fill="hold"/>
                                        <p:tgtEl>
                                          <p:spTgt spid="19"/>
                                        </p:tgtEl>
                                        <p:attrNameLst>
                                          <p:attrName>ppt_x</p:attrName>
                                        </p:attrNameLst>
                                      </p:cBhvr>
                                      <p:tavLst>
                                        <p:tav tm="0">
                                          <p:val>
                                            <p:strVal val="#ppt_x"/>
                                          </p:val>
                                        </p:tav>
                                        <p:tav tm="100000">
                                          <p:val>
                                            <p:strVal val="#ppt_x"/>
                                          </p:val>
                                        </p:tav>
                                      </p:tavLst>
                                    </p:anim>
                                    <p:anim calcmode="lin" valueType="num">
                                      <p:cBhvr>
                                        <p:cTn id="58"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animBg="1"/>
      <p:bldP spid="15" grpId="0" animBg="1"/>
      <p:bldP spid="17" grpId="0" animBg="1"/>
      <p:bldP spid="18" grpId="0" animBg="1"/>
      <p:bldP spid="19" grpId="0" animBg="1"/>
      <p:bldP spid="22" grpId="0" animBg="1"/>
      <p:bldP spid="23"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AE459F-A97C-44F1-AA8C-31FD5D438BEF}"/>
              </a:ext>
            </a:extLst>
          </p:cNvPr>
          <p:cNvSpPr/>
          <p:nvPr/>
        </p:nvSpPr>
        <p:spPr>
          <a:xfrm>
            <a:off x="0" y="893200"/>
            <a:ext cx="12192000" cy="842286"/>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ndParaRPr>
          </a:p>
        </p:txBody>
      </p:sp>
      <p:sp>
        <p:nvSpPr>
          <p:cNvPr id="2" name="Title 1">
            <a:extLst>
              <a:ext uri="{FF2B5EF4-FFF2-40B4-BE49-F238E27FC236}">
                <a16:creationId xmlns:a16="http://schemas.microsoft.com/office/drawing/2014/main" id="{E3F51EC2-BB62-4559-82CF-087046AD549F}"/>
              </a:ext>
            </a:extLst>
          </p:cNvPr>
          <p:cNvSpPr>
            <a:spLocks noGrp="1"/>
          </p:cNvSpPr>
          <p:nvPr>
            <p:ph type="title"/>
          </p:nvPr>
        </p:nvSpPr>
        <p:spPr>
          <a:xfrm>
            <a:off x="1011936" y="723182"/>
            <a:ext cx="10168128" cy="1179576"/>
          </a:xfrm>
        </p:spPr>
        <p:txBody>
          <a:bodyPr>
            <a:normAutofit/>
          </a:bodyPr>
          <a:lstStyle/>
          <a:p>
            <a:r>
              <a:rPr lang="en-GB" sz="4000" dirty="0">
                <a:solidFill>
                  <a:schemeClr val="bg1"/>
                </a:solidFill>
                <a:latin typeface="Arial" panose="020B0604020202020204" pitchFamily="34" charset="0"/>
                <a:cs typeface="Arial" panose="020B0604020202020204" pitchFamily="34" charset="0"/>
              </a:rPr>
              <a:t>The Social Model of Disability</a:t>
            </a:r>
          </a:p>
        </p:txBody>
      </p:sp>
      <p:pic>
        <p:nvPicPr>
          <p:cNvPr id="13" name="Picture 12" descr="A blue and white logo&#10;&#10;Description automatically generated with low confidence">
            <a:extLst>
              <a:ext uri="{FF2B5EF4-FFF2-40B4-BE49-F238E27FC236}">
                <a16:creationId xmlns:a16="http://schemas.microsoft.com/office/drawing/2014/main" id="{D80C2D5E-3A75-4645-8E16-C85E2198F2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281" y="162949"/>
            <a:ext cx="1362301" cy="548640"/>
          </a:xfrm>
          <a:prstGeom prst="rect">
            <a:avLst/>
          </a:prstGeom>
        </p:spPr>
      </p:pic>
      <p:sp>
        <p:nvSpPr>
          <p:cNvPr id="10" name="TextBox 9">
            <a:extLst>
              <a:ext uri="{FF2B5EF4-FFF2-40B4-BE49-F238E27FC236}">
                <a16:creationId xmlns:a16="http://schemas.microsoft.com/office/drawing/2014/main" id="{166D3D47-6BA3-4C8B-B660-35EE127A7EAB}"/>
              </a:ext>
            </a:extLst>
          </p:cNvPr>
          <p:cNvSpPr txBox="1"/>
          <p:nvPr/>
        </p:nvSpPr>
        <p:spPr>
          <a:xfrm>
            <a:off x="1011936" y="2694612"/>
            <a:ext cx="9743150" cy="830997"/>
          </a:xfrm>
          <a:prstGeom prst="rect">
            <a:avLst/>
          </a:prstGeom>
          <a:noFill/>
          <a:ln w="28575">
            <a:solidFill>
              <a:srgbClr val="005EB8"/>
            </a:solidFill>
          </a:ln>
        </p:spPr>
        <p:txBody>
          <a:bodyPr wrap="square">
            <a:spAutoFit/>
          </a:bodyPr>
          <a:lstStyle/>
          <a:p>
            <a:pPr marL="0" indent="0">
              <a:buNone/>
            </a:pPr>
            <a:r>
              <a:rPr lang="en-GB" sz="2400" dirty="0">
                <a:latin typeface="Arial" panose="020B0604020202020204" pitchFamily="34" charset="0"/>
                <a:cs typeface="Arial" panose="020B0604020202020204" pitchFamily="34" charset="0"/>
                <a:hlinkClick r:id="rId3"/>
              </a:rPr>
              <a:t>This video from Scope explains the social model from the perspective of disabled people.</a:t>
            </a:r>
            <a:endParaRPr lang="en-GB" sz="2400" dirty="0">
              <a:latin typeface="Arial" panose="020B0604020202020204" pitchFamily="34" charset="0"/>
              <a:cs typeface="Arial" panose="020B0604020202020204" pitchFamily="34" charset="0"/>
            </a:endParaRPr>
          </a:p>
        </p:txBody>
      </p:sp>
      <p:sp>
        <p:nvSpPr>
          <p:cNvPr id="20" name="Rectangle 19">
            <a:extLst>
              <a:ext uri="{FF2B5EF4-FFF2-40B4-BE49-F238E27FC236}">
                <a16:creationId xmlns:a16="http://schemas.microsoft.com/office/drawing/2014/main" id="{D337EEB9-3337-48B5-96D8-D4EE6062D5C3}"/>
              </a:ext>
            </a:extLst>
          </p:cNvPr>
          <p:cNvSpPr/>
          <p:nvPr/>
        </p:nvSpPr>
        <p:spPr>
          <a:xfrm>
            <a:off x="0" y="6429790"/>
            <a:ext cx="12192000" cy="428209"/>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2CD97F12-ACD0-44C3-825A-07AA810E1935}"/>
              </a:ext>
            </a:extLst>
          </p:cNvPr>
          <p:cNvSpPr txBox="1"/>
          <p:nvPr/>
        </p:nvSpPr>
        <p:spPr>
          <a:xfrm>
            <a:off x="5584540" y="6490005"/>
            <a:ext cx="10030097" cy="307777"/>
          </a:xfrm>
          <a:prstGeom prst="rect">
            <a:avLst/>
          </a:prstGeom>
          <a:noFill/>
        </p:spPr>
        <p:txBody>
          <a:bodyPr wrap="square">
            <a:spAutoFit/>
          </a:bodyPr>
          <a:lstStyle/>
          <a:p>
            <a:r>
              <a:rPr lang="en-GB" sz="1400" i="1" dirty="0">
                <a:solidFill>
                  <a:schemeClr val="bg1"/>
                </a:solidFill>
                <a:latin typeface="Arial" panose="020B0604020202020204" pitchFamily="34" charset="0"/>
                <a:cs typeface="Arial" panose="020B0604020202020204" pitchFamily="34" charset="0"/>
              </a:rPr>
              <a:t>Working effectively together to improve outcomes for children and young people</a:t>
            </a:r>
          </a:p>
        </p:txBody>
      </p:sp>
      <p:sp>
        <p:nvSpPr>
          <p:cNvPr id="12" name="TextBox 11">
            <a:extLst>
              <a:ext uri="{FF2B5EF4-FFF2-40B4-BE49-F238E27FC236}">
                <a16:creationId xmlns:a16="http://schemas.microsoft.com/office/drawing/2014/main" id="{58664341-7B44-4378-9DA5-06582BCF2FCA}"/>
              </a:ext>
            </a:extLst>
          </p:cNvPr>
          <p:cNvSpPr txBox="1"/>
          <p:nvPr/>
        </p:nvSpPr>
        <p:spPr>
          <a:xfrm>
            <a:off x="1011936" y="3933433"/>
            <a:ext cx="9743150" cy="2246769"/>
          </a:xfrm>
          <a:prstGeom prst="rect">
            <a:avLst/>
          </a:prstGeom>
          <a:noFill/>
        </p:spPr>
        <p:txBody>
          <a:bodyPr wrap="square">
            <a:spAutoFit/>
          </a:bodyPr>
          <a:lstStyle/>
          <a:p>
            <a:pPr marL="0" indent="0">
              <a:buNone/>
            </a:pPr>
            <a:r>
              <a:rPr lang="en-GB" sz="2000" dirty="0">
                <a:latin typeface="Arial" panose="020B0604020202020204" pitchFamily="34" charset="0"/>
                <a:cs typeface="Arial" panose="020B0604020202020204" pitchFamily="34" charset="0"/>
              </a:rPr>
              <a:t>As explained by the Alliance for Inclusive Education: </a:t>
            </a:r>
          </a:p>
          <a:p>
            <a:pPr marL="0" indent="0">
              <a:buNone/>
            </a:pPr>
            <a:endParaRPr lang="en-GB" sz="2000" dirty="0">
              <a:latin typeface="Arial" panose="020B0604020202020204" pitchFamily="34" charset="0"/>
              <a:cs typeface="Arial" panose="020B0604020202020204" pitchFamily="34" charset="0"/>
            </a:endParaRPr>
          </a:p>
          <a:p>
            <a:pPr marL="0" indent="0">
              <a:buNone/>
            </a:pPr>
            <a:r>
              <a:rPr lang="en-GB" sz="2000" b="1" dirty="0">
                <a:latin typeface="Arial" panose="020B0604020202020204" pitchFamily="34" charset="0"/>
                <a:cs typeface="Arial" panose="020B0604020202020204" pitchFamily="34" charset="0"/>
              </a:rPr>
              <a:t>“In the social model of disability, disabled people are seen as being disabled not by their impairments (such as visual impairment or autism) but by society’s failure to take their needs into account. Being disabled is part of the normal spectrum of human life: society must expect disabled people to be there and include us”</a:t>
            </a:r>
          </a:p>
        </p:txBody>
      </p:sp>
      <p:sp>
        <p:nvSpPr>
          <p:cNvPr id="17" name="TextBox 16">
            <a:extLst>
              <a:ext uri="{FF2B5EF4-FFF2-40B4-BE49-F238E27FC236}">
                <a16:creationId xmlns:a16="http://schemas.microsoft.com/office/drawing/2014/main" id="{D7606C80-7619-4333-8465-B2658A247823}"/>
              </a:ext>
            </a:extLst>
          </p:cNvPr>
          <p:cNvSpPr txBox="1"/>
          <p:nvPr/>
        </p:nvSpPr>
        <p:spPr>
          <a:xfrm>
            <a:off x="908304" y="1930629"/>
            <a:ext cx="10168127" cy="400110"/>
          </a:xfrm>
          <a:prstGeom prst="rect">
            <a:avLst/>
          </a:prstGeom>
          <a:noFill/>
        </p:spPr>
        <p:txBody>
          <a:bodyPr wrap="square">
            <a:spAutoFit/>
          </a:bodyPr>
          <a:lstStyle/>
          <a:p>
            <a:pPr marL="0" indent="0">
              <a:buNone/>
            </a:pPr>
            <a:r>
              <a:rPr lang="en-GB" sz="2000" dirty="0">
                <a:latin typeface="Arial" panose="020B0604020202020204" pitchFamily="34" charset="0"/>
                <a:cs typeface="Arial" panose="020B0604020202020204" pitchFamily="34" charset="0"/>
              </a:rPr>
              <a:t>The Social Model of Disability is central to understanding inclusion and being inclusive. </a:t>
            </a:r>
          </a:p>
        </p:txBody>
      </p:sp>
    </p:spTree>
    <p:extLst>
      <p:ext uri="{BB962C8B-B14F-4D97-AF65-F5344CB8AC3E}">
        <p14:creationId xmlns:p14="http://schemas.microsoft.com/office/powerpoint/2010/main" val="4277255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2">
                                            <p:txEl>
                                              <p:pRg st="0" end="0"/>
                                            </p:txEl>
                                          </p:spTgt>
                                        </p:tgtEl>
                                        <p:attrNameLst>
                                          <p:attrName>style.visibility</p:attrName>
                                        </p:attrNameLst>
                                      </p:cBhvr>
                                      <p:to>
                                        <p:strVal val="visible"/>
                                      </p:to>
                                    </p:set>
                                    <p:animEffect transition="in" filter="fade">
                                      <p:cBhvr>
                                        <p:cTn id="19" dur="1000"/>
                                        <p:tgtEl>
                                          <p:spTgt spid="12">
                                            <p:txEl>
                                              <p:pRg st="0" end="0"/>
                                            </p:txEl>
                                          </p:spTgt>
                                        </p:tgtEl>
                                      </p:cBhvr>
                                    </p:animEffect>
                                    <p:anim calcmode="lin" valueType="num">
                                      <p:cBhvr>
                                        <p:cTn id="20"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12">
                                            <p:txEl>
                                              <p:pRg st="0" end="0"/>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2">
                                            <p:txEl>
                                              <p:pRg st="2" end="2"/>
                                            </p:txEl>
                                          </p:spTgt>
                                        </p:tgtEl>
                                        <p:attrNameLst>
                                          <p:attrName>style.visibility</p:attrName>
                                        </p:attrNameLst>
                                      </p:cBhvr>
                                      <p:to>
                                        <p:strVal val="visible"/>
                                      </p:to>
                                    </p:set>
                                    <p:animEffect transition="in" filter="fade">
                                      <p:cBhvr>
                                        <p:cTn id="24" dur="1000"/>
                                        <p:tgtEl>
                                          <p:spTgt spid="12">
                                            <p:txEl>
                                              <p:pRg st="2" end="2"/>
                                            </p:txEl>
                                          </p:spTgt>
                                        </p:tgtEl>
                                      </p:cBhvr>
                                    </p:animEffect>
                                    <p:anim calcmode="lin" valueType="num">
                                      <p:cBhvr>
                                        <p:cTn id="25"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AE459F-A97C-44F1-AA8C-31FD5D438BEF}"/>
              </a:ext>
            </a:extLst>
          </p:cNvPr>
          <p:cNvSpPr/>
          <p:nvPr/>
        </p:nvSpPr>
        <p:spPr>
          <a:xfrm>
            <a:off x="0" y="893200"/>
            <a:ext cx="12192000" cy="842286"/>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ndParaRPr>
          </a:p>
        </p:txBody>
      </p:sp>
      <p:sp>
        <p:nvSpPr>
          <p:cNvPr id="2" name="Title 1">
            <a:extLst>
              <a:ext uri="{FF2B5EF4-FFF2-40B4-BE49-F238E27FC236}">
                <a16:creationId xmlns:a16="http://schemas.microsoft.com/office/drawing/2014/main" id="{E3F51EC2-BB62-4559-82CF-087046AD549F}"/>
              </a:ext>
            </a:extLst>
          </p:cNvPr>
          <p:cNvSpPr>
            <a:spLocks noGrp="1"/>
          </p:cNvSpPr>
          <p:nvPr>
            <p:ph type="title"/>
          </p:nvPr>
        </p:nvSpPr>
        <p:spPr>
          <a:xfrm>
            <a:off x="803511" y="711589"/>
            <a:ext cx="10584978" cy="1179576"/>
          </a:xfrm>
        </p:spPr>
        <p:txBody>
          <a:bodyPr>
            <a:normAutofit/>
          </a:bodyPr>
          <a:lstStyle/>
          <a:p>
            <a:pPr algn="ctr"/>
            <a:r>
              <a:rPr lang="en-GB" sz="4000" dirty="0">
                <a:solidFill>
                  <a:schemeClr val="bg1"/>
                </a:solidFill>
                <a:latin typeface="Arial" panose="020B0604020202020204" pitchFamily="34" charset="0"/>
                <a:cs typeface="Arial" panose="020B0604020202020204" pitchFamily="34" charset="0"/>
              </a:rPr>
              <a:t>Isolated and Holistic Model</a:t>
            </a:r>
          </a:p>
        </p:txBody>
      </p:sp>
      <p:pic>
        <p:nvPicPr>
          <p:cNvPr id="13" name="Picture 12" descr="A blue and white logo&#10;&#10;Description automatically generated with low confidence">
            <a:extLst>
              <a:ext uri="{FF2B5EF4-FFF2-40B4-BE49-F238E27FC236}">
                <a16:creationId xmlns:a16="http://schemas.microsoft.com/office/drawing/2014/main" id="{D80C2D5E-3A75-4645-8E16-C85E2198F2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281" y="162949"/>
            <a:ext cx="1362301" cy="548640"/>
          </a:xfrm>
          <a:prstGeom prst="rect">
            <a:avLst/>
          </a:prstGeom>
        </p:spPr>
      </p:pic>
      <p:sp>
        <p:nvSpPr>
          <p:cNvPr id="20" name="Rectangle 19">
            <a:extLst>
              <a:ext uri="{FF2B5EF4-FFF2-40B4-BE49-F238E27FC236}">
                <a16:creationId xmlns:a16="http://schemas.microsoft.com/office/drawing/2014/main" id="{D337EEB9-3337-48B5-96D8-D4EE6062D5C3}"/>
              </a:ext>
            </a:extLst>
          </p:cNvPr>
          <p:cNvSpPr/>
          <p:nvPr/>
        </p:nvSpPr>
        <p:spPr>
          <a:xfrm>
            <a:off x="0" y="6429790"/>
            <a:ext cx="12192000" cy="428209"/>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2CD97F12-ACD0-44C3-825A-07AA810E1935}"/>
              </a:ext>
            </a:extLst>
          </p:cNvPr>
          <p:cNvSpPr txBox="1"/>
          <p:nvPr/>
        </p:nvSpPr>
        <p:spPr>
          <a:xfrm>
            <a:off x="5584540" y="6490005"/>
            <a:ext cx="10030097" cy="307777"/>
          </a:xfrm>
          <a:prstGeom prst="rect">
            <a:avLst/>
          </a:prstGeom>
          <a:noFill/>
        </p:spPr>
        <p:txBody>
          <a:bodyPr wrap="square">
            <a:spAutoFit/>
          </a:bodyPr>
          <a:lstStyle/>
          <a:p>
            <a:r>
              <a:rPr lang="en-GB" sz="1400" i="1" dirty="0">
                <a:solidFill>
                  <a:schemeClr val="bg1"/>
                </a:solidFill>
                <a:latin typeface="Arial" panose="020B0604020202020204" pitchFamily="34" charset="0"/>
                <a:cs typeface="Arial" panose="020B0604020202020204" pitchFamily="34" charset="0"/>
              </a:rPr>
              <a:t>Working effectively together to improve outcomes for children and young people</a:t>
            </a:r>
          </a:p>
        </p:txBody>
      </p:sp>
      <p:pic>
        <p:nvPicPr>
          <p:cNvPr id="4" name="Picture 3">
            <a:extLst>
              <a:ext uri="{FF2B5EF4-FFF2-40B4-BE49-F238E27FC236}">
                <a16:creationId xmlns:a16="http://schemas.microsoft.com/office/drawing/2014/main" id="{76669FB5-31B0-4528-BE1F-4D232E7763F4}"/>
              </a:ext>
            </a:extLst>
          </p:cNvPr>
          <p:cNvPicPr>
            <a:picLocks noChangeAspect="1"/>
          </p:cNvPicPr>
          <p:nvPr/>
        </p:nvPicPr>
        <p:blipFill>
          <a:blip r:embed="rId3"/>
          <a:stretch>
            <a:fillRect/>
          </a:stretch>
        </p:blipFill>
        <p:spPr>
          <a:xfrm>
            <a:off x="1605350" y="2159508"/>
            <a:ext cx="8981300" cy="3986903"/>
          </a:xfrm>
          <a:prstGeom prst="rect">
            <a:avLst/>
          </a:prstGeom>
        </p:spPr>
      </p:pic>
    </p:spTree>
    <p:extLst>
      <p:ext uri="{BB962C8B-B14F-4D97-AF65-F5344CB8AC3E}">
        <p14:creationId xmlns:p14="http://schemas.microsoft.com/office/powerpoint/2010/main" val="1784569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AE459F-A97C-44F1-AA8C-31FD5D438BEF}"/>
              </a:ext>
            </a:extLst>
          </p:cNvPr>
          <p:cNvSpPr/>
          <p:nvPr/>
        </p:nvSpPr>
        <p:spPr>
          <a:xfrm>
            <a:off x="0" y="893200"/>
            <a:ext cx="12192000" cy="842286"/>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ndParaRPr>
          </a:p>
        </p:txBody>
      </p:sp>
      <p:sp>
        <p:nvSpPr>
          <p:cNvPr id="2" name="Title 1">
            <a:extLst>
              <a:ext uri="{FF2B5EF4-FFF2-40B4-BE49-F238E27FC236}">
                <a16:creationId xmlns:a16="http://schemas.microsoft.com/office/drawing/2014/main" id="{E3F51EC2-BB62-4559-82CF-087046AD549F}"/>
              </a:ext>
            </a:extLst>
          </p:cNvPr>
          <p:cNvSpPr>
            <a:spLocks noGrp="1"/>
          </p:cNvSpPr>
          <p:nvPr>
            <p:ph type="title"/>
          </p:nvPr>
        </p:nvSpPr>
        <p:spPr>
          <a:xfrm>
            <a:off x="1011936" y="723182"/>
            <a:ext cx="10584978" cy="1179576"/>
          </a:xfrm>
        </p:spPr>
        <p:txBody>
          <a:bodyPr>
            <a:normAutofit/>
          </a:bodyPr>
          <a:lstStyle/>
          <a:p>
            <a:r>
              <a:rPr lang="en-GB" sz="4000" dirty="0">
                <a:solidFill>
                  <a:schemeClr val="bg1"/>
                </a:solidFill>
                <a:latin typeface="Arial" panose="020B0604020202020204" pitchFamily="34" charset="0"/>
                <a:cs typeface="Arial" panose="020B0604020202020204" pitchFamily="34" charset="0"/>
              </a:rPr>
              <a:t>The SEND jigsaw puzzle!</a:t>
            </a:r>
          </a:p>
        </p:txBody>
      </p:sp>
      <p:pic>
        <p:nvPicPr>
          <p:cNvPr id="13" name="Picture 12" descr="A blue and white logo&#10;&#10;Description automatically generated with low confidence">
            <a:extLst>
              <a:ext uri="{FF2B5EF4-FFF2-40B4-BE49-F238E27FC236}">
                <a16:creationId xmlns:a16="http://schemas.microsoft.com/office/drawing/2014/main" id="{D80C2D5E-3A75-4645-8E16-C85E2198F2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281" y="162949"/>
            <a:ext cx="1362301" cy="548640"/>
          </a:xfrm>
          <a:prstGeom prst="rect">
            <a:avLst/>
          </a:prstGeom>
        </p:spPr>
      </p:pic>
      <p:sp>
        <p:nvSpPr>
          <p:cNvPr id="20" name="Rectangle 19">
            <a:extLst>
              <a:ext uri="{FF2B5EF4-FFF2-40B4-BE49-F238E27FC236}">
                <a16:creationId xmlns:a16="http://schemas.microsoft.com/office/drawing/2014/main" id="{D337EEB9-3337-48B5-96D8-D4EE6062D5C3}"/>
              </a:ext>
            </a:extLst>
          </p:cNvPr>
          <p:cNvSpPr/>
          <p:nvPr/>
        </p:nvSpPr>
        <p:spPr>
          <a:xfrm>
            <a:off x="0" y="6429790"/>
            <a:ext cx="12192000" cy="428209"/>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2CD97F12-ACD0-44C3-825A-07AA810E1935}"/>
              </a:ext>
            </a:extLst>
          </p:cNvPr>
          <p:cNvSpPr txBox="1"/>
          <p:nvPr/>
        </p:nvSpPr>
        <p:spPr>
          <a:xfrm>
            <a:off x="5584540" y="6490005"/>
            <a:ext cx="10030097" cy="307777"/>
          </a:xfrm>
          <a:prstGeom prst="rect">
            <a:avLst/>
          </a:prstGeom>
          <a:noFill/>
        </p:spPr>
        <p:txBody>
          <a:bodyPr wrap="square">
            <a:spAutoFit/>
          </a:bodyPr>
          <a:lstStyle/>
          <a:p>
            <a:r>
              <a:rPr lang="en-GB" sz="1400" i="1" dirty="0">
                <a:solidFill>
                  <a:schemeClr val="bg1"/>
                </a:solidFill>
                <a:latin typeface="Arial" panose="020B0604020202020204" pitchFamily="34" charset="0"/>
                <a:cs typeface="Arial" panose="020B0604020202020204" pitchFamily="34" charset="0"/>
              </a:rPr>
              <a:t>Working effectively together to improve outcomes for children and young people</a:t>
            </a:r>
          </a:p>
        </p:txBody>
      </p:sp>
      <p:pic>
        <p:nvPicPr>
          <p:cNvPr id="8" name="Graphic 7" descr="Puzzle">
            <a:extLst>
              <a:ext uri="{FF2B5EF4-FFF2-40B4-BE49-F238E27FC236}">
                <a16:creationId xmlns:a16="http://schemas.microsoft.com/office/drawing/2014/main" id="{44B4C6F2-4696-4356-A78F-A2E95B98050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45829" y="1669484"/>
            <a:ext cx="3734235" cy="3734235"/>
          </a:xfrm>
          <a:prstGeom prst="rect">
            <a:avLst/>
          </a:prstGeom>
        </p:spPr>
      </p:pic>
      <p:sp>
        <p:nvSpPr>
          <p:cNvPr id="10" name="TextBox 9">
            <a:extLst>
              <a:ext uri="{FF2B5EF4-FFF2-40B4-BE49-F238E27FC236}">
                <a16:creationId xmlns:a16="http://schemas.microsoft.com/office/drawing/2014/main" id="{4FEA8EE1-2AEF-4E62-B7E5-D630FDDB0229}"/>
              </a:ext>
            </a:extLst>
          </p:cNvPr>
          <p:cNvSpPr txBox="1"/>
          <p:nvPr/>
        </p:nvSpPr>
        <p:spPr>
          <a:xfrm>
            <a:off x="1011936" y="2084369"/>
            <a:ext cx="5548521" cy="2677656"/>
          </a:xfrm>
          <a:prstGeom prst="rect">
            <a:avLst/>
          </a:prstGeom>
          <a:noFill/>
        </p:spPr>
        <p:txBody>
          <a:bodyPr wrap="square">
            <a:spAutoFit/>
          </a:bodyPr>
          <a:lstStyle/>
          <a:p>
            <a:pPr marL="0" indent="0">
              <a:buNone/>
            </a:pPr>
            <a:r>
              <a:rPr lang="en-GB" sz="2400" dirty="0">
                <a:latin typeface="Arial" panose="020B0604020202020204" pitchFamily="34" charset="0"/>
                <a:cs typeface="Arial" panose="020B0604020202020204" pitchFamily="34" charset="0"/>
              </a:rPr>
              <a:t>Creating an inclusive world for children and young people with SEND requires input from all sorts of different people – you hold one piece of the jigsaw.</a:t>
            </a:r>
          </a:p>
          <a:p>
            <a:pPr marL="0" indent="0">
              <a:buNone/>
            </a:pPr>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b="1" dirty="0">
                <a:solidFill>
                  <a:srgbClr val="005EB8"/>
                </a:solidFill>
                <a:latin typeface="Arial" panose="020B0604020202020204" pitchFamily="34" charset="0"/>
                <a:cs typeface="Arial" panose="020B0604020202020204" pitchFamily="34" charset="0"/>
              </a:rPr>
              <a:t>Who else might have input?</a:t>
            </a:r>
          </a:p>
          <a:p>
            <a:pPr marL="342900" indent="-342900">
              <a:buFont typeface="Arial" panose="020B0604020202020204" pitchFamily="34" charset="0"/>
              <a:buChar char="•"/>
            </a:pPr>
            <a:r>
              <a:rPr lang="en-GB" sz="2400" b="1" dirty="0">
                <a:solidFill>
                  <a:srgbClr val="005EB8"/>
                </a:solidFill>
                <a:latin typeface="Arial" panose="020B0604020202020204" pitchFamily="34" charset="0"/>
                <a:cs typeface="Arial" panose="020B0604020202020204" pitchFamily="34" charset="0"/>
              </a:rPr>
              <a:t>What is your role? </a:t>
            </a:r>
          </a:p>
        </p:txBody>
      </p:sp>
      <p:sp>
        <p:nvSpPr>
          <p:cNvPr id="12" name="TextBox 11">
            <a:extLst>
              <a:ext uri="{FF2B5EF4-FFF2-40B4-BE49-F238E27FC236}">
                <a16:creationId xmlns:a16="http://schemas.microsoft.com/office/drawing/2014/main" id="{FE8F3D22-3A2C-446C-AFD1-6B2DB138CFBE}"/>
              </a:ext>
            </a:extLst>
          </p:cNvPr>
          <p:cNvSpPr txBox="1"/>
          <p:nvPr/>
        </p:nvSpPr>
        <p:spPr>
          <a:xfrm>
            <a:off x="1011936" y="5169244"/>
            <a:ext cx="10367264" cy="1200329"/>
          </a:xfrm>
          <a:prstGeom prst="rect">
            <a:avLst/>
          </a:prstGeom>
          <a:noFill/>
        </p:spPr>
        <p:txBody>
          <a:bodyPr wrap="square">
            <a:spAutoFit/>
          </a:bodyPr>
          <a:lstStyle/>
          <a:p>
            <a:pPr marL="0" indent="0">
              <a:buNone/>
            </a:pPr>
            <a:r>
              <a:rPr lang="en-GB" sz="2400" dirty="0">
                <a:latin typeface="Arial" panose="020B0604020202020204" pitchFamily="34" charset="0"/>
                <a:cs typeface="Arial" panose="020B0604020202020204" pitchFamily="34" charset="0"/>
              </a:rPr>
              <a:t>Working together with CYP, families and other ‘pieces of the jigsaw’ as a whole system will support CYP and families to achieve their holistic outcomes. </a:t>
            </a:r>
          </a:p>
        </p:txBody>
      </p:sp>
    </p:spTree>
    <p:extLst>
      <p:ext uri="{BB962C8B-B14F-4D97-AF65-F5344CB8AC3E}">
        <p14:creationId xmlns:p14="http://schemas.microsoft.com/office/powerpoint/2010/main" val="266839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0">
                                            <p:txEl>
                                              <p:pRg st="2" end="2"/>
                                            </p:txEl>
                                          </p:spTgt>
                                        </p:tgtEl>
                                        <p:attrNameLst>
                                          <p:attrName>style.visibility</p:attrName>
                                        </p:attrNameLst>
                                      </p:cBhvr>
                                      <p:to>
                                        <p:strVal val="visible"/>
                                      </p:to>
                                    </p:set>
                                    <p:animEffect transition="in" filter="fade">
                                      <p:cBhvr>
                                        <p:cTn id="14" dur="500"/>
                                        <p:tgtEl>
                                          <p:spTgt spid="10">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animEffect transition="in" filter="fade">
                                      <p:cBhvr>
                                        <p:cTn id="19" dur="500"/>
                                        <p:tgtEl>
                                          <p:spTgt spid="10">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2">
                                            <p:txEl>
                                              <p:pRg st="0" end="0"/>
                                            </p:txEl>
                                          </p:spTgt>
                                        </p:tgtEl>
                                        <p:attrNameLst>
                                          <p:attrName>style.visibility</p:attrName>
                                        </p:attrNameLst>
                                      </p:cBhvr>
                                      <p:to>
                                        <p:strVal val="visible"/>
                                      </p:to>
                                    </p:set>
                                    <p:animEffect transition="in" filter="fade">
                                      <p:cBhvr>
                                        <p:cTn id="24" dur="1000"/>
                                        <p:tgtEl>
                                          <p:spTgt spid="12">
                                            <p:txEl>
                                              <p:pRg st="0" end="0"/>
                                            </p:txEl>
                                          </p:spTgt>
                                        </p:tgtEl>
                                      </p:cBhvr>
                                    </p:animEffect>
                                    <p:anim calcmode="lin" valueType="num">
                                      <p:cBhvr>
                                        <p:cTn id="25"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AE459F-A97C-44F1-AA8C-31FD5D438BEF}"/>
              </a:ext>
            </a:extLst>
          </p:cNvPr>
          <p:cNvSpPr/>
          <p:nvPr/>
        </p:nvSpPr>
        <p:spPr>
          <a:xfrm>
            <a:off x="0" y="893200"/>
            <a:ext cx="12192000" cy="842286"/>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ndParaRPr>
          </a:p>
        </p:txBody>
      </p:sp>
      <p:sp>
        <p:nvSpPr>
          <p:cNvPr id="2" name="Title 1">
            <a:extLst>
              <a:ext uri="{FF2B5EF4-FFF2-40B4-BE49-F238E27FC236}">
                <a16:creationId xmlns:a16="http://schemas.microsoft.com/office/drawing/2014/main" id="{E3F51EC2-BB62-4559-82CF-087046AD549F}"/>
              </a:ext>
            </a:extLst>
          </p:cNvPr>
          <p:cNvSpPr>
            <a:spLocks noGrp="1"/>
          </p:cNvSpPr>
          <p:nvPr>
            <p:ph type="title"/>
          </p:nvPr>
        </p:nvSpPr>
        <p:spPr>
          <a:xfrm>
            <a:off x="1011936" y="723182"/>
            <a:ext cx="10168128" cy="1179576"/>
          </a:xfrm>
        </p:spPr>
        <p:txBody>
          <a:bodyPr>
            <a:normAutofit/>
          </a:bodyPr>
          <a:lstStyle/>
          <a:p>
            <a:r>
              <a:rPr lang="en-GB" sz="4000" dirty="0">
                <a:solidFill>
                  <a:schemeClr val="bg1"/>
                </a:solidFill>
                <a:latin typeface="Arial" panose="020B0604020202020204" pitchFamily="34" charset="0"/>
                <a:cs typeface="Arial" panose="020B0604020202020204" pitchFamily="34" charset="0"/>
              </a:rPr>
              <a:t>Holistic outcomes</a:t>
            </a:r>
          </a:p>
        </p:txBody>
      </p:sp>
      <p:pic>
        <p:nvPicPr>
          <p:cNvPr id="13" name="Picture 12" descr="A blue and white logo&#10;&#10;Description automatically generated with low confidence">
            <a:extLst>
              <a:ext uri="{FF2B5EF4-FFF2-40B4-BE49-F238E27FC236}">
                <a16:creationId xmlns:a16="http://schemas.microsoft.com/office/drawing/2014/main" id="{D80C2D5E-3A75-4645-8E16-C85E2198F2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281" y="162949"/>
            <a:ext cx="1362301" cy="548640"/>
          </a:xfrm>
          <a:prstGeom prst="rect">
            <a:avLst/>
          </a:prstGeom>
        </p:spPr>
      </p:pic>
      <p:sp>
        <p:nvSpPr>
          <p:cNvPr id="20" name="Rectangle 19">
            <a:extLst>
              <a:ext uri="{FF2B5EF4-FFF2-40B4-BE49-F238E27FC236}">
                <a16:creationId xmlns:a16="http://schemas.microsoft.com/office/drawing/2014/main" id="{D337EEB9-3337-48B5-96D8-D4EE6062D5C3}"/>
              </a:ext>
            </a:extLst>
          </p:cNvPr>
          <p:cNvSpPr/>
          <p:nvPr/>
        </p:nvSpPr>
        <p:spPr>
          <a:xfrm>
            <a:off x="0" y="6429790"/>
            <a:ext cx="12192000" cy="428209"/>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2CD97F12-ACD0-44C3-825A-07AA810E1935}"/>
              </a:ext>
            </a:extLst>
          </p:cNvPr>
          <p:cNvSpPr txBox="1"/>
          <p:nvPr/>
        </p:nvSpPr>
        <p:spPr>
          <a:xfrm>
            <a:off x="5584540" y="6490005"/>
            <a:ext cx="10030097" cy="307777"/>
          </a:xfrm>
          <a:prstGeom prst="rect">
            <a:avLst/>
          </a:prstGeom>
          <a:noFill/>
        </p:spPr>
        <p:txBody>
          <a:bodyPr wrap="square">
            <a:spAutoFit/>
          </a:bodyPr>
          <a:lstStyle/>
          <a:p>
            <a:r>
              <a:rPr lang="en-GB" sz="1400" i="1" dirty="0">
                <a:solidFill>
                  <a:schemeClr val="bg1"/>
                </a:solidFill>
                <a:latin typeface="Arial" panose="020B0604020202020204" pitchFamily="34" charset="0"/>
                <a:cs typeface="Arial" panose="020B0604020202020204" pitchFamily="34" charset="0"/>
              </a:rPr>
              <a:t>Working effectively together to improve outcomes for children and young people</a:t>
            </a:r>
          </a:p>
        </p:txBody>
      </p:sp>
      <p:graphicFrame>
        <p:nvGraphicFramePr>
          <p:cNvPr id="10" name="Content Placeholder 2">
            <a:extLst>
              <a:ext uri="{FF2B5EF4-FFF2-40B4-BE49-F238E27FC236}">
                <a16:creationId xmlns:a16="http://schemas.microsoft.com/office/drawing/2014/main" id="{35DCF2F0-06F3-4C23-8359-471787083AC9}"/>
              </a:ext>
            </a:extLst>
          </p:cNvPr>
          <p:cNvGraphicFramePr>
            <a:graphicFrameLocks noGrp="1"/>
          </p:cNvGraphicFramePr>
          <p:nvPr>
            <p:ph idx="1"/>
            <p:extLst>
              <p:ext uri="{D42A27DB-BD31-4B8C-83A1-F6EECF244321}">
                <p14:modId xmlns:p14="http://schemas.microsoft.com/office/powerpoint/2010/main" val="3793394319"/>
              </p:ext>
            </p:extLst>
          </p:nvPr>
        </p:nvGraphicFramePr>
        <p:xfrm>
          <a:off x="4398701" y="1729614"/>
          <a:ext cx="7226372" cy="44052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a:extLst>
              <a:ext uri="{FF2B5EF4-FFF2-40B4-BE49-F238E27FC236}">
                <a16:creationId xmlns:a16="http://schemas.microsoft.com/office/drawing/2014/main" id="{88B409AC-FA48-47F3-A9A3-360523679CE0}"/>
              </a:ext>
            </a:extLst>
          </p:cNvPr>
          <p:cNvSpPr txBox="1"/>
          <p:nvPr/>
        </p:nvSpPr>
        <p:spPr>
          <a:xfrm>
            <a:off x="1011936" y="1861313"/>
            <a:ext cx="3322028" cy="4401205"/>
          </a:xfrm>
          <a:prstGeom prst="rect">
            <a:avLst/>
          </a:prstGeom>
          <a:noFill/>
        </p:spPr>
        <p:txBody>
          <a:bodyPr wrap="square">
            <a:spAutoFit/>
          </a:bodyPr>
          <a:lstStyle/>
          <a:p>
            <a:pPr marL="0" indent="0">
              <a:buNone/>
            </a:pPr>
            <a:r>
              <a:rPr lang="en-GB" sz="2000" dirty="0">
                <a:latin typeface="Arial" panose="020B0604020202020204" pitchFamily="34" charset="0"/>
                <a:cs typeface="Arial" panose="020B0604020202020204" pitchFamily="34" charset="0"/>
              </a:rPr>
              <a:t>Holistic outcomes cannot be achieved by any one type of professional alone, and they are about the big things that matter most to children, young people and their families. </a:t>
            </a:r>
          </a:p>
          <a:p>
            <a:pPr marL="0" indent="0">
              <a:buNone/>
            </a:pPr>
            <a:endParaRPr lang="en-GB" sz="2000" dirty="0">
              <a:latin typeface="Arial" panose="020B0604020202020204" pitchFamily="34" charset="0"/>
              <a:cs typeface="Arial" panose="020B0604020202020204" pitchFamily="34" charset="0"/>
            </a:endParaRPr>
          </a:p>
          <a:p>
            <a:pPr marL="0" indent="0">
              <a:buNone/>
            </a:pPr>
            <a:r>
              <a:rPr lang="en-GB" sz="2000" dirty="0">
                <a:latin typeface="Arial" panose="020B0604020202020204" pitchFamily="34" charset="0"/>
                <a:cs typeface="Arial" panose="020B0604020202020204" pitchFamily="34" charset="0"/>
              </a:rPr>
              <a:t>You might use the word ‘</a:t>
            </a:r>
            <a:r>
              <a:rPr lang="en-GB" sz="2000" b="1" dirty="0">
                <a:solidFill>
                  <a:srgbClr val="005EB8"/>
                </a:solidFill>
                <a:latin typeface="Arial" panose="020B0604020202020204" pitchFamily="34" charset="0"/>
                <a:cs typeface="Arial" panose="020B0604020202020204" pitchFamily="34" charset="0"/>
              </a:rPr>
              <a:t>outcomes</a:t>
            </a:r>
            <a:r>
              <a:rPr lang="en-GB" sz="2000" dirty="0">
                <a:latin typeface="Arial" panose="020B0604020202020204" pitchFamily="34" charset="0"/>
                <a:cs typeface="Arial" panose="020B0604020202020204" pitchFamily="34" charset="0"/>
              </a:rPr>
              <a:t>’ slightly differently in your day to day work. In the SEND context, they usually include things like:</a:t>
            </a:r>
          </a:p>
        </p:txBody>
      </p:sp>
    </p:spTree>
    <p:extLst>
      <p:ext uri="{BB962C8B-B14F-4D97-AF65-F5344CB8AC3E}">
        <p14:creationId xmlns:p14="http://schemas.microsoft.com/office/powerpoint/2010/main" val="2168335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2" end="2"/>
                                            </p:txEl>
                                          </p:spTgt>
                                        </p:tgtEl>
                                        <p:attrNameLst>
                                          <p:attrName>style.visibility</p:attrName>
                                        </p:attrNameLst>
                                      </p:cBhvr>
                                      <p:to>
                                        <p:strVal val="visible"/>
                                      </p:to>
                                    </p:set>
                                    <p:animEffect transition="in" filter="fade">
                                      <p:cBhvr>
                                        <p:cTn id="14" dur="1000"/>
                                        <p:tgtEl>
                                          <p:spTgt spid="9">
                                            <p:txEl>
                                              <p:pRg st="2" end="2"/>
                                            </p:txEl>
                                          </p:spTgt>
                                        </p:tgtEl>
                                      </p:cBhvr>
                                    </p:animEffect>
                                    <p:anim calcmode="lin" valueType="num">
                                      <p:cBhvr>
                                        <p:cTn id="15"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AE459F-A97C-44F1-AA8C-31FD5D438BEF}"/>
              </a:ext>
            </a:extLst>
          </p:cNvPr>
          <p:cNvSpPr/>
          <p:nvPr/>
        </p:nvSpPr>
        <p:spPr>
          <a:xfrm>
            <a:off x="0" y="893200"/>
            <a:ext cx="12192000" cy="842286"/>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ndParaRPr>
          </a:p>
        </p:txBody>
      </p:sp>
      <p:sp>
        <p:nvSpPr>
          <p:cNvPr id="2" name="Title 1">
            <a:extLst>
              <a:ext uri="{FF2B5EF4-FFF2-40B4-BE49-F238E27FC236}">
                <a16:creationId xmlns:a16="http://schemas.microsoft.com/office/drawing/2014/main" id="{E3F51EC2-BB62-4559-82CF-087046AD549F}"/>
              </a:ext>
            </a:extLst>
          </p:cNvPr>
          <p:cNvSpPr>
            <a:spLocks noGrp="1"/>
          </p:cNvSpPr>
          <p:nvPr>
            <p:ph type="title"/>
          </p:nvPr>
        </p:nvSpPr>
        <p:spPr>
          <a:xfrm>
            <a:off x="1011936" y="723182"/>
            <a:ext cx="10168128" cy="1179576"/>
          </a:xfrm>
        </p:spPr>
        <p:txBody>
          <a:bodyPr>
            <a:normAutofit/>
          </a:bodyPr>
          <a:lstStyle/>
          <a:p>
            <a:r>
              <a:rPr lang="en-GB" sz="4000" dirty="0">
                <a:solidFill>
                  <a:schemeClr val="bg1"/>
                </a:solidFill>
                <a:latin typeface="Arial" panose="020B0604020202020204" pitchFamily="34" charset="0"/>
                <a:cs typeface="Arial" panose="020B0604020202020204" pitchFamily="34" charset="0"/>
              </a:rPr>
              <a:t>Making outcomes-based decisions</a:t>
            </a:r>
          </a:p>
        </p:txBody>
      </p:sp>
      <p:sp>
        <p:nvSpPr>
          <p:cNvPr id="3" name="Content Placeholder 2">
            <a:extLst>
              <a:ext uri="{FF2B5EF4-FFF2-40B4-BE49-F238E27FC236}">
                <a16:creationId xmlns:a16="http://schemas.microsoft.com/office/drawing/2014/main" id="{471D6837-FF37-4857-9B74-A6486FF2702D}"/>
              </a:ext>
            </a:extLst>
          </p:cNvPr>
          <p:cNvSpPr>
            <a:spLocks noGrp="1"/>
          </p:cNvSpPr>
          <p:nvPr>
            <p:ph idx="1"/>
          </p:nvPr>
        </p:nvSpPr>
        <p:spPr>
          <a:xfrm>
            <a:off x="620050" y="1967449"/>
            <a:ext cx="7756726" cy="4189742"/>
          </a:xfrm>
        </p:spPr>
        <p:txBody>
          <a:bodyPr>
            <a:normAutofit/>
          </a:bodyPr>
          <a:lstStyle/>
          <a:p>
            <a:pPr marL="0" indent="0">
              <a:buNone/>
            </a:pPr>
            <a:r>
              <a:rPr lang="en-GB" sz="2000" dirty="0">
                <a:latin typeface="Arial" panose="020B0604020202020204" pitchFamily="34" charset="0"/>
                <a:cs typeface="Arial" panose="020B0604020202020204" pitchFamily="34" charset="0"/>
              </a:rPr>
              <a:t>Focusing on </a:t>
            </a:r>
            <a:r>
              <a:rPr lang="en-GB" sz="2000" b="1" dirty="0">
                <a:solidFill>
                  <a:srgbClr val="005EB8"/>
                </a:solidFill>
                <a:latin typeface="Arial" panose="020B0604020202020204" pitchFamily="34" charset="0"/>
                <a:cs typeface="Arial" panose="020B0604020202020204" pitchFamily="34" charset="0"/>
              </a:rPr>
              <a:t>outcomes</a:t>
            </a:r>
            <a:r>
              <a:rPr lang="en-GB" sz="2000" dirty="0">
                <a:latin typeface="Arial" panose="020B0604020202020204" pitchFamily="34" charset="0"/>
                <a:cs typeface="Arial" panose="020B0604020202020204" pitchFamily="34" charset="0"/>
              </a:rPr>
              <a:t> makes sure that professionals focus not just on what they are </a:t>
            </a:r>
            <a:r>
              <a:rPr lang="en-GB" sz="2000" b="1" dirty="0">
                <a:solidFill>
                  <a:srgbClr val="005EB8"/>
                </a:solidFill>
                <a:latin typeface="Arial" panose="020B0604020202020204" pitchFamily="34" charset="0"/>
                <a:cs typeface="Arial" panose="020B0604020202020204" pitchFamily="34" charset="0"/>
              </a:rPr>
              <a:t>doing</a:t>
            </a:r>
            <a:r>
              <a:rPr lang="en-GB" sz="2000" dirty="0">
                <a:latin typeface="Arial" panose="020B0604020202020204" pitchFamily="34" charset="0"/>
                <a:cs typeface="Arial" panose="020B0604020202020204" pitchFamily="34" charset="0"/>
              </a:rPr>
              <a:t>, but what they are </a:t>
            </a:r>
            <a:r>
              <a:rPr lang="en-GB" sz="2000" b="1" dirty="0">
                <a:solidFill>
                  <a:srgbClr val="005EB8"/>
                </a:solidFill>
                <a:latin typeface="Arial" panose="020B0604020202020204" pitchFamily="34" charset="0"/>
                <a:cs typeface="Arial" panose="020B0604020202020204" pitchFamily="34" charset="0"/>
              </a:rPr>
              <a:t>achieving</a:t>
            </a:r>
            <a:r>
              <a:rPr lang="en-GB" sz="2000" dirty="0">
                <a:latin typeface="Arial" panose="020B0604020202020204" pitchFamily="34" charset="0"/>
                <a:cs typeface="Arial" panose="020B0604020202020204" pitchFamily="34" charset="0"/>
              </a:rPr>
              <a:t>. This approach pushes everyone in the system to ask the questions:</a:t>
            </a:r>
          </a:p>
          <a:p>
            <a:pPr>
              <a:buClr>
                <a:srgbClr val="005EB8"/>
              </a:buClr>
              <a:buFont typeface="Wingdings" panose="05000000000000000000" pitchFamily="2" charset="2"/>
              <a:buChar char="ü"/>
            </a:pPr>
            <a:r>
              <a:rPr lang="en-GB" sz="2400" dirty="0">
                <a:latin typeface="Arial" panose="020B0604020202020204" pitchFamily="34" charset="0"/>
                <a:cs typeface="Arial" panose="020B0604020202020204" pitchFamily="34" charset="0"/>
              </a:rPr>
              <a:t>Are we achieving the things which matter most to children/young people and families?</a:t>
            </a:r>
          </a:p>
          <a:p>
            <a:pPr>
              <a:buClr>
                <a:srgbClr val="005EB8"/>
              </a:buClr>
              <a:buFont typeface="Wingdings" panose="05000000000000000000" pitchFamily="2" charset="2"/>
              <a:buChar char="ü"/>
            </a:pPr>
            <a:r>
              <a:rPr lang="en-GB" sz="2400" dirty="0">
                <a:latin typeface="Arial" panose="020B0604020202020204" pitchFamily="34" charset="0"/>
                <a:cs typeface="Arial" panose="020B0604020202020204" pitchFamily="34" charset="0"/>
              </a:rPr>
              <a:t>Are we making a real difference in children and young people’s lives?</a:t>
            </a:r>
          </a:p>
          <a:p>
            <a:pPr>
              <a:buClr>
                <a:srgbClr val="005EB8"/>
              </a:buClr>
              <a:buFont typeface="Wingdings" panose="05000000000000000000" pitchFamily="2" charset="2"/>
              <a:buChar char="ü"/>
            </a:pPr>
            <a:r>
              <a:rPr lang="en-GB" sz="2400" dirty="0">
                <a:latin typeface="Arial" panose="020B0604020202020204" pitchFamily="34" charset="0"/>
                <a:cs typeface="Arial" panose="020B0604020202020204" pitchFamily="34" charset="0"/>
              </a:rPr>
              <a:t>What can we do differently to make more </a:t>
            </a:r>
            <a:r>
              <a:rPr lang="en-GB" sz="2400" b="1" dirty="0">
                <a:solidFill>
                  <a:srgbClr val="005EB8"/>
                </a:solidFill>
                <a:latin typeface="Arial" panose="020B0604020202020204" pitchFamily="34" charset="0"/>
                <a:cs typeface="Arial" panose="020B0604020202020204" pitchFamily="34" charset="0"/>
              </a:rPr>
              <a:t>impact</a:t>
            </a:r>
            <a:r>
              <a:rPr lang="en-GB" sz="2400" dirty="0">
                <a:latin typeface="Arial" panose="020B0604020202020204" pitchFamily="34" charset="0"/>
                <a:cs typeface="Arial" panose="020B0604020202020204" pitchFamily="34" charset="0"/>
              </a:rPr>
              <a:t>?</a:t>
            </a:r>
          </a:p>
          <a:p>
            <a:pPr marL="0" indent="0">
              <a:buNone/>
            </a:pPr>
            <a:r>
              <a:rPr lang="en-GB" sz="2000" dirty="0">
                <a:latin typeface="Arial" panose="020B0604020202020204" pitchFamily="34" charset="0"/>
                <a:cs typeface="Arial" panose="020B0604020202020204" pitchFamily="34" charset="0"/>
              </a:rPr>
              <a:t>We can only do this successfully if we work collaboratively, which means bringing professionals across the system together to meaningfully listen and respond to the views and priorities of children, young people and families.</a:t>
            </a:r>
            <a:endParaRPr lang="en-GB" sz="2200" dirty="0">
              <a:latin typeface="Arial" panose="020B0604020202020204" pitchFamily="34" charset="0"/>
              <a:cs typeface="Arial" panose="020B0604020202020204" pitchFamily="34" charset="0"/>
            </a:endParaRPr>
          </a:p>
          <a:p>
            <a:pPr marL="0" indent="0">
              <a:buClr>
                <a:srgbClr val="005EB8"/>
              </a:buClr>
              <a:buNone/>
            </a:pPr>
            <a:endParaRPr lang="en-GB" sz="2200" dirty="0">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5868DDFD-6D91-4C38-953C-E96DF4AD8256}"/>
              </a:ext>
            </a:extLst>
          </p:cNvPr>
          <p:cNvSpPr/>
          <p:nvPr/>
        </p:nvSpPr>
        <p:spPr>
          <a:xfrm>
            <a:off x="0" y="6429790"/>
            <a:ext cx="12192000" cy="428209"/>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F5E91B90-036C-4687-8D3F-7153FC8B3663}"/>
              </a:ext>
            </a:extLst>
          </p:cNvPr>
          <p:cNvSpPr txBox="1"/>
          <p:nvPr/>
        </p:nvSpPr>
        <p:spPr>
          <a:xfrm>
            <a:off x="5584540" y="6490005"/>
            <a:ext cx="10030097" cy="307777"/>
          </a:xfrm>
          <a:prstGeom prst="rect">
            <a:avLst/>
          </a:prstGeom>
          <a:noFill/>
        </p:spPr>
        <p:txBody>
          <a:bodyPr wrap="square">
            <a:spAutoFit/>
          </a:bodyPr>
          <a:lstStyle/>
          <a:p>
            <a:r>
              <a:rPr lang="en-GB" sz="1400" i="1" dirty="0">
                <a:solidFill>
                  <a:schemeClr val="bg1"/>
                </a:solidFill>
                <a:latin typeface="Arial" panose="020B0604020202020204" pitchFamily="34" charset="0"/>
                <a:cs typeface="Arial" panose="020B0604020202020204" pitchFamily="34" charset="0"/>
              </a:rPr>
              <a:t>Working effectively together to improve outcomes for children and young people</a:t>
            </a:r>
          </a:p>
        </p:txBody>
      </p:sp>
      <p:pic>
        <p:nvPicPr>
          <p:cNvPr id="13" name="Picture 12" descr="A blue and white logo&#10;&#10;Description automatically generated with low confidence">
            <a:extLst>
              <a:ext uri="{FF2B5EF4-FFF2-40B4-BE49-F238E27FC236}">
                <a16:creationId xmlns:a16="http://schemas.microsoft.com/office/drawing/2014/main" id="{D80C2D5E-3A75-4645-8E16-C85E2198F2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281" y="162949"/>
            <a:ext cx="1362301" cy="548640"/>
          </a:xfrm>
          <a:prstGeom prst="rect">
            <a:avLst/>
          </a:prstGeom>
        </p:spPr>
      </p:pic>
      <p:pic>
        <p:nvPicPr>
          <p:cNvPr id="10" name="Picture 2" descr="Child in a wheelchair with teaching assistant. ">
            <a:extLst>
              <a:ext uri="{FF2B5EF4-FFF2-40B4-BE49-F238E27FC236}">
                <a16:creationId xmlns:a16="http://schemas.microsoft.com/office/drawing/2014/main" id="{F1B4B5D1-2637-4B68-AE93-9845A13E188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24368"/>
          <a:stretch/>
        </p:blipFill>
        <p:spPr bwMode="auto">
          <a:xfrm>
            <a:off x="8694059" y="2712126"/>
            <a:ext cx="3063523" cy="2700388"/>
          </a:xfrm>
          <a:prstGeom prst="rect">
            <a:avLst/>
          </a:prstGeom>
          <a:ln>
            <a:solidFill>
              <a:srgbClr val="005EB8"/>
            </a:solid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4094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AE459F-A97C-44F1-AA8C-31FD5D438BEF}"/>
              </a:ext>
            </a:extLst>
          </p:cNvPr>
          <p:cNvSpPr/>
          <p:nvPr/>
        </p:nvSpPr>
        <p:spPr>
          <a:xfrm>
            <a:off x="0" y="893200"/>
            <a:ext cx="12192000" cy="842286"/>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ndParaRPr>
          </a:p>
        </p:txBody>
      </p:sp>
      <p:sp>
        <p:nvSpPr>
          <p:cNvPr id="2" name="Title 1">
            <a:extLst>
              <a:ext uri="{FF2B5EF4-FFF2-40B4-BE49-F238E27FC236}">
                <a16:creationId xmlns:a16="http://schemas.microsoft.com/office/drawing/2014/main" id="{E3F51EC2-BB62-4559-82CF-087046AD549F}"/>
              </a:ext>
            </a:extLst>
          </p:cNvPr>
          <p:cNvSpPr>
            <a:spLocks noGrp="1"/>
          </p:cNvSpPr>
          <p:nvPr>
            <p:ph type="title"/>
          </p:nvPr>
        </p:nvSpPr>
        <p:spPr>
          <a:xfrm>
            <a:off x="1011936" y="723182"/>
            <a:ext cx="10168128" cy="1179576"/>
          </a:xfrm>
        </p:spPr>
        <p:txBody>
          <a:bodyPr>
            <a:normAutofit/>
          </a:bodyPr>
          <a:lstStyle/>
          <a:p>
            <a:r>
              <a:rPr lang="en-GB" sz="4000" dirty="0">
                <a:solidFill>
                  <a:schemeClr val="bg1"/>
                </a:solidFill>
                <a:latin typeface="Arial" panose="020B0604020202020204" pitchFamily="34" charset="0"/>
                <a:cs typeface="Arial" panose="020B0604020202020204" pitchFamily="34" charset="0"/>
              </a:rPr>
              <a:t>Working together</a:t>
            </a:r>
          </a:p>
        </p:txBody>
      </p:sp>
      <p:pic>
        <p:nvPicPr>
          <p:cNvPr id="13" name="Picture 12" descr="A blue and white logo&#10;&#10;Description automatically generated with low confidence">
            <a:extLst>
              <a:ext uri="{FF2B5EF4-FFF2-40B4-BE49-F238E27FC236}">
                <a16:creationId xmlns:a16="http://schemas.microsoft.com/office/drawing/2014/main" id="{D80C2D5E-3A75-4645-8E16-C85E2198F2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281" y="162949"/>
            <a:ext cx="1362301" cy="548640"/>
          </a:xfrm>
          <a:prstGeom prst="rect">
            <a:avLst/>
          </a:prstGeom>
        </p:spPr>
      </p:pic>
      <p:sp>
        <p:nvSpPr>
          <p:cNvPr id="20" name="Rectangle 19">
            <a:extLst>
              <a:ext uri="{FF2B5EF4-FFF2-40B4-BE49-F238E27FC236}">
                <a16:creationId xmlns:a16="http://schemas.microsoft.com/office/drawing/2014/main" id="{D337EEB9-3337-48B5-96D8-D4EE6062D5C3}"/>
              </a:ext>
            </a:extLst>
          </p:cNvPr>
          <p:cNvSpPr/>
          <p:nvPr/>
        </p:nvSpPr>
        <p:spPr>
          <a:xfrm>
            <a:off x="0" y="6429790"/>
            <a:ext cx="12192000" cy="428209"/>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2CD97F12-ACD0-44C3-825A-07AA810E1935}"/>
              </a:ext>
            </a:extLst>
          </p:cNvPr>
          <p:cNvSpPr txBox="1"/>
          <p:nvPr/>
        </p:nvSpPr>
        <p:spPr>
          <a:xfrm>
            <a:off x="5584540" y="6490005"/>
            <a:ext cx="10030097" cy="307777"/>
          </a:xfrm>
          <a:prstGeom prst="rect">
            <a:avLst/>
          </a:prstGeom>
          <a:noFill/>
        </p:spPr>
        <p:txBody>
          <a:bodyPr wrap="square">
            <a:spAutoFit/>
          </a:bodyPr>
          <a:lstStyle/>
          <a:p>
            <a:r>
              <a:rPr lang="en-GB" sz="1400" i="1" dirty="0">
                <a:solidFill>
                  <a:schemeClr val="bg1"/>
                </a:solidFill>
                <a:latin typeface="Arial" panose="020B0604020202020204" pitchFamily="34" charset="0"/>
                <a:cs typeface="Arial" panose="020B0604020202020204" pitchFamily="34" charset="0"/>
              </a:rPr>
              <a:t>Working effectively together to improve outcomes for children and young people</a:t>
            </a:r>
          </a:p>
        </p:txBody>
      </p:sp>
      <p:sp>
        <p:nvSpPr>
          <p:cNvPr id="9" name="TextBox 8">
            <a:extLst>
              <a:ext uri="{FF2B5EF4-FFF2-40B4-BE49-F238E27FC236}">
                <a16:creationId xmlns:a16="http://schemas.microsoft.com/office/drawing/2014/main" id="{564A91B8-598A-42B2-AE8C-0C4021B691D4}"/>
              </a:ext>
            </a:extLst>
          </p:cNvPr>
          <p:cNvSpPr txBox="1"/>
          <p:nvPr/>
        </p:nvSpPr>
        <p:spPr>
          <a:xfrm>
            <a:off x="1095827" y="1914351"/>
            <a:ext cx="10084237" cy="1015663"/>
          </a:xfrm>
          <a:prstGeom prst="rect">
            <a:avLst/>
          </a:prstGeom>
          <a:noFill/>
        </p:spPr>
        <p:txBody>
          <a:bodyPr wrap="square">
            <a:spAutoFit/>
          </a:bodyPr>
          <a:lstStyle/>
          <a:p>
            <a:r>
              <a:rPr lang="en-GB" sz="2000" dirty="0">
                <a:latin typeface="Arial" panose="020B0604020202020204" pitchFamily="34" charset="0"/>
                <a:cs typeface="Arial" panose="020B0604020202020204" pitchFamily="34" charset="0"/>
              </a:rPr>
              <a:t>In the SEND system, we call working together like this </a:t>
            </a:r>
            <a:r>
              <a:rPr lang="en-GB" sz="2000" b="1" dirty="0">
                <a:solidFill>
                  <a:srgbClr val="005EB8"/>
                </a:solidFill>
                <a:latin typeface="Arial" panose="020B0604020202020204" pitchFamily="34" charset="0"/>
                <a:cs typeface="Arial" panose="020B0604020202020204" pitchFamily="34" charset="0"/>
              </a:rPr>
              <a:t>co-production</a:t>
            </a:r>
            <a:r>
              <a:rPr lang="en-GB" sz="2000" dirty="0">
                <a:latin typeface="Arial" panose="020B0604020202020204" pitchFamily="34" charset="0"/>
                <a:cs typeface="Arial" panose="020B0604020202020204" pitchFamily="34" charset="0"/>
              </a:rPr>
              <a:t> or sometimes </a:t>
            </a:r>
            <a:r>
              <a:rPr lang="en-GB" sz="2000" b="1" dirty="0">
                <a:solidFill>
                  <a:srgbClr val="005EB8"/>
                </a:solidFill>
                <a:latin typeface="Arial" panose="020B0604020202020204" pitchFamily="34" charset="0"/>
                <a:cs typeface="Arial" panose="020B0604020202020204" pitchFamily="34" charset="0"/>
              </a:rPr>
              <a:t>participation or joint partnership</a:t>
            </a:r>
            <a:r>
              <a:rPr lang="en-GB" sz="2000" b="1" dirty="0">
                <a:latin typeface="Arial" panose="020B0604020202020204" pitchFamily="34" charset="0"/>
                <a:cs typeface="Arial" panose="020B0604020202020204" pitchFamily="34" charset="0"/>
              </a:rPr>
              <a:t>.</a:t>
            </a:r>
            <a:r>
              <a:rPr lang="en-GB" sz="2000" dirty="0">
                <a:latin typeface="Arial" panose="020B0604020202020204" pitchFamily="34" charset="0"/>
                <a:cs typeface="Arial" panose="020B0604020202020204" pitchFamily="34" charset="0"/>
              </a:rPr>
              <a:t> It should happen at strategic, operational and individual level.</a:t>
            </a:r>
          </a:p>
        </p:txBody>
      </p:sp>
      <p:grpSp>
        <p:nvGrpSpPr>
          <p:cNvPr id="14" name="Group 13">
            <a:extLst>
              <a:ext uri="{FF2B5EF4-FFF2-40B4-BE49-F238E27FC236}">
                <a16:creationId xmlns:a16="http://schemas.microsoft.com/office/drawing/2014/main" id="{43D6312D-5C58-424C-8084-947D8B7CC522}"/>
              </a:ext>
            </a:extLst>
          </p:cNvPr>
          <p:cNvGrpSpPr/>
          <p:nvPr/>
        </p:nvGrpSpPr>
        <p:grpSpPr>
          <a:xfrm>
            <a:off x="1140957" y="3073484"/>
            <a:ext cx="8831944" cy="726131"/>
            <a:chOff x="-2621884" y="2036701"/>
            <a:chExt cx="10084237" cy="1036688"/>
          </a:xfrm>
        </p:grpSpPr>
        <p:sp>
          <p:nvSpPr>
            <p:cNvPr id="15" name="Rectangle 14">
              <a:extLst>
                <a:ext uri="{FF2B5EF4-FFF2-40B4-BE49-F238E27FC236}">
                  <a16:creationId xmlns:a16="http://schemas.microsoft.com/office/drawing/2014/main" id="{B030BDEE-4005-4B72-9015-F034B7C4DA07}"/>
                </a:ext>
              </a:extLst>
            </p:cNvPr>
            <p:cNvSpPr/>
            <p:nvPr/>
          </p:nvSpPr>
          <p:spPr>
            <a:xfrm>
              <a:off x="-2621884" y="2036701"/>
              <a:ext cx="10084237" cy="1036688"/>
            </a:xfrm>
            <a:prstGeom prst="rect">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7" name="TextBox 16">
              <a:extLst>
                <a:ext uri="{FF2B5EF4-FFF2-40B4-BE49-F238E27FC236}">
                  <a16:creationId xmlns:a16="http://schemas.microsoft.com/office/drawing/2014/main" id="{99F75CE9-0263-4485-94F3-8767F2C66EF1}"/>
                </a:ext>
              </a:extLst>
            </p:cNvPr>
            <p:cNvSpPr txBox="1"/>
            <p:nvPr/>
          </p:nvSpPr>
          <p:spPr>
            <a:xfrm>
              <a:off x="-2433463" y="2241531"/>
              <a:ext cx="9811925" cy="61134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8016" tIns="73152" rIns="128016" bIns="73152" numCol="1" spcCol="1270" anchor="ctr" anchorCtr="0">
              <a:noAutofit/>
            </a:bodyPr>
            <a:lstStyle/>
            <a:p>
              <a:pPr marL="0" indent="0">
                <a:buNone/>
              </a:pPr>
              <a:r>
                <a:rPr lang="en-GB" sz="2000" dirty="0">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This video from the Social Care Institute of Excellent (SCIE) summarises </a:t>
              </a:r>
              <a:br>
                <a:rPr lang="en-GB" sz="2000" dirty="0">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br>
              <a:r>
                <a:rPr lang="en-GB" sz="2000" dirty="0">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co-production.</a:t>
              </a:r>
              <a:endParaRPr lang="en-GB" sz="2000" dirty="0">
                <a:solidFill>
                  <a:schemeClr val="bg1"/>
                </a:solidFill>
                <a:latin typeface="Arial" panose="020B0604020202020204" pitchFamily="34" charset="0"/>
                <a:cs typeface="Arial" panose="020B0604020202020204" pitchFamily="34" charset="0"/>
              </a:endParaRPr>
            </a:p>
          </p:txBody>
        </p:sp>
      </p:grpSp>
      <p:sp>
        <p:nvSpPr>
          <p:cNvPr id="24" name="TextBox 23">
            <a:extLst>
              <a:ext uri="{FF2B5EF4-FFF2-40B4-BE49-F238E27FC236}">
                <a16:creationId xmlns:a16="http://schemas.microsoft.com/office/drawing/2014/main" id="{1295C886-0462-4C41-B7A3-F6B647A80A3C}"/>
              </a:ext>
            </a:extLst>
          </p:cNvPr>
          <p:cNvSpPr txBox="1"/>
          <p:nvPr/>
        </p:nvSpPr>
        <p:spPr>
          <a:xfrm>
            <a:off x="1095827" y="4160987"/>
            <a:ext cx="10084237" cy="1015663"/>
          </a:xfrm>
          <a:prstGeom prst="rect">
            <a:avLst/>
          </a:prstGeom>
          <a:noFill/>
        </p:spPr>
        <p:txBody>
          <a:bodyPr wrap="square">
            <a:spAutoFit/>
          </a:bodyPr>
          <a:lstStyle/>
          <a:p>
            <a:r>
              <a:rPr lang="en-GB" sz="2000" dirty="0">
                <a:latin typeface="Arial" panose="020B0604020202020204" pitchFamily="34" charset="0"/>
                <a:cs typeface="Arial" panose="020B0604020202020204" pitchFamily="34" charset="0"/>
              </a:rPr>
              <a:t>Locally there is a strong commitment to joint partnership and some Local authorities have coproduced models and strategies for co-production and engagement for example:</a:t>
            </a:r>
          </a:p>
        </p:txBody>
      </p:sp>
      <p:grpSp>
        <p:nvGrpSpPr>
          <p:cNvPr id="25" name="Group 24">
            <a:extLst>
              <a:ext uri="{FF2B5EF4-FFF2-40B4-BE49-F238E27FC236}">
                <a16:creationId xmlns:a16="http://schemas.microsoft.com/office/drawing/2014/main" id="{DE225E9E-5DE5-4208-830F-98704B93E5C9}"/>
              </a:ext>
            </a:extLst>
          </p:cNvPr>
          <p:cNvGrpSpPr/>
          <p:nvPr/>
        </p:nvGrpSpPr>
        <p:grpSpPr>
          <a:xfrm>
            <a:off x="1095827" y="5265955"/>
            <a:ext cx="9151259" cy="726131"/>
            <a:chOff x="-2621884" y="2036701"/>
            <a:chExt cx="10395708" cy="1036688"/>
          </a:xfrm>
        </p:grpSpPr>
        <p:sp>
          <p:nvSpPr>
            <p:cNvPr id="26" name="Rectangle 25">
              <a:extLst>
                <a:ext uri="{FF2B5EF4-FFF2-40B4-BE49-F238E27FC236}">
                  <a16:creationId xmlns:a16="http://schemas.microsoft.com/office/drawing/2014/main" id="{1C1745FC-B612-4F5C-8D09-FFE07FD32FDC}"/>
                </a:ext>
              </a:extLst>
            </p:cNvPr>
            <p:cNvSpPr/>
            <p:nvPr/>
          </p:nvSpPr>
          <p:spPr>
            <a:xfrm>
              <a:off x="-2621884" y="2036701"/>
              <a:ext cx="10084237" cy="1036688"/>
            </a:xfrm>
            <a:prstGeom prst="rect">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7" name="TextBox 26">
              <a:extLst>
                <a:ext uri="{FF2B5EF4-FFF2-40B4-BE49-F238E27FC236}">
                  <a16:creationId xmlns:a16="http://schemas.microsoft.com/office/drawing/2014/main" id="{2AB34402-A854-48A6-AB6A-2C6803F6880B}"/>
                </a:ext>
              </a:extLst>
            </p:cNvPr>
            <p:cNvSpPr txBox="1"/>
            <p:nvPr/>
          </p:nvSpPr>
          <p:spPr>
            <a:xfrm>
              <a:off x="-2433464" y="2241531"/>
              <a:ext cx="10207288" cy="61134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8016" tIns="73152" rIns="128016" bIns="73152" numCol="1" spcCol="1270" anchor="ctr" anchorCtr="0">
              <a:noAutofit/>
            </a:bodyPr>
            <a:lstStyle/>
            <a:p>
              <a:pPr marL="0" indent="0">
                <a:buNone/>
              </a:pPr>
              <a:r>
                <a:rPr lang="en-GB" sz="2000" dirty="0">
                  <a:solidFill>
                    <a:schemeClr val="bg1"/>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Model of Joint Partnership Final September 2020 Audit Version.pdf </a:t>
              </a:r>
            </a:p>
            <a:p>
              <a:pPr marL="0" indent="0">
                <a:buNone/>
              </a:pPr>
              <a:r>
                <a:rPr lang="en-GB" sz="2000" dirty="0">
                  <a:solidFill>
                    <a:schemeClr val="bg1"/>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(yor-ok.org.uk)</a:t>
              </a:r>
              <a:endParaRPr lang="en-GB" sz="3200" dirty="0">
                <a:solidFill>
                  <a:schemeClr val="bg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54530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000"/>
                                        <p:tgtEl>
                                          <p:spTgt spid="14"/>
                                        </p:tgtEl>
                                      </p:cBhvr>
                                    </p:animEffect>
                                    <p:anim calcmode="lin" valueType="num">
                                      <p:cBhvr>
                                        <p:cTn id="13" dur="1000" fill="hold"/>
                                        <p:tgtEl>
                                          <p:spTgt spid="14"/>
                                        </p:tgtEl>
                                        <p:attrNameLst>
                                          <p:attrName>ppt_x</p:attrName>
                                        </p:attrNameLst>
                                      </p:cBhvr>
                                      <p:tavLst>
                                        <p:tav tm="0">
                                          <p:val>
                                            <p:strVal val="#ppt_x"/>
                                          </p:val>
                                        </p:tav>
                                        <p:tav tm="100000">
                                          <p:val>
                                            <p:strVal val="#ppt_x"/>
                                          </p:val>
                                        </p:tav>
                                      </p:tavLst>
                                    </p:anim>
                                    <p:anim calcmode="lin" valueType="num">
                                      <p:cBhvr>
                                        <p:cTn id="1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1000"/>
                                        <p:tgtEl>
                                          <p:spTgt spid="24"/>
                                        </p:tgtEl>
                                      </p:cBhvr>
                                    </p:animEffect>
                                    <p:anim calcmode="lin" valueType="num">
                                      <p:cBhvr>
                                        <p:cTn id="20" dur="1000" fill="hold"/>
                                        <p:tgtEl>
                                          <p:spTgt spid="24"/>
                                        </p:tgtEl>
                                        <p:attrNameLst>
                                          <p:attrName>ppt_x</p:attrName>
                                        </p:attrNameLst>
                                      </p:cBhvr>
                                      <p:tavLst>
                                        <p:tav tm="0">
                                          <p:val>
                                            <p:strVal val="#ppt_x"/>
                                          </p:val>
                                        </p:tav>
                                        <p:tav tm="100000">
                                          <p:val>
                                            <p:strVal val="#ppt_x"/>
                                          </p:val>
                                        </p:tav>
                                      </p:tavLst>
                                    </p:anim>
                                    <p:anim calcmode="lin" valueType="num">
                                      <p:cBhvr>
                                        <p:cTn id="21" dur="1000" fill="hold"/>
                                        <p:tgtEl>
                                          <p:spTgt spid="24"/>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fade">
                                      <p:cBhvr>
                                        <p:cTn id="24" dur="1000"/>
                                        <p:tgtEl>
                                          <p:spTgt spid="25"/>
                                        </p:tgtEl>
                                      </p:cBhvr>
                                    </p:animEffect>
                                    <p:anim calcmode="lin" valueType="num">
                                      <p:cBhvr>
                                        <p:cTn id="25" dur="1000" fill="hold"/>
                                        <p:tgtEl>
                                          <p:spTgt spid="25"/>
                                        </p:tgtEl>
                                        <p:attrNameLst>
                                          <p:attrName>ppt_x</p:attrName>
                                        </p:attrNameLst>
                                      </p:cBhvr>
                                      <p:tavLst>
                                        <p:tav tm="0">
                                          <p:val>
                                            <p:strVal val="#ppt_x"/>
                                          </p:val>
                                        </p:tav>
                                        <p:tav tm="100000">
                                          <p:val>
                                            <p:strVal val="#ppt_x"/>
                                          </p:val>
                                        </p:tav>
                                      </p:tavLst>
                                    </p:anim>
                                    <p:anim calcmode="lin" valueType="num">
                                      <p:cBhvr>
                                        <p:cTn id="26"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4"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AE459F-A97C-44F1-AA8C-31FD5D438BEF}"/>
              </a:ext>
            </a:extLst>
          </p:cNvPr>
          <p:cNvSpPr/>
          <p:nvPr/>
        </p:nvSpPr>
        <p:spPr>
          <a:xfrm>
            <a:off x="0" y="893200"/>
            <a:ext cx="12192000" cy="842286"/>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E3F51EC2-BB62-4559-82CF-087046AD549F}"/>
              </a:ext>
            </a:extLst>
          </p:cNvPr>
          <p:cNvSpPr>
            <a:spLocks noGrp="1"/>
          </p:cNvSpPr>
          <p:nvPr>
            <p:ph type="title"/>
          </p:nvPr>
        </p:nvSpPr>
        <p:spPr>
          <a:xfrm>
            <a:off x="1011936" y="723182"/>
            <a:ext cx="10168128" cy="1179576"/>
          </a:xfrm>
        </p:spPr>
        <p:txBody>
          <a:bodyPr>
            <a:normAutofit/>
          </a:bodyPr>
          <a:lstStyle/>
          <a:p>
            <a:r>
              <a:rPr lang="en-GB" sz="4000" dirty="0">
                <a:solidFill>
                  <a:schemeClr val="bg1"/>
                </a:solidFill>
                <a:latin typeface="Arial" panose="020B0604020202020204" pitchFamily="34" charset="0"/>
                <a:cs typeface="Arial" panose="020B0604020202020204" pitchFamily="34" charset="0"/>
              </a:rPr>
              <a:t>Being person-centred</a:t>
            </a:r>
          </a:p>
        </p:txBody>
      </p:sp>
      <p:pic>
        <p:nvPicPr>
          <p:cNvPr id="13" name="Picture 12" descr="A blue and white logo&#10;&#10;Description automatically generated with low confidence">
            <a:extLst>
              <a:ext uri="{FF2B5EF4-FFF2-40B4-BE49-F238E27FC236}">
                <a16:creationId xmlns:a16="http://schemas.microsoft.com/office/drawing/2014/main" id="{D80C2D5E-3A75-4645-8E16-C85E2198F2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281" y="162949"/>
            <a:ext cx="1362301" cy="548640"/>
          </a:xfrm>
          <a:prstGeom prst="rect">
            <a:avLst/>
          </a:prstGeom>
        </p:spPr>
      </p:pic>
      <p:sp>
        <p:nvSpPr>
          <p:cNvPr id="20" name="Rectangle 19">
            <a:extLst>
              <a:ext uri="{FF2B5EF4-FFF2-40B4-BE49-F238E27FC236}">
                <a16:creationId xmlns:a16="http://schemas.microsoft.com/office/drawing/2014/main" id="{D337EEB9-3337-48B5-96D8-D4EE6062D5C3}"/>
              </a:ext>
            </a:extLst>
          </p:cNvPr>
          <p:cNvSpPr/>
          <p:nvPr/>
        </p:nvSpPr>
        <p:spPr>
          <a:xfrm>
            <a:off x="0" y="6429790"/>
            <a:ext cx="12192000" cy="428209"/>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2CD97F12-ACD0-44C3-825A-07AA810E1935}"/>
              </a:ext>
            </a:extLst>
          </p:cNvPr>
          <p:cNvSpPr txBox="1"/>
          <p:nvPr/>
        </p:nvSpPr>
        <p:spPr>
          <a:xfrm>
            <a:off x="5584540" y="6490005"/>
            <a:ext cx="10030097" cy="307777"/>
          </a:xfrm>
          <a:prstGeom prst="rect">
            <a:avLst/>
          </a:prstGeom>
          <a:noFill/>
        </p:spPr>
        <p:txBody>
          <a:bodyPr wrap="square">
            <a:spAutoFit/>
          </a:bodyPr>
          <a:lstStyle/>
          <a:p>
            <a:r>
              <a:rPr lang="en-GB" sz="1400" i="1" dirty="0">
                <a:solidFill>
                  <a:schemeClr val="bg1"/>
                </a:solidFill>
                <a:latin typeface="Arial" panose="020B0604020202020204" pitchFamily="34" charset="0"/>
                <a:cs typeface="Arial" panose="020B0604020202020204" pitchFamily="34" charset="0"/>
              </a:rPr>
              <a:t>Working effectively together to improve outcomes for children and young people</a:t>
            </a:r>
          </a:p>
        </p:txBody>
      </p:sp>
      <p:sp>
        <p:nvSpPr>
          <p:cNvPr id="11" name="TextBox 10">
            <a:extLst>
              <a:ext uri="{FF2B5EF4-FFF2-40B4-BE49-F238E27FC236}">
                <a16:creationId xmlns:a16="http://schemas.microsoft.com/office/drawing/2014/main" id="{4DB120B1-8762-4FE2-B34C-B30C8F67CCF5}"/>
              </a:ext>
            </a:extLst>
          </p:cNvPr>
          <p:cNvSpPr txBox="1"/>
          <p:nvPr/>
        </p:nvSpPr>
        <p:spPr>
          <a:xfrm>
            <a:off x="1011936" y="1997786"/>
            <a:ext cx="8044978" cy="3339376"/>
          </a:xfrm>
          <a:prstGeom prst="rect">
            <a:avLst/>
          </a:prstGeom>
          <a:noFill/>
        </p:spPr>
        <p:txBody>
          <a:bodyPr wrap="square">
            <a:spAutoFit/>
          </a:bodyPr>
          <a:lstStyle/>
          <a:p>
            <a:r>
              <a:rPr lang="en-GB" sz="2000" dirty="0">
                <a:latin typeface="Arial" panose="020B0604020202020204" pitchFamily="34" charset="0"/>
                <a:cs typeface="Arial" panose="020B0604020202020204" pitchFamily="34" charset="0"/>
              </a:rPr>
              <a:t>Thinking in a way which focuses on outcomes and co-production at the individual level enables professionals to be </a:t>
            </a:r>
            <a:r>
              <a:rPr lang="en-GB" sz="2000" b="1" dirty="0">
                <a:solidFill>
                  <a:srgbClr val="005EB8"/>
                </a:solidFill>
                <a:latin typeface="Arial" panose="020B0604020202020204" pitchFamily="34" charset="0"/>
                <a:cs typeface="Arial" panose="020B0604020202020204" pitchFamily="34" charset="0"/>
              </a:rPr>
              <a:t>person-centred</a:t>
            </a:r>
            <a:r>
              <a:rPr lang="en-GB" sz="2000" dirty="0">
                <a:latin typeface="Arial" panose="020B0604020202020204" pitchFamily="34" charset="0"/>
                <a:cs typeface="Arial" panose="020B0604020202020204" pitchFamily="34" charset="0"/>
              </a:rPr>
              <a:t>. This means putting that particular child or young person’s needs, wishes and preferences (and/ or those of their parent carer) at the centre of their care.</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This can mean some difficult conversations about balancing what is:</a:t>
            </a:r>
          </a:p>
          <a:p>
            <a:endParaRPr lang="en-GB" sz="700" dirty="0">
              <a:latin typeface="Arial" panose="020B0604020202020204" pitchFamily="34" charset="0"/>
              <a:cs typeface="Arial" panose="020B0604020202020204" pitchFamily="34" charset="0"/>
            </a:endParaRPr>
          </a:p>
          <a:p>
            <a:pPr marL="342900" indent="-342900">
              <a:buClr>
                <a:srgbClr val="005EB8"/>
              </a:buClr>
              <a:buFont typeface="Wingdings" panose="05000000000000000000" pitchFamily="2" charset="2"/>
              <a:buChar char="ü"/>
            </a:pPr>
            <a:r>
              <a:rPr lang="en-GB" sz="2000" dirty="0">
                <a:latin typeface="Arial" panose="020B0604020202020204" pitchFamily="34" charset="0"/>
                <a:cs typeface="Arial" panose="020B0604020202020204" pitchFamily="34" charset="0"/>
              </a:rPr>
              <a:t>Best suited to the individual</a:t>
            </a:r>
          </a:p>
          <a:p>
            <a:pPr marL="342900" indent="-342900">
              <a:buClr>
                <a:srgbClr val="005EB8"/>
              </a:buClr>
              <a:buFont typeface="Wingdings" panose="05000000000000000000" pitchFamily="2" charset="2"/>
              <a:buChar char="ü"/>
            </a:pPr>
            <a:r>
              <a:rPr lang="en-GB" sz="2000" dirty="0">
                <a:latin typeface="Arial" panose="020B0604020202020204" pitchFamily="34" charset="0"/>
                <a:cs typeface="Arial" panose="020B0604020202020204" pitchFamily="34" charset="0"/>
              </a:rPr>
              <a:t>Most cost-effective</a:t>
            </a:r>
          </a:p>
          <a:p>
            <a:pPr marL="342900" indent="-342900">
              <a:buClr>
                <a:srgbClr val="005EB8"/>
              </a:buClr>
              <a:buFont typeface="Wingdings" panose="05000000000000000000" pitchFamily="2" charset="2"/>
              <a:buChar char="ü"/>
            </a:pPr>
            <a:r>
              <a:rPr lang="en-GB" sz="2000" dirty="0">
                <a:latin typeface="Arial" panose="020B0604020202020204" pitchFamily="34" charset="0"/>
                <a:cs typeface="Arial" panose="020B0604020202020204" pitchFamily="34" charset="0"/>
              </a:rPr>
              <a:t>Readily available</a:t>
            </a:r>
          </a:p>
        </p:txBody>
      </p:sp>
      <p:sp>
        <p:nvSpPr>
          <p:cNvPr id="14" name="TextBox 13">
            <a:extLst>
              <a:ext uri="{FF2B5EF4-FFF2-40B4-BE49-F238E27FC236}">
                <a16:creationId xmlns:a16="http://schemas.microsoft.com/office/drawing/2014/main" id="{0C3AA44B-F024-4AB6-AEDB-5E20AA35A9B1}"/>
              </a:ext>
            </a:extLst>
          </p:cNvPr>
          <p:cNvSpPr txBox="1"/>
          <p:nvPr/>
        </p:nvSpPr>
        <p:spPr>
          <a:xfrm>
            <a:off x="9262748" y="2780612"/>
            <a:ext cx="2673680" cy="1938992"/>
          </a:xfrm>
          <a:prstGeom prst="rect">
            <a:avLst/>
          </a:prstGeom>
          <a:solidFill>
            <a:srgbClr val="92D050"/>
          </a:solidFill>
        </p:spPr>
        <p:txBody>
          <a:bodyPr wrap="square">
            <a:spAutoFit/>
          </a:bodyPr>
          <a:lstStyle/>
          <a:p>
            <a:r>
              <a:rPr lang="en-GB" sz="2000" dirty="0">
                <a:latin typeface="Arial" panose="020B0604020202020204" pitchFamily="34" charset="0"/>
                <a:cs typeface="Arial" panose="020B0604020202020204" pitchFamily="34" charset="0"/>
              </a:rPr>
              <a:t>Being person-centred is not something that happens now and again, but should run through all of your work.</a:t>
            </a:r>
          </a:p>
        </p:txBody>
      </p:sp>
      <p:sp>
        <p:nvSpPr>
          <p:cNvPr id="12" name="TextBox 11">
            <a:extLst>
              <a:ext uri="{FF2B5EF4-FFF2-40B4-BE49-F238E27FC236}">
                <a16:creationId xmlns:a16="http://schemas.microsoft.com/office/drawing/2014/main" id="{9E7371CE-37D0-4876-B482-DE8D6BB49738}"/>
              </a:ext>
            </a:extLst>
          </p:cNvPr>
          <p:cNvSpPr txBox="1"/>
          <p:nvPr/>
        </p:nvSpPr>
        <p:spPr>
          <a:xfrm>
            <a:off x="1003107" y="5569831"/>
            <a:ext cx="10933321" cy="707886"/>
          </a:xfrm>
          <a:prstGeom prst="rect">
            <a:avLst/>
          </a:prstGeom>
          <a:noFill/>
        </p:spPr>
        <p:txBody>
          <a:bodyPr wrap="square">
            <a:spAutoFit/>
          </a:bodyPr>
          <a:lstStyle/>
          <a:p>
            <a:r>
              <a:rPr lang="en-GB" sz="2000" dirty="0">
                <a:latin typeface="Arial" panose="020B0604020202020204" pitchFamily="34" charset="0"/>
                <a:cs typeface="Arial" panose="020B0604020202020204" pitchFamily="34" charset="0"/>
              </a:rPr>
              <a:t>It also means balancing the opinions of the child or young person, their parent carers and different professionals, which are all valuable but can all differ.</a:t>
            </a:r>
          </a:p>
        </p:txBody>
      </p:sp>
    </p:spTree>
    <p:extLst>
      <p:ext uri="{BB962C8B-B14F-4D97-AF65-F5344CB8AC3E}">
        <p14:creationId xmlns:p14="http://schemas.microsoft.com/office/powerpoint/2010/main" val="2509497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1000"/>
                                        <p:tgtEl>
                                          <p:spTgt spid="14"/>
                                        </p:tgtEl>
                                      </p:cBhvr>
                                    </p:animEffect>
                                    <p:anim calcmode="lin" valueType="num">
                                      <p:cBhvr>
                                        <p:cTn id="15" dur="1000" fill="hold"/>
                                        <p:tgtEl>
                                          <p:spTgt spid="14"/>
                                        </p:tgtEl>
                                        <p:attrNameLst>
                                          <p:attrName>ppt_x</p:attrName>
                                        </p:attrNameLst>
                                      </p:cBhvr>
                                      <p:tavLst>
                                        <p:tav tm="0">
                                          <p:val>
                                            <p:strVal val="#ppt_x"/>
                                          </p:val>
                                        </p:tav>
                                        <p:tav tm="100000">
                                          <p:val>
                                            <p:strVal val="#ppt_x"/>
                                          </p:val>
                                        </p:tav>
                                      </p:tavLst>
                                    </p:anim>
                                    <p:anim calcmode="lin" valueType="num">
                                      <p:cBhvr>
                                        <p:cTn id="1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1">
                                            <p:txEl>
                                              <p:pRg st="0" end="0"/>
                                            </p:txEl>
                                          </p:spTgt>
                                        </p:tgtEl>
                                        <p:attrNameLst>
                                          <p:attrName>style.visibility</p:attrName>
                                        </p:attrNameLst>
                                      </p:cBhvr>
                                      <p:to>
                                        <p:strVal val="visible"/>
                                      </p:to>
                                    </p:set>
                                    <p:animEffect transition="in" filter="fade">
                                      <p:cBhvr>
                                        <p:cTn id="21" dur="1000"/>
                                        <p:tgtEl>
                                          <p:spTgt spid="11">
                                            <p:txEl>
                                              <p:pRg st="0" end="0"/>
                                            </p:txEl>
                                          </p:spTgt>
                                        </p:tgtEl>
                                      </p:cBhvr>
                                    </p:animEffect>
                                    <p:anim calcmode="lin" valueType="num">
                                      <p:cBhvr>
                                        <p:cTn id="22"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1">
                                            <p:txEl>
                                              <p:pRg st="2" end="2"/>
                                            </p:txEl>
                                          </p:spTgt>
                                        </p:tgtEl>
                                        <p:attrNameLst>
                                          <p:attrName>style.visibility</p:attrName>
                                        </p:attrNameLst>
                                      </p:cBhvr>
                                      <p:to>
                                        <p:strVal val="visible"/>
                                      </p:to>
                                    </p:set>
                                    <p:animEffect transition="in" filter="fade">
                                      <p:cBhvr>
                                        <p:cTn id="28" dur="1000"/>
                                        <p:tgtEl>
                                          <p:spTgt spid="11">
                                            <p:txEl>
                                              <p:pRg st="2" end="2"/>
                                            </p:txEl>
                                          </p:spTgt>
                                        </p:tgtEl>
                                      </p:cBhvr>
                                    </p:animEffect>
                                    <p:anim calcmode="lin" valueType="num">
                                      <p:cBhvr>
                                        <p:cTn id="29"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1">
                                            <p:txEl>
                                              <p:pRg st="4" end="4"/>
                                            </p:txEl>
                                          </p:spTgt>
                                        </p:tgtEl>
                                        <p:attrNameLst>
                                          <p:attrName>style.visibility</p:attrName>
                                        </p:attrNameLst>
                                      </p:cBhvr>
                                      <p:to>
                                        <p:strVal val="visible"/>
                                      </p:to>
                                    </p:set>
                                    <p:animEffect transition="in" filter="fade">
                                      <p:cBhvr>
                                        <p:cTn id="35" dur="1000"/>
                                        <p:tgtEl>
                                          <p:spTgt spid="11">
                                            <p:txEl>
                                              <p:pRg st="4" end="4"/>
                                            </p:txEl>
                                          </p:spTgt>
                                        </p:tgtEl>
                                      </p:cBhvr>
                                    </p:animEffect>
                                    <p:anim calcmode="lin" valueType="num">
                                      <p:cBhvr>
                                        <p:cTn id="36"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1">
                                            <p:txEl>
                                              <p:pRg st="5" end="5"/>
                                            </p:txEl>
                                          </p:spTgt>
                                        </p:tgtEl>
                                        <p:attrNameLst>
                                          <p:attrName>style.visibility</p:attrName>
                                        </p:attrNameLst>
                                      </p:cBhvr>
                                      <p:to>
                                        <p:strVal val="visible"/>
                                      </p:to>
                                    </p:set>
                                    <p:animEffect transition="in" filter="fade">
                                      <p:cBhvr>
                                        <p:cTn id="42" dur="1000"/>
                                        <p:tgtEl>
                                          <p:spTgt spid="11">
                                            <p:txEl>
                                              <p:pRg st="5" end="5"/>
                                            </p:txEl>
                                          </p:spTgt>
                                        </p:tgtEl>
                                      </p:cBhvr>
                                    </p:animEffect>
                                    <p:anim calcmode="lin" valueType="num">
                                      <p:cBhvr>
                                        <p:cTn id="43" dur="1000" fill="hold"/>
                                        <p:tgtEl>
                                          <p:spTgt spid="1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1">
                                            <p:txEl>
                                              <p:pRg st="6" end="6"/>
                                            </p:txEl>
                                          </p:spTgt>
                                        </p:tgtEl>
                                        <p:attrNameLst>
                                          <p:attrName>style.visibility</p:attrName>
                                        </p:attrNameLst>
                                      </p:cBhvr>
                                      <p:to>
                                        <p:strVal val="visible"/>
                                      </p:to>
                                    </p:set>
                                    <p:animEffect transition="in" filter="fade">
                                      <p:cBhvr>
                                        <p:cTn id="49" dur="1000"/>
                                        <p:tgtEl>
                                          <p:spTgt spid="11">
                                            <p:txEl>
                                              <p:pRg st="6" end="6"/>
                                            </p:txEl>
                                          </p:spTgt>
                                        </p:tgtEl>
                                      </p:cBhvr>
                                    </p:animEffect>
                                    <p:anim calcmode="lin" valueType="num">
                                      <p:cBhvr>
                                        <p:cTn id="50" dur="1000" fill="hold"/>
                                        <p:tgtEl>
                                          <p:spTgt spid="11">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fade">
                                      <p:cBhvr>
                                        <p:cTn id="56" dur="500"/>
                                        <p:tgtEl>
                                          <p:spTgt spid="12"/>
                                        </p:tgtEl>
                                      </p:cBhvr>
                                    </p:animEffect>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12">
                                            <p:txEl>
                                              <p:pRg st="0" end="0"/>
                                            </p:txEl>
                                          </p:spTgt>
                                        </p:tgtEl>
                                        <p:attrNameLst>
                                          <p:attrName>style.visibility</p:attrName>
                                        </p:attrNameLst>
                                      </p:cBhvr>
                                      <p:to>
                                        <p:strVal val="visible"/>
                                      </p:to>
                                    </p:set>
                                    <p:animEffect transition="in" filter="fade">
                                      <p:cBhvr>
                                        <p:cTn id="61" dur="1000"/>
                                        <p:tgtEl>
                                          <p:spTgt spid="12">
                                            <p:txEl>
                                              <p:pRg st="0" end="0"/>
                                            </p:txEl>
                                          </p:spTgt>
                                        </p:tgtEl>
                                      </p:cBhvr>
                                    </p:animEffect>
                                    <p:anim calcmode="lin" valueType="num">
                                      <p:cBhvr>
                                        <p:cTn id="62"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63"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animBg="1"/>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AE459F-A97C-44F1-AA8C-31FD5D438BEF}"/>
              </a:ext>
            </a:extLst>
          </p:cNvPr>
          <p:cNvSpPr/>
          <p:nvPr/>
        </p:nvSpPr>
        <p:spPr>
          <a:xfrm>
            <a:off x="0" y="893200"/>
            <a:ext cx="12192000" cy="842286"/>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ndParaRPr>
          </a:p>
        </p:txBody>
      </p:sp>
      <p:sp>
        <p:nvSpPr>
          <p:cNvPr id="2" name="Title 1">
            <a:extLst>
              <a:ext uri="{FF2B5EF4-FFF2-40B4-BE49-F238E27FC236}">
                <a16:creationId xmlns:a16="http://schemas.microsoft.com/office/drawing/2014/main" id="{E3F51EC2-BB62-4559-82CF-087046AD549F}"/>
              </a:ext>
            </a:extLst>
          </p:cNvPr>
          <p:cNvSpPr>
            <a:spLocks noGrp="1"/>
          </p:cNvSpPr>
          <p:nvPr>
            <p:ph type="title"/>
          </p:nvPr>
        </p:nvSpPr>
        <p:spPr>
          <a:xfrm>
            <a:off x="1011936" y="723182"/>
            <a:ext cx="10168128" cy="1179576"/>
          </a:xfrm>
        </p:spPr>
        <p:txBody>
          <a:bodyPr>
            <a:normAutofit/>
          </a:bodyPr>
          <a:lstStyle/>
          <a:p>
            <a:r>
              <a:rPr lang="en-GB" sz="4000" dirty="0">
                <a:solidFill>
                  <a:schemeClr val="bg1"/>
                </a:solidFill>
                <a:latin typeface="Arial" panose="020B0604020202020204" pitchFamily="34" charset="0"/>
                <a:cs typeface="Arial" panose="020B0604020202020204" pitchFamily="34" charset="0"/>
              </a:rPr>
              <a:t>Audience and objectives</a:t>
            </a:r>
          </a:p>
        </p:txBody>
      </p:sp>
      <p:sp>
        <p:nvSpPr>
          <p:cNvPr id="3" name="Content Placeholder 2">
            <a:extLst>
              <a:ext uri="{FF2B5EF4-FFF2-40B4-BE49-F238E27FC236}">
                <a16:creationId xmlns:a16="http://schemas.microsoft.com/office/drawing/2014/main" id="{471D6837-FF37-4857-9B74-A6486FF2702D}"/>
              </a:ext>
            </a:extLst>
          </p:cNvPr>
          <p:cNvSpPr>
            <a:spLocks noGrp="1"/>
          </p:cNvSpPr>
          <p:nvPr>
            <p:ph idx="1"/>
          </p:nvPr>
        </p:nvSpPr>
        <p:spPr>
          <a:xfrm>
            <a:off x="908303" y="1877274"/>
            <a:ext cx="10168128" cy="4390952"/>
          </a:xfrm>
        </p:spPr>
        <p:txBody>
          <a:bodyPr>
            <a:normAutofit/>
          </a:bodyPr>
          <a:lstStyle/>
          <a:p>
            <a:pPr marL="0" indent="0" algn="just">
              <a:buNone/>
            </a:pPr>
            <a:r>
              <a:rPr lang="en-GB" sz="2200" dirty="0">
                <a:latin typeface="Arial" panose="020B0604020202020204" pitchFamily="34" charset="0"/>
                <a:cs typeface="Arial" panose="020B0604020202020204" pitchFamily="34" charset="0"/>
              </a:rPr>
              <a:t>This training is for staff who may support Children and Young People (CYP) aged 0-25 years with SEND and their families.</a:t>
            </a:r>
            <a:endParaRPr lang="en-GB" sz="2200" dirty="0">
              <a:highlight>
                <a:srgbClr val="FFFF00"/>
              </a:highlight>
              <a:latin typeface="Arial" panose="020B0604020202020204" pitchFamily="34" charset="0"/>
              <a:cs typeface="Arial" panose="020B0604020202020204" pitchFamily="34" charset="0"/>
            </a:endParaRPr>
          </a:p>
          <a:p>
            <a:pPr marL="0" indent="0">
              <a:buNone/>
            </a:pPr>
            <a:r>
              <a:rPr lang="en-GB" sz="2000" dirty="0">
                <a:latin typeface="Arial" panose="020B0604020202020204" pitchFamily="34" charset="0"/>
                <a:cs typeface="Arial" panose="020B0604020202020204" pitchFamily="34" charset="0"/>
              </a:rPr>
              <a:t>By the end of this training you will understand:</a:t>
            </a:r>
          </a:p>
          <a:p>
            <a:pPr>
              <a:buClr>
                <a:srgbClr val="005EB8"/>
              </a:buClr>
              <a:buFont typeface="Wingdings" panose="05000000000000000000" pitchFamily="2" charset="2"/>
              <a:buChar char="ü"/>
            </a:pPr>
            <a:r>
              <a:rPr lang="en-GB" sz="2000" dirty="0">
                <a:latin typeface="Arial" panose="020B0604020202020204" pitchFamily="34" charset="0"/>
                <a:cs typeface="Arial" panose="020B0604020202020204" pitchFamily="34" charset="0"/>
              </a:rPr>
              <a:t>What is meant by SEND and have an awareness of the relevant legislation</a:t>
            </a:r>
          </a:p>
          <a:p>
            <a:pPr>
              <a:buClr>
                <a:srgbClr val="005EB8"/>
              </a:buClr>
              <a:buFont typeface="Wingdings" panose="05000000000000000000" pitchFamily="2" charset="2"/>
              <a:buChar char="ü"/>
            </a:pPr>
            <a:r>
              <a:rPr lang="en-GB" sz="2000" dirty="0">
                <a:latin typeface="Arial" panose="020B0604020202020204" pitchFamily="34" charset="0"/>
                <a:cs typeface="Arial" panose="020B0604020202020204" pitchFamily="34" charset="0"/>
              </a:rPr>
              <a:t> Key principles for working with CYP with SEND with a  focus on:</a:t>
            </a:r>
          </a:p>
          <a:p>
            <a:pPr lvl="1">
              <a:buClr>
                <a:srgbClr val="005EB8"/>
              </a:buClr>
              <a:buFont typeface="Wingdings" panose="05000000000000000000" pitchFamily="2" charset="2"/>
              <a:buChar char="§"/>
            </a:pPr>
            <a:r>
              <a:rPr lang="en-GB" sz="2000" dirty="0">
                <a:latin typeface="Arial" panose="020B0604020202020204" pitchFamily="34" charset="0"/>
                <a:cs typeface="Arial" panose="020B0604020202020204" pitchFamily="34" charset="0"/>
              </a:rPr>
              <a:t>Inclusion</a:t>
            </a:r>
          </a:p>
          <a:p>
            <a:pPr lvl="1">
              <a:buClr>
                <a:srgbClr val="005EB8"/>
              </a:buClr>
              <a:buFont typeface="Wingdings" panose="05000000000000000000" pitchFamily="2" charset="2"/>
              <a:buChar char="§"/>
            </a:pPr>
            <a:r>
              <a:rPr lang="en-GB" sz="2000" dirty="0">
                <a:latin typeface="Arial" panose="020B0604020202020204" pitchFamily="34" charset="0"/>
                <a:cs typeface="Arial" panose="020B0604020202020204" pitchFamily="34" charset="0"/>
              </a:rPr>
              <a:t>Co-production/ personalisation</a:t>
            </a:r>
          </a:p>
          <a:p>
            <a:pPr lvl="1">
              <a:buClr>
                <a:srgbClr val="005EB8"/>
              </a:buClr>
              <a:buFont typeface="Wingdings" panose="05000000000000000000" pitchFamily="2" charset="2"/>
              <a:buChar char="§"/>
            </a:pPr>
            <a:r>
              <a:rPr lang="en-GB" sz="2000" dirty="0">
                <a:latin typeface="Arial" panose="020B0604020202020204" pitchFamily="34" charset="0"/>
                <a:cs typeface="Arial" panose="020B0604020202020204" pitchFamily="34" charset="0"/>
              </a:rPr>
              <a:t>Advocacy </a:t>
            </a:r>
          </a:p>
          <a:p>
            <a:pPr marL="363538" lvl="1" indent="-363538">
              <a:buClr>
                <a:srgbClr val="005EB8"/>
              </a:buClr>
              <a:buFont typeface="Wingdings" panose="05000000000000000000" pitchFamily="2" charset="2"/>
              <a:buChar char="ü"/>
            </a:pPr>
            <a:r>
              <a:rPr lang="en-GB" sz="2000" dirty="0">
                <a:latin typeface="Arial" panose="020B0604020202020204" pitchFamily="34" charset="0"/>
                <a:cs typeface="Arial" panose="020B0604020202020204" pitchFamily="34" charset="0"/>
              </a:rPr>
              <a:t>Key principles which support CYP with SEND:</a:t>
            </a:r>
          </a:p>
          <a:p>
            <a:pPr marL="711200" lvl="2" indent="-254000">
              <a:buClr>
                <a:srgbClr val="005EB8"/>
              </a:buClr>
              <a:buFont typeface="Wingdings" panose="05000000000000000000" pitchFamily="2" charset="2"/>
              <a:buChar char="§"/>
            </a:pPr>
            <a:r>
              <a:rPr lang="en-GB" dirty="0">
                <a:latin typeface="Arial" panose="020B0604020202020204" pitchFamily="34" charset="0"/>
                <a:cs typeface="Arial" panose="020B0604020202020204" pitchFamily="34" charset="0"/>
              </a:rPr>
              <a:t>SEN support</a:t>
            </a:r>
          </a:p>
          <a:p>
            <a:pPr lvl="1">
              <a:buClr>
                <a:srgbClr val="005EB8"/>
              </a:buClr>
              <a:buFont typeface="Wingdings" panose="05000000000000000000" pitchFamily="2" charset="2"/>
              <a:buChar char="§"/>
            </a:pPr>
            <a:r>
              <a:rPr lang="en-GB" sz="2000" dirty="0">
                <a:latin typeface="Arial" panose="020B0604020202020204" pitchFamily="34" charset="0"/>
                <a:cs typeface="Arial" panose="020B0604020202020204" pitchFamily="34" charset="0"/>
              </a:rPr>
              <a:t>Education, health and care plans</a:t>
            </a:r>
          </a:p>
          <a:p>
            <a:pPr marL="261938" lvl="1" indent="-261938">
              <a:buClr>
                <a:srgbClr val="005EB8"/>
              </a:buClr>
              <a:buFont typeface="Wingdings" panose="05000000000000000000" pitchFamily="2" charset="2"/>
              <a:buChar char="ü"/>
            </a:pPr>
            <a:r>
              <a:rPr lang="en-GB" sz="2000" dirty="0">
                <a:latin typeface="Arial" panose="020B0604020202020204" pitchFamily="34" charset="0"/>
                <a:cs typeface="Arial" panose="020B0604020202020204" pitchFamily="34" charset="0"/>
              </a:rPr>
              <a:t>Roles and responsibilities in a multidisciplinary team</a:t>
            </a:r>
          </a:p>
          <a:p>
            <a:pPr marL="0" indent="0">
              <a:buClr>
                <a:srgbClr val="005EB8"/>
              </a:buClr>
              <a:buNone/>
            </a:pPr>
            <a:endParaRPr lang="en-GB" sz="2200" dirty="0">
              <a:latin typeface="Arial" panose="020B0604020202020204" pitchFamily="34" charset="0"/>
              <a:cs typeface="Arial" panose="020B0604020202020204" pitchFamily="34" charset="0"/>
            </a:endParaRPr>
          </a:p>
          <a:p>
            <a:pPr marL="0" indent="0">
              <a:buClr>
                <a:srgbClr val="005EB8"/>
              </a:buClr>
              <a:buNone/>
            </a:pPr>
            <a:endParaRPr lang="en-GB" sz="2200" dirty="0">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5868DDFD-6D91-4C38-953C-E96DF4AD8256}"/>
              </a:ext>
            </a:extLst>
          </p:cNvPr>
          <p:cNvSpPr/>
          <p:nvPr/>
        </p:nvSpPr>
        <p:spPr>
          <a:xfrm>
            <a:off x="0" y="6429790"/>
            <a:ext cx="12192000" cy="428209"/>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F5E91B90-036C-4687-8D3F-7153FC8B3663}"/>
              </a:ext>
            </a:extLst>
          </p:cNvPr>
          <p:cNvSpPr txBox="1"/>
          <p:nvPr/>
        </p:nvSpPr>
        <p:spPr>
          <a:xfrm>
            <a:off x="5584540" y="6490005"/>
            <a:ext cx="10030097" cy="307777"/>
          </a:xfrm>
          <a:prstGeom prst="rect">
            <a:avLst/>
          </a:prstGeom>
          <a:noFill/>
        </p:spPr>
        <p:txBody>
          <a:bodyPr wrap="square">
            <a:spAutoFit/>
          </a:bodyPr>
          <a:lstStyle/>
          <a:p>
            <a:r>
              <a:rPr lang="en-GB" sz="1400" i="1" dirty="0">
                <a:solidFill>
                  <a:schemeClr val="bg1"/>
                </a:solidFill>
                <a:latin typeface="Arial" panose="020B0604020202020204" pitchFamily="34" charset="0"/>
                <a:cs typeface="Arial" panose="020B0604020202020204" pitchFamily="34" charset="0"/>
              </a:rPr>
              <a:t>Working effectively together to improve outcomes for children and young people</a:t>
            </a:r>
          </a:p>
        </p:txBody>
      </p:sp>
      <p:pic>
        <p:nvPicPr>
          <p:cNvPr id="13" name="Picture 12" descr="A blue and white logo&#10;&#10;Description automatically generated with low confidence">
            <a:extLst>
              <a:ext uri="{FF2B5EF4-FFF2-40B4-BE49-F238E27FC236}">
                <a16:creationId xmlns:a16="http://schemas.microsoft.com/office/drawing/2014/main" id="{D80C2D5E-3A75-4645-8E16-C85E2198F2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281" y="162949"/>
            <a:ext cx="1362301" cy="548640"/>
          </a:xfrm>
          <a:prstGeom prst="rect">
            <a:avLst/>
          </a:prstGeom>
        </p:spPr>
      </p:pic>
      <p:pic>
        <p:nvPicPr>
          <p:cNvPr id="12" name="Picture 2" descr="SEND student at North Yorkshire school.">
            <a:extLst>
              <a:ext uri="{FF2B5EF4-FFF2-40B4-BE49-F238E27FC236}">
                <a16:creationId xmlns:a16="http://schemas.microsoft.com/office/drawing/2014/main" id="{62F0BF50-B052-420D-927B-514E7AFDB9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0425" y="3895363"/>
            <a:ext cx="3179639" cy="2119759"/>
          </a:xfrm>
          <a:prstGeom prst="rect">
            <a:avLst/>
          </a:prstGeom>
          <a:ln>
            <a:solidFill>
              <a:srgbClr val="005EB8"/>
            </a:solid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8453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50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fade">
                                      <p:cBhvr>
                                        <p:cTn id="57" dur="500"/>
                                        <p:tgtEl>
                                          <p:spTgt spid="3">
                                            <p:txEl>
                                              <p:pRg st="8" end="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animEffect transition="in" filter="fade">
                                      <p:cBhvr>
                                        <p:cTn id="62" dur="500"/>
                                        <p:tgtEl>
                                          <p:spTgt spid="3">
                                            <p:txEl>
                                              <p:pRg st="9" end="9"/>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Effect transition="in" filter="fade">
                                      <p:cBhvr>
                                        <p:cTn id="67" dur="1000"/>
                                        <p:tgtEl>
                                          <p:spTgt spid="3">
                                            <p:txEl>
                                              <p:pRg st="10" end="10"/>
                                            </p:txEl>
                                          </p:spTgt>
                                        </p:tgtEl>
                                      </p:cBhvr>
                                    </p:animEffect>
                                    <p:anim calcmode="lin" valueType="num">
                                      <p:cBhvr>
                                        <p:cTn id="6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AE459F-A97C-44F1-AA8C-31FD5D438BEF}"/>
              </a:ext>
            </a:extLst>
          </p:cNvPr>
          <p:cNvSpPr/>
          <p:nvPr/>
        </p:nvSpPr>
        <p:spPr>
          <a:xfrm>
            <a:off x="0" y="893200"/>
            <a:ext cx="12192000" cy="842286"/>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ndParaRPr>
          </a:p>
        </p:txBody>
      </p:sp>
      <p:sp>
        <p:nvSpPr>
          <p:cNvPr id="2" name="Title 1">
            <a:extLst>
              <a:ext uri="{FF2B5EF4-FFF2-40B4-BE49-F238E27FC236}">
                <a16:creationId xmlns:a16="http://schemas.microsoft.com/office/drawing/2014/main" id="{E3F51EC2-BB62-4559-82CF-087046AD549F}"/>
              </a:ext>
            </a:extLst>
          </p:cNvPr>
          <p:cNvSpPr>
            <a:spLocks noGrp="1"/>
          </p:cNvSpPr>
          <p:nvPr>
            <p:ph type="title"/>
          </p:nvPr>
        </p:nvSpPr>
        <p:spPr>
          <a:xfrm>
            <a:off x="1011936" y="723182"/>
            <a:ext cx="10168128" cy="1179576"/>
          </a:xfrm>
        </p:spPr>
        <p:txBody>
          <a:bodyPr>
            <a:normAutofit/>
          </a:bodyPr>
          <a:lstStyle/>
          <a:p>
            <a:r>
              <a:rPr lang="en-GB" sz="4000" dirty="0">
                <a:solidFill>
                  <a:schemeClr val="bg1"/>
                </a:solidFill>
                <a:latin typeface="Arial" panose="020B0604020202020204" pitchFamily="34" charset="0"/>
                <a:cs typeface="Arial" panose="020B0604020202020204" pitchFamily="34" charset="0"/>
              </a:rPr>
              <a:t>Being an advocate</a:t>
            </a:r>
          </a:p>
        </p:txBody>
      </p:sp>
      <p:sp>
        <p:nvSpPr>
          <p:cNvPr id="3" name="Content Placeholder 2">
            <a:extLst>
              <a:ext uri="{FF2B5EF4-FFF2-40B4-BE49-F238E27FC236}">
                <a16:creationId xmlns:a16="http://schemas.microsoft.com/office/drawing/2014/main" id="{471D6837-FF37-4857-9B74-A6486FF2702D}"/>
              </a:ext>
            </a:extLst>
          </p:cNvPr>
          <p:cNvSpPr>
            <a:spLocks noGrp="1"/>
          </p:cNvSpPr>
          <p:nvPr>
            <p:ph idx="1"/>
          </p:nvPr>
        </p:nvSpPr>
        <p:spPr>
          <a:xfrm>
            <a:off x="1011935" y="1914351"/>
            <a:ext cx="10599493" cy="4257038"/>
          </a:xfrm>
        </p:spPr>
        <p:txBody>
          <a:bodyPr>
            <a:noAutofit/>
          </a:bodyPr>
          <a:lstStyle/>
          <a:p>
            <a:pPr marL="0" indent="0">
              <a:buNone/>
            </a:pPr>
            <a:r>
              <a:rPr lang="en-GB" sz="2000" dirty="0">
                <a:latin typeface="Arial" panose="020B0604020202020204" pitchFamily="34" charset="0"/>
                <a:cs typeface="Arial" panose="020B0604020202020204" pitchFamily="34" charset="0"/>
              </a:rPr>
              <a:t>An important part of working in a person-centred way is </a:t>
            </a:r>
            <a:r>
              <a:rPr lang="en-GB" sz="2000" b="1" dirty="0">
                <a:solidFill>
                  <a:srgbClr val="005EB8"/>
                </a:solidFill>
                <a:latin typeface="Arial" panose="020B0604020202020204" pitchFamily="34" charset="0"/>
                <a:cs typeface="Arial" panose="020B0604020202020204" pitchFamily="34" charset="0"/>
              </a:rPr>
              <a:t>advocating</a:t>
            </a:r>
            <a:r>
              <a:rPr lang="en-GB" sz="2000" dirty="0">
                <a:latin typeface="Arial" panose="020B0604020202020204" pitchFamily="34" charset="0"/>
                <a:cs typeface="Arial" panose="020B0604020202020204" pitchFamily="34" charset="0"/>
              </a:rPr>
              <a:t> for the child or young person. This essentially means being in their corner by promoting and supporting their views, opinions and what is in their </a:t>
            </a:r>
            <a:r>
              <a:rPr lang="en-GB" sz="2000" b="1" dirty="0">
                <a:solidFill>
                  <a:srgbClr val="005EB8"/>
                </a:solidFill>
                <a:latin typeface="Arial" panose="020B0604020202020204" pitchFamily="34" charset="0"/>
                <a:cs typeface="Arial" panose="020B0604020202020204" pitchFamily="34" charset="0"/>
              </a:rPr>
              <a:t>best interest</a:t>
            </a:r>
            <a:r>
              <a:rPr lang="en-GB" sz="2000" dirty="0">
                <a:latin typeface="Arial" panose="020B0604020202020204" pitchFamily="34" charset="0"/>
                <a:cs typeface="Arial" panose="020B0604020202020204" pitchFamily="34" charset="0"/>
              </a:rPr>
              <a:t>.</a:t>
            </a:r>
          </a:p>
          <a:p>
            <a:pPr marL="0" indent="0">
              <a:buNone/>
            </a:pPr>
            <a:endParaRPr lang="en-GB" sz="2000" dirty="0">
              <a:latin typeface="Arial" panose="020B0604020202020204" pitchFamily="34" charset="0"/>
              <a:cs typeface="Arial" panose="020B0604020202020204" pitchFamily="34" charset="0"/>
            </a:endParaRPr>
          </a:p>
          <a:p>
            <a:pPr marL="0" indent="0">
              <a:buNone/>
            </a:pPr>
            <a:r>
              <a:rPr lang="en-GB" sz="2000" dirty="0">
                <a:latin typeface="Arial" panose="020B0604020202020204" pitchFamily="34" charset="0"/>
                <a:cs typeface="Arial" panose="020B0604020202020204" pitchFamily="34" charset="0"/>
              </a:rPr>
              <a:t>This is different from being an official </a:t>
            </a:r>
            <a:r>
              <a:rPr lang="en-GB" sz="2000" b="1" dirty="0">
                <a:solidFill>
                  <a:srgbClr val="005EB8"/>
                </a:solidFill>
                <a:latin typeface="Arial" panose="020B0604020202020204" pitchFamily="34" charset="0"/>
                <a:cs typeface="Arial" panose="020B0604020202020204" pitchFamily="34" charset="0"/>
              </a:rPr>
              <a:t>advocate</a:t>
            </a:r>
            <a:r>
              <a:rPr lang="en-GB" sz="2000" dirty="0">
                <a:latin typeface="Arial" panose="020B0604020202020204" pitchFamily="34" charset="0"/>
                <a:cs typeface="Arial" panose="020B0604020202020204" pitchFamily="34" charset="0"/>
              </a:rPr>
              <a:t>, which is a particular role and may be offered to families by your local </a:t>
            </a:r>
            <a:r>
              <a:rPr lang="en-GB" sz="2000" dirty="0">
                <a:latin typeface="Arial" panose="020B0604020202020204" pitchFamily="34" charset="0"/>
                <a:cs typeface="Arial" panose="020B0604020202020204" pitchFamily="34" charset="0"/>
                <a:hlinkClick r:id="rId2"/>
              </a:rPr>
              <a:t>SENDIAS</a:t>
            </a:r>
            <a:r>
              <a:rPr lang="en-GB" sz="2000" dirty="0">
                <a:latin typeface="Arial" panose="020B0604020202020204" pitchFamily="34" charset="0"/>
                <a:cs typeface="Arial" panose="020B0604020202020204" pitchFamily="34" charset="0"/>
              </a:rPr>
              <a:t> service (or an </a:t>
            </a:r>
            <a:r>
              <a:rPr lang="en-GB" sz="2000" dirty="0">
                <a:latin typeface="Arial" panose="020B0604020202020204" pitchFamily="34" charset="0"/>
                <a:cs typeface="Arial" panose="020B0604020202020204" pitchFamily="34" charset="0"/>
                <a:hlinkClick r:id="rId3"/>
              </a:rPr>
              <a:t>IMCA</a:t>
            </a:r>
            <a:r>
              <a:rPr lang="en-GB" sz="2000" dirty="0">
                <a:latin typeface="Arial" panose="020B0604020202020204" pitchFamily="34" charset="0"/>
                <a:cs typeface="Arial" panose="020B0604020202020204" pitchFamily="34" charset="0"/>
              </a:rPr>
              <a:t> for a young person over 16 with no close family/ paid supporter). </a:t>
            </a:r>
            <a:endParaRPr lang="en-GB" sz="2000" b="1"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r>
              <a:rPr lang="en-GB" sz="2000" dirty="0">
                <a:latin typeface="Arial" panose="020B0604020202020204" pitchFamily="34" charset="0"/>
                <a:cs typeface="Arial" panose="020B0604020202020204" pitchFamily="34" charset="0"/>
              </a:rPr>
              <a:t>It is vital that practitioners have an understanding of the Mental Capacity act and the Deprivation of Liberty safeguards within the act. This should be covered in your safeguarding training but here is an NHS link for further information </a:t>
            </a:r>
            <a:r>
              <a:rPr lang="en-GB" sz="2000" dirty="0">
                <a:latin typeface="Arial" panose="020B0604020202020204" pitchFamily="34" charset="0"/>
                <a:cs typeface="Arial" panose="020B0604020202020204" pitchFamily="34" charset="0"/>
                <a:hlinkClick r:id="rId4"/>
              </a:rPr>
              <a:t>Mental Capacity Act 2005 - NHS (www.nhs.uk)</a:t>
            </a:r>
            <a:endParaRPr lang="en-GB" sz="2000" dirty="0">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5868DDFD-6D91-4C38-953C-E96DF4AD8256}"/>
              </a:ext>
            </a:extLst>
          </p:cNvPr>
          <p:cNvSpPr/>
          <p:nvPr/>
        </p:nvSpPr>
        <p:spPr>
          <a:xfrm>
            <a:off x="0" y="6429790"/>
            <a:ext cx="12192000" cy="428209"/>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F5E91B90-036C-4687-8D3F-7153FC8B3663}"/>
              </a:ext>
            </a:extLst>
          </p:cNvPr>
          <p:cNvSpPr txBox="1"/>
          <p:nvPr/>
        </p:nvSpPr>
        <p:spPr>
          <a:xfrm>
            <a:off x="5584540" y="6490005"/>
            <a:ext cx="10030097" cy="307777"/>
          </a:xfrm>
          <a:prstGeom prst="rect">
            <a:avLst/>
          </a:prstGeom>
          <a:noFill/>
        </p:spPr>
        <p:txBody>
          <a:bodyPr wrap="square">
            <a:spAutoFit/>
          </a:bodyPr>
          <a:lstStyle/>
          <a:p>
            <a:r>
              <a:rPr lang="en-GB" sz="1400" i="1" dirty="0">
                <a:solidFill>
                  <a:schemeClr val="bg1"/>
                </a:solidFill>
                <a:latin typeface="Arial" panose="020B0604020202020204" pitchFamily="34" charset="0"/>
                <a:cs typeface="Arial" panose="020B0604020202020204" pitchFamily="34" charset="0"/>
              </a:rPr>
              <a:t>Working effectively together to improve outcomes for children and young people</a:t>
            </a:r>
          </a:p>
        </p:txBody>
      </p:sp>
      <p:pic>
        <p:nvPicPr>
          <p:cNvPr id="13" name="Picture 12" descr="A blue and white logo&#10;&#10;Description automatically generated with low confidence">
            <a:extLst>
              <a:ext uri="{FF2B5EF4-FFF2-40B4-BE49-F238E27FC236}">
                <a16:creationId xmlns:a16="http://schemas.microsoft.com/office/drawing/2014/main" id="{D80C2D5E-3A75-4645-8E16-C85E2198F29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95281" y="162949"/>
            <a:ext cx="1362301" cy="548640"/>
          </a:xfrm>
          <a:prstGeom prst="rect">
            <a:avLst/>
          </a:prstGeom>
        </p:spPr>
      </p:pic>
    </p:spTree>
    <p:extLst>
      <p:ext uri="{BB962C8B-B14F-4D97-AF65-F5344CB8AC3E}">
        <p14:creationId xmlns:p14="http://schemas.microsoft.com/office/powerpoint/2010/main" val="297476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AE459F-A97C-44F1-AA8C-31FD5D438BEF}"/>
              </a:ext>
            </a:extLst>
          </p:cNvPr>
          <p:cNvSpPr/>
          <p:nvPr/>
        </p:nvSpPr>
        <p:spPr>
          <a:xfrm>
            <a:off x="0" y="893200"/>
            <a:ext cx="12192000" cy="842286"/>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E3F51EC2-BB62-4559-82CF-087046AD549F}"/>
              </a:ext>
            </a:extLst>
          </p:cNvPr>
          <p:cNvSpPr>
            <a:spLocks noGrp="1"/>
          </p:cNvSpPr>
          <p:nvPr>
            <p:ph type="title"/>
          </p:nvPr>
        </p:nvSpPr>
        <p:spPr>
          <a:xfrm>
            <a:off x="1011936" y="723182"/>
            <a:ext cx="10168128" cy="1179576"/>
          </a:xfrm>
        </p:spPr>
        <p:txBody>
          <a:bodyPr>
            <a:normAutofit/>
          </a:bodyPr>
          <a:lstStyle/>
          <a:p>
            <a:r>
              <a:rPr lang="en-GB" sz="4000" dirty="0">
                <a:solidFill>
                  <a:schemeClr val="bg1"/>
                </a:solidFill>
                <a:latin typeface="Arial" panose="020B0604020202020204" pitchFamily="34" charset="0"/>
                <a:cs typeface="Arial" panose="020B0604020202020204" pitchFamily="34" charset="0"/>
              </a:rPr>
              <a:t>Remember!</a:t>
            </a:r>
          </a:p>
        </p:txBody>
      </p:sp>
      <p:pic>
        <p:nvPicPr>
          <p:cNvPr id="13" name="Picture 12" descr="A blue and white logo&#10;&#10;Description automatically generated with low confidence">
            <a:extLst>
              <a:ext uri="{FF2B5EF4-FFF2-40B4-BE49-F238E27FC236}">
                <a16:creationId xmlns:a16="http://schemas.microsoft.com/office/drawing/2014/main" id="{D80C2D5E-3A75-4645-8E16-C85E2198F2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281" y="162949"/>
            <a:ext cx="1362301" cy="548640"/>
          </a:xfrm>
          <a:prstGeom prst="rect">
            <a:avLst/>
          </a:prstGeom>
        </p:spPr>
      </p:pic>
      <p:sp>
        <p:nvSpPr>
          <p:cNvPr id="20" name="Rectangle 19">
            <a:extLst>
              <a:ext uri="{FF2B5EF4-FFF2-40B4-BE49-F238E27FC236}">
                <a16:creationId xmlns:a16="http://schemas.microsoft.com/office/drawing/2014/main" id="{D337EEB9-3337-48B5-96D8-D4EE6062D5C3}"/>
              </a:ext>
            </a:extLst>
          </p:cNvPr>
          <p:cNvSpPr/>
          <p:nvPr/>
        </p:nvSpPr>
        <p:spPr>
          <a:xfrm>
            <a:off x="0" y="6429790"/>
            <a:ext cx="12192000" cy="428209"/>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2CD97F12-ACD0-44C3-825A-07AA810E1935}"/>
              </a:ext>
            </a:extLst>
          </p:cNvPr>
          <p:cNvSpPr txBox="1"/>
          <p:nvPr/>
        </p:nvSpPr>
        <p:spPr>
          <a:xfrm>
            <a:off x="5584540" y="6490005"/>
            <a:ext cx="10030097" cy="307777"/>
          </a:xfrm>
          <a:prstGeom prst="rect">
            <a:avLst/>
          </a:prstGeom>
          <a:noFill/>
        </p:spPr>
        <p:txBody>
          <a:bodyPr wrap="square">
            <a:spAutoFit/>
          </a:bodyPr>
          <a:lstStyle/>
          <a:p>
            <a:r>
              <a:rPr lang="en-GB" sz="1400" i="1" dirty="0">
                <a:solidFill>
                  <a:schemeClr val="bg1"/>
                </a:solidFill>
                <a:latin typeface="Arial" panose="020B0604020202020204" pitchFamily="34" charset="0"/>
                <a:cs typeface="Arial" panose="020B0604020202020204" pitchFamily="34" charset="0"/>
              </a:rPr>
              <a:t>Working effectively together to improve outcomes for children and young people</a:t>
            </a:r>
          </a:p>
        </p:txBody>
      </p:sp>
      <p:sp>
        <p:nvSpPr>
          <p:cNvPr id="11" name="TextBox 10">
            <a:extLst>
              <a:ext uri="{FF2B5EF4-FFF2-40B4-BE49-F238E27FC236}">
                <a16:creationId xmlns:a16="http://schemas.microsoft.com/office/drawing/2014/main" id="{4DB120B1-8762-4FE2-B34C-B30C8F67CCF5}"/>
              </a:ext>
            </a:extLst>
          </p:cNvPr>
          <p:cNvSpPr txBox="1"/>
          <p:nvPr/>
        </p:nvSpPr>
        <p:spPr>
          <a:xfrm>
            <a:off x="4281714" y="1984156"/>
            <a:ext cx="7663542" cy="4093428"/>
          </a:xfrm>
          <a:prstGeom prst="rect">
            <a:avLst/>
          </a:prstGeom>
          <a:noFill/>
        </p:spPr>
        <p:txBody>
          <a:bodyPr wrap="square">
            <a:spAutoFit/>
          </a:bodyPr>
          <a:lstStyle/>
          <a:p>
            <a:r>
              <a:rPr lang="en-GB" sz="2000" dirty="0">
                <a:latin typeface="Arial" panose="020B0604020202020204" pitchFamily="34" charset="0"/>
                <a:cs typeface="Arial" panose="020B0604020202020204" pitchFamily="34" charset="0"/>
              </a:rPr>
              <a:t>All children and young people have the legal (Children and Families Act 2014) and moral (UN Convention on the Rights of the Child) right for their views, wishes and feelings to be taken into consideration.</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This includes children and young people who are:</a:t>
            </a:r>
          </a:p>
          <a:p>
            <a:pPr marL="342900" indent="-342900">
              <a:buClr>
                <a:srgbClr val="005EB8"/>
              </a:buClr>
              <a:buFont typeface="Wingdings" panose="05000000000000000000" pitchFamily="2" charset="2"/>
              <a:buChar char="ü"/>
            </a:pPr>
            <a:r>
              <a:rPr lang="en-GB" sz="2000" dirty="0">
                <a:latin typeface="Arial" panose="020B0604020202020204" pitchFamily="34" charset="0"/>
                <a:cs typeface="Arial" panose="020B0604020202020204" pitchFamily="34" charset="0"/>
              </a:rPr>
              <a:t>Very young</a:t>
            </a:r>
          </a:p>
          <a:p>
            <a:pPr marL="342900" indent="-342900">
              <a:buClr>
                <a:srgbClr val="005EB8"/>
              </a:buClr>
              <a:buFont typeface="Wingdings" panose="05000000000000000000" pitchFamily="2" charset="2"/>
              <a:buChar char="ü"/>
            </a:pPr>
            <a:r>
              <a:rPr lang="en-GB" sz="2000" dirty="0">
                <a:latin typeface="Arial" panose="020B0604020202020204" pitchFamily="34" charset="0"/>
                <a:cs typeface="Arial" panose="020B0604020202020204" pitchFamily="34" charset="0"/>
              </a:rPr>
              <a:t>Non-verbal</a:t>
            </a:r>
          </a:p>
          <a:p>
            <a:pPr marL="342900" indent="-342900">
              <a:buClr>
                <a:srgbClr val="005EB8"/>
              </a:buClr>
              <a:buFont typeface="Wingdings" panose="05000000000000000000" pitchFamily="2" charset="2"/>
              <a:buChar char="ü"/>
            </a:pPr>
            <a:r>
              <a:rPr lang="en-GB" sz="2000" dirty="0">
                <a:latin typeface="Arial" panose="020B0604020202020204" pitchFamily="34" charset="0"/>
                <a:cs typeface="Arial" panose="020B0604020202020204" pitchFamily="34" charset="0"/>
              </a:rPr>
              <a:t>Non-literate or have low literacy</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Take some time to reflect about how a child or young person’s preferences and wishes could be understood, even if they cannot articulate them directly.</a:t>
            </a:r>
          </a:p>
        </p:txBody>
      </p:sp>
      <p:pic>
        <p:nvPicPr>
          <p:cNvPr id="10" name="Picture 2" descr="Children playing with block in a school in North Yorkshire.">
            <a:extLst>
              <a:ext uri="{FF2B5EF4-FFF2-40B4-BE49-F238E27FC236}">
                <a16:creationId xmlns:a16="http://schemas.microsoft.com/office/drawing/2014/main" id="{58231E9C-0FD1-4AAA-94E4-E73F04A6FE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416" y="2878849"/>
            <a:ext cx="3365500" cy="2243666"/>
          </a:xfrm>
          <a:prstGeom prst="rect">
            <a:avLst/>
          </a:prstGeom>
          <a:ln>
            <a:solidFill>
              <a:srgbClr val="005EB8"/>
            </a:solid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2297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animEffect transition="in" filter="fade">
                                      <p:cBhvr>
                                        <p:cTn id="14" dur="1000"/>
                                        <p:tgtEl>
                                          <p:spTgt spid="11">
                                            <p:txEl>
                                              <p:pRg st="0" end="0"/>
                                            </p:txEl>
                                          </p:spTgt>
                                        </p:tgtEl>
                                      </p:cBhvr>
                                    </p:animEffect>
                                    <p:anim calcmode="lin" valueType="num">
                                      <p:cBhvr>
                                        <p:cTn id="15"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1">
                                            <p:txEl>
                                              <p:pRg st="2" end="2"/>
                                            </p:txEl>
                                          </p:spTgt>
                                        </p:tgtEl>
                                        <p:attrNameLst>
                                          <p:attrName>style.visibility</p:attrName>
                                        </p:attrNameLst>
                                      </p:cBhvr>
                                      <p:to>
                                        <p:strVal val="visible"/>
                                      </p:to>
                                    </p:set>
                                    <p:animEffect transition="in" filter="fade">
                                      <p:cBhvr>
                                        <p:cTn id="21" dur="1000"/>
                                        <p:tgtEl>
                                          <p:spTgt spid="11">
                                            <p:txEl>
                                              <p:pRg st="2" end="2"/>
                                            </p:txEl>
                                          </p:spTgt>
                                        </p:tgtEl>
                                      </p:cBhvr>
                                    </p:animEffect>
                                    <p:anim calcmode="lin" valueType="num">
                                      <p:cBhvr>
                                        <p:cTn id="22"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1">
                                            <p:txEl>
                                              <p:pRg st="3" end="3"/>
                                            </p:txEl>
                                          </p:spTgt>
                                        </p:tgtEl>
                                        <p:attrNameLst>
                                          <p:attrName>style.visibility</p:attrName>
                                        </p:attrNameLst>
                                      </p:cBhvr>
                                      <p:to>
                                        <p:strVal val="visible"/>
                                      </p:to>
                                    </p:set>
                                    <p:animEffect transition="in" filter="fade">
                                      <p:cBhvr>
                                        <p:cTn id="28" dur="1000"/>
                                        <p:tgtEl>
                                          <p:spTgt spid="11">
                                            <p:txEl>
                                              <p:pRg st="3" end="3"/>
                                            </p:txEl>
                                          </p:spTgt>
                                        </p:tgtEl>
                                      </p:cBhvr>
                                    </p:animEffect>
                                    <p:anim calcmode="lin" valueType="num">
                                      <p:cBhvr>
                                        <p:cTn id="29"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1">
                                            <p:txEl>
                                              <p:pRg st="4" end="4"/>
                                            </p:txEl>
                                          </p:spTgt>
                                        </p:tgtEl>
                                        <p:attrNameLst>
                                          <p:attrName>style.visibility</p:attrName>
                                        </p:attrNameLst>
                                      </p:cBhvr>
                                      <p:to>
                                        <p:strVal val="visible"/>
                                      </p:to>
                                    </p:set>
                                    <p:animEffect transition="in" filter="fade">
                                      <p:cBhvr>
                                        <p:cTn id="35" dur="1000"/>
                                        <p:tgtEl>
                                          <p:spTgt spid="11">
                                            <p:txEl>
                                              <p:pRg st="4" end="4"/>
                                            </p:txEl>
                                          </p:spTgt>
                                        </p:tgtEl>
                                      </p:cBhvr>
                                    </p:animEffect>
                                    <p:anim calcmode="lin" valueType="num">
                                      <p:cBhvr>
                                        <p:cTn id="36"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1">
                                            <p:txEl>
                                              <p:pRg st="5" end="5"/>
                                            </p:txEl>
                                          </p:spTgt>
                                        </p:tgtEl>
                                        <p:attrNameLst>
                                          <p:attrName>style.visibility</p:attrName>
                                        </p:attrNameLst>
                                      </p:cBhvr>
                                      <p:to>
                                        <p:strVal val="visible"/>
                                      </p:to>
                                    </p:set>
                                    <p:animEffect transition="in" filter="fade">
                                      <p:cBhvr>
                                        <p:cTn id="42" dur="1000"/>
                                        <p:tgtEl>
                                          <p:spTgt spid="11">
                                            <p:txEl>
                                              <p:pRg st="5" end="5"/>
                                            </p:txEl>
                                          </p:spTgt>
                                        </p:tgtEl>
                                      </p:cBhvr>
                                    </p:animEffect>
                                    <p:anim calcmode="lin" valueType="num">
                                      <p:cBhvr>
                                        <p:cTn id="43" dur="1000" fill="hold"/>
                                        <p:tgtEl>
                                          <p:spTgt spid="1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1">
                                            <p:txEl>
                                              <p:pRg st="7" end="7"/>
                                            </p:txEl>
                                          </p:spTgt>
                                        </p:tgtEl>
                                        <p:attrNameLst>
                                          <p:attrName>style.visibility</p:attrName>
                                        </p:attrNameLst>
                                      </p:cBhvr>
                                      <p:to>
                                        <p:strVal val="visible"/>
                                      </p:to>
                                    </p:set>
                                    <p:animEffect transition="in" filter="fade">
                                      <p:cBhvr>
                                        <p:cTn id="49" dur="1000"/>
                                        <p:tgtEl>
                                          <p:spTgt spid="11">
                                            <p:txEl>
                                              <p:pRg st="7" end="7"/>
                                            </p:txEl>
                                          </p:spTgt>
                                        </p:tgtEl>
                                      </p:cBhvr>
                                    </p:animEffect>
                                    <p:anim calcmode="lin" valueType="num">
                                      <p:cBhvr>
                                        <p:cTn id="50" dur="1000" fill="hold"/>
                                        <p:tgtEl>
                                          <p:spTgt spid="11">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11">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AE459F-A97C-44F1-AA8C-31FD5D438BEF}"/>
              </a:ext>
            </a:extLst>
          </p:cNvPr>
          <p:cNvSpPr/>
          <p:nvPr/>
        </p:nvSpPr>
        <p:spPr>
          <a:xfrm>
            <a:off x="0" y="893200"/>
            <a:ext cx="12192000" cy="842286"/>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ndParaRPr>
          </a:p>
        </p:txBody>
      </p:sp>
      <p:sp>
        <p:nvSpPr>
          <p:cNvPr id="2" name="Title 1">
            <a:extLst>
              <a:ext uri="{FF2B5EF4-FFF2-40B4-BE49-F238E27FC236}">
                <a16:creationId xmlns:a16="http://schemas.microsoft.com/office/drawing/2014/main" id="{E3F51EC2-BB62-4559-82CF-087046AD549F}"/>
              </a:ext>
            </a:extLst>
          </p:cNvPr>
          <p:cNvSpPr>
            <a:spLocks noGrp="1"/>
          </p:cNvSpPr>
          <p:nvPr>
            <p:ph type="title"/>
          </p:nvPr>
        </p:nvSpPr>
        <p:spPr>
          <a:xfrm>
            <a:off x="1011936" y="723182"/>
            <a:ext cx="10168128" cy="1179576"/>
          </a:xfrm>
        </p:spPr>
        <p:txBody>
          <a:bodyPr>
            <a:normAutofit/>
          </a:bodyPr>
          <a:lstStyle/>
          <a:p>
            <a:r>
              <a:rPr lang="en-GB" sz="4000" dirty="0">
                <a:solidFill>
                  <a:schemeClr val="bg1"/>
                </a:solidFill>
                <a:latin typeface="Arial" panose="020B0604020202020204" pitchFamily="34" charset="0"/>
                <a:cs typeface="Arial" panose="020B0604020202020204" pitchFamily="34" charset="0"/>
              </a:rPr>
              <a:t>Levels of support</a:t>
            </a:r>
          </a:p>
        </p:txBody>
      </p:sp>
      <p:pic>
        <p:nvPicPr>
          <p:cNvPr id="13" name="Picture 12" descr="A blue and white logo&#10;&#10;Description automatically generated with low confidence">
            <a:extLst>
              <a:ext uri="{FF2B5EF4-FFF2-40B4-BE49-F238E27FC236}">
                <a16:creationId xmlns:a16="http://schemas.microsoft.com/office/drawing/2014/main" id="{D80C2D5E-3A75-4645-8E16-C85E2198F2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281" y="162949"/>
            <a:ext cx="1362301" cy="548640"/>
          </a:xfrm>
          <a:prstGeom prst="rect">
            <a:avLst/>
          </a:prstGeom>
        </p:spPr>
      </p:pic>
      <p:sp>
        <p:nvSpPr>
          <p:cNvPr id="20" name="Rectangle 19">
            <a:extLst>
              <a:ext uri="{FF2B5EF4-FFF2-40B4-BE49-F238E27FC236}">
                <a16:creationId xmlns:a16="http://schemas.microsoft.com/office/drawing/2014/main" id="{D337EEB9-3337-48B5-96D8-D4EE6062D5C3}"/>
              </a:ext>
            </a:extLst>
          </p:cNvPr>
          <p:cNvSpPr/>
          <p:nvPr/>
        </p:nvSpPr>
        <p:spPr>
          <a:xfrm>
            <a:off x="0" y="6429790"/>
            <a:ext cx="12192000" cy="428209"/>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2CD97F12-ACD0-44C3-825A-07AA810E1935}"/>
              </a:ext>
            </a:extLst>
          </p:cNvPr>
          <p:cNvSpPr txBox="1"/>
          <p:nvPr/>
        </p:nvSpPr>
        <p:spPr>
          <a:xfrm>
            <a:off x="5584540" y="6490005"/>
            <a:ext cx="10030097" cy="307777"/>
          </a:xfrm>
          <a:prstGeom prst="rect">
            <a:avLst/>
          </a:prstGeom>
          <a:noFill/>
        </p:spPr>
        <p:txBody>
          <a:bodyPr wrap="square">
            <a:spAutoFit/>
          </a:bodyPr>
          <a:lstStyle/>
          <a:p>
            <a:r>
              <a:rPr lang="en-GB" sz="1400" i="1" dirty="0">
                <a:solidFill>
                  <a:schemeClr val="bg1"/>
                </a:solidFill>
                <a:latin typeface="Arial" panose="020B0604020202020204" pitchFamily="34" charset="0"/>
                <a:cs typeface="Arial" panose="020B0604020202020204" pitchFamily="34" charset="0"/>
              </a:rPr>
              <a:t>Working effectively together to improve outcomes for children and young people</a:t>
            </a:r>
          </a:p>
        </p:txBody>
      </p:sp>
      <p:sp>
        <p:nvSpPr>
          <p:cNvPr id="10" name="TextBox 9">
            <a:extLst>
              <a:ext uri="{FF2B5EF4-FFF2-40B4-BE49-F238E27FC236}">
                <a16:creationId xmlns:a16="http://schemas.microsoft.com/office/drawing/2014/main" id="{2DEC6C3B-0B09-41F8-A76B-31F173B3328C}"/>
              </a:ext>
            </a:extLst>
          </p:cNvPr>
          <p:cNvSpPr txBox="1"/>
          <p:nvPr/>
        </p:nvSpPr>
        <p:spPr>
          <a:xfrm>
            <a:off x="808736" y="2341983"/>
            <a:ext cx="3690692" cy="3139321"/>
          </a:xfrm>
          <a:prstGeom prst="rect">
            <a:avLst/>
          </a:prstGeom>
          <a:noFill/>
        </p:spPr>
        <p:txBody>
          <a:bodyPr wrap="square">
            <a:spAutoFit/>
          </a:bodyPr>
          <a:lstStyle/>
          <a:p>
            <a:pPr marL="0" indent="0">
              <a:buNone/>
            </a:pPr>
            <a:r>
              <a:rPr lang="en-GB" sz="1800" dirty="0">
                <a:latin typeface="Arial" panose="020B0604020202020204" pitchFamily="34" charset="0"/>
                <a:cs typeface="Arial" panose="020B0604020202020204" pitchFamily="34" charset="0"/>
              </a:rPr>
              <a:t>All children and young people with SEND merit a person-centred approach to their support, however this takes place in different ways depending on their level of need. The different levels of support fit under 3 categories. Across is a table outlining the different levels of support available to CYP with SEND and their families. </a:t>
            </a:r>
          </a:p>
        </p:txBody>
      </p:sp>
      <p:graphicFrame>
        <p:nvGraphicFramePr>
          <p:cNvPr id="14" name="Table 13">
            <a:extLst>
              <a:ext uri="{FF2B5EF4-FFF2-40B4-BE49-F238E27FC236}">
                <a16:creationId xmlns:a16="http://schemas.microsoft.com/office/drawing/2014/main" id="{6C897E37-28FC-4EEA-BDD9-53BACAD19637}"/>
              </a:ext>
            </a:extLst>
          </p:cNvPr>
          <p:cNvGraphicFramePr>
            <a:graphicFrameLocks noGrp="1"/>
          </p:cNvGraphicFramePr>
          <p:nvPr>
            <p:extLst>
              <p:ext uri="{D42A27DB-BD31-4B8C-83A1-F6EECF244321}">
                <p14:modId xmlns:p14="http://schemas.microsoft.com/office/powerpoint/2010/main" val="3418569861"/>
              </p:ext>
            </p:extLst>
          </p:nvPr>
        </p:nvGraphicFramePr>
        <p:xfrm>
          <a:off x="4702628" y="2132809"/>
          <a:ext cx="7054953" cy="3557671"/>
        </p:xfrm>
        <a:graphic>
          <a:graphicData uri="http://schemas.openxmlformats.org/drawingml/2006/table">
            <a:tbl>
              <a:tblPr firstRow="1" bandRow="1">
                <a:tableStyleId>{93296810-A885-4BE3-A3E7-6D5BEEA58F35}</a:tableStyleId>
              </a:tblPr>
              <a:tblGrid>
                <a:gridCol w="1471980">
                  <a:extLst>
                    <a:ext uri="{9D8B030D-6E8A-4147-A177-3AD203B41FA5}">
                      <a16:colId xmlns:a16="http://schemas.microsoft.com/office/drawing/2014/main" val="3456155450"/>
                    </a:ext>
                  </a:extLst>
                </a:gridCol>
                <a:gridCol w="5582973">
                  <a:extLst>
                    <a:ext uri="{9D8B030D-6E8A-4147-A177-3AD203B41FA5}">
                      <a16:colId xmlns:a16="http://schemas.microsoft.com/office/drawing/2014/main" val="2249704325"/>
                    </a:ext>
                  </a:extLst>
                </a:gridCol>
              </a:tblGrid>
              <a:tr h="484279">
                <a:tc>
                  <a:txBody>
                    <a:bodyPr/>
                    <a:lstStyle/>
                    <a:p>
                      <a:r>
                        <a:rPr lang="en-GB" sz="2000" dirty="0">
                          <a:latin typeface="Arial" panose="020B0604020202020204" pitchFamily="34" charset="0"/>
                          <a:cs typeface="Arial" panose="020B0604020202020204" pitchFamily="34" charset="0"/>
                        </a:rPr>
                        <a:t>Level</a:t>
                      </a:r>
                    </a:p>
                  </a:txBody>
                  <a:tcPr marL="110063" marR="110063" marT="55032" marB="55032"/>
                </a:tc>
                <a:tc>
                  <a:txBody>
                    <a:bodyPr/>
                    <a:lstStyle/>
                    <a:p>
                      <a:r>
                        <a:rPr lang="en-GB" sz="2000">
                          <a:latin typeface="Arial" panose="020B0604020202020204" pitchFamily="34" charset="0"/>
                          <a:cs typeface="Arial" panose="020B0604020202020204" pitchFamily="34" charset="0"/>
                        </a:rPr>
                        <a:t>Description </a:t>
                      </a:r>
                    </a:p>
                  </a:txBody>
                  <a:tcPr marL="110063" marR="110063" marT="55032" marB="55032"/>
                </a:tc>
                <a:extLst>
                  <a:ext uri="{0D108BD9-81ED-4DB2-BD59-A6C34878D82A}">
                    <a16:rowId xmlns:a16="http://schemas.microsoft.com/office/drawing/2014/main" val="3194117595"/>
                  </a:ext>
                </a:extLst>
              </a:tr>
              <a:tr h="814469">
                <a:tc>
                  <a:txBody>
                    <a:bodyPr/>
                    <a:lstStyle/>
                    <a:p>
                      <a:r>
                        <a:rPr lang="en-GB" sz="2000" dirty="0">
                          <a:latin typeface="Arial" panose="020B0604020202020204" pitchFamily="34" charset="0"/>
                          <a:cs typeface="Arial" panose="020B0604020202020204" pitchFamily="34" charset="0"/>
                        </a:rPr>
                        <a:t>Universal</a:t>
                      </a:r>
                    </a:p>
                  </a:txBody>
                  <a:tcPr marL="110063" marR="110063" marT="55032" marB="55032"/>
                </a:tc>
                <a:tc>
                  <a:txBody>
                    <a:bodyPr/>
                    <a:lstStyle/>
                    <a:p>
                      <a:r>
                        <a:rPr lang="en-GB" sz="2000" dirty="0">
                          <a:latin typeface="Arial" panose="020B0604020202020204" pitchFamily="34" charset="0"/>
                          <a:cs typeface="Arial" panose="020B0604020202020204" pitchFamily="34" charset="0"/>
                        </a:rPr>
                        <a:t>Services or support which can be accessed by anyone and must make reasonable adjustments for CYP with SEND. </a:t>
                      </a:r>
                    </a:p>
                  </a:txBody>
                  <a:tcPr marL="110063" marR="110063" marT="55032" marB="55032"/>
                </a:tc>
                <a:extLst>
                  <a:ext uri="{0D108BD9-81ED-4DB2-BD59-A6C34878D82A}">
                    <a16:rowId xmlns:a16="http://schemas.microsoft.com/office/drawing/2014/main" val="2425829681"/>
                  </a:ext>
                </a:extLst>
              </a:tr>
              <a:tr h="814469">
                <a:tc>
                  <a:txBody>
                    <a:bodyPr/>
                    <a:lstStyle/>
                    <a:p>
                      <a:r>
                        <a:rPr lang="en-GB" sz="2000">
                          <a:latin typeface="Arial" panose="020B0604020202020204" pitchFamily="34" charset="0"/>
                          <a:cs typeface="Arial" panose="020B0604020202020204" pitchFamily="34" charset="0"/>
                        </a:rPr>
                        <a:t>Targeted</a:t>
                      </a:r>
                    </a:p>
                  </a:txBody>
                  <a:tcPr marL="110063" marR="110063" marT="55032" marB="55032"/>
                </a:tc>
                <a:tc>
                  <a:txBody>
                    <a:bodyPr/>
                    <a:lstStyle/>
                    <a:p>
                      <a:r>
                        <a:rPr lang="en-GB" sz="2000" dirty="0">
                          <a:latin typeface="Arial" panose="020B0604020202020204" pitchFamily="34" charset="0"/>
                          <a:cs typeface="Arial" panose="020B0604020202020204" pitchFamily="34" charset="0"/>
                        </a:rPr>
                        <a:t>Services or support which provide particular support CYP with SEND and their families but can be accessed without a referral</a:t>
                      </a:r>
                    </a:p>
                  </a:txBody>
                  <a:tcPr marL="110063" marR="110063" marT="55032" marB="55032"/>
                </a:tc>
                <a:extLst>
                  <a:ext uri="{0D108BD9-81ED-4DB2-BD59-A6C34878D82A}">
                    <a16:rowId xmlns:a16="http://schemas.microsoft.com/office/drawing/2014/main" val="2092261487"/>
                  </a:ext>
                </a:extLst>
              </a:tr>
              <a:tr h="814469">
                <a:tc>
                  <a:txBody>
                    <a:bodyPr/>
                    <a:lstStyle/>
                    <a:p>
                      <a:r>
                        <a:rPr lang="en-GB" sz="2000" dirty="0">
                          <a:latin typeface="Arial" panose="020B0604020202020204" pitchFamily="34" charset="0"/>
                          <a:cs typeface="Arial" panose="020B0604020202020204" pitchFamily="34" charset="0"/>
                        </a:rPr>
                        <a:t>Specialist</a:t>
                      </a:r>
                    </a:p>
                  </a:txBody>
                  <a:tcPr marL="110063" marR="110063" marT="55032" marB="55032"/>
                </a:tc>
                <a:tc>
                  <a:txBody>
                    <a:bodyPr/>
                    <a:lstStyle/>
                    <a:p>
                      <a:r>
                        <a:rPr lang="en-GB" sz="2000" dirty="0">
                          <a:latin typeface="Arial" panose="020B0604020202020204" pitchFamily="34" charset="0"/>
                          <a:cs typeface="Arial" panose="020B0604020202020204" pitchFamily="34" charset="0"/>
                        </a:rPr>
                        <a:t>Services or support aimed at a specific cohort of CYP with SEND and require an assessment or referral to access</a:t>
                      </a:r>
                    </a:p>
                  </a:txBody>
                  <a:tcPr marL="110063" marR="110063" marT="55032" marB="55032"/>
                </a:tc>
                <a:extLst>
                  <a:ext uri="{0D108BD9-81ED-4DB2-BD59-A6C34878D82A}">
                    <a16:rowId xmlns:a16="http://schemas.microsoft.com/office/drawing/2014/main" val="329447893"/>
                  </a:ext>
                </a:extLst>
              </a:tr>
            </a:tbl>
          </a:graphicData>
        </a:graphic>
      </p:graphicFrame>
    </p:spTree>
    <p:extLst>
      <p:ext uri="{BB962C8B-B14F-4D97-AF65-F5344CB8AC3E}">
        <p14:creationId xmlns:p14="http://schemas.microsoft.com/office/powerpoint/2010/main" val="797360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1000"/>
                                        <p:tgtEl>
                                          <p:spTgt spid="14"/>
                                        </p:tgtEl>
                                      </p:cBhvr>
                                    </p:animEffect>
                                    <p:anim calcmode="lin" valueType="num">
                                      <p:cBhvr>
                                        <p:cTn id="15" dur="1000" fill="hold"/>
                                        <p:tgtEl>
                                          <p:spTgt spid="14"/>
                                        </p:tgtEl>
                                        <p:attrNameLst>
                                          <p:attrName>ppt_x</p:attrName>
                                        </p:attrNameLst>
                                      </p:cBhvr>
                                      <p:tavLst>
                                        <p:tav tm="0">
                                          <p:val>
                                            <p:strVal val="#ppt_x"/>
                                          </p:val>
                                        </p:tav>
                                        <p:tav tm="100000">
                                          <p:val>
                                            <p:strVal val="#ppt_x"/>
                                          </p:val>
                                        </p:tav>
                                      </p:tavLst>
                                    </p:anim>
                                    <p:anim calcmode="lin" valueType="num">
                                      <p:cBhvr>
                                        <p:cTn id="1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AE459F-A97C-44F1-AA8C-31FD5D438BEF}"/>
              </a:ext>
            </a:extLst>
          </p:cNvPr>
          <p:cNvSpPr/>
          <p:nvPr/>
        </p:nvSpPr>
        <p:spPr>
          <a:xfrm>
            <a:off x="0" y="893200"/>
            <a:ext cx="12192000" cy="842286"/>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ndParaRPr>
          </a:p>
        </p:txBody>
      </p:sp>
      <p:sp>
        <p:nvSpPr>
          <p:cNvPr id="2" name="Title 1">
            <a:extLst>
              <a:ext uri="{FF2B5EF4-FFF2-40B4-BE49-F238E27FC236}">
                <a16:creationId xmlns:a16="http://schemas.microsoft.com/office/drawing/2014/main" id="{E3F51EC2-BB62-4559-82CF-087046AD549F}"/>
              </a:ext>
            </a:extLst>
          </p:cNvPr>
          <p:cNvSpPr>
            <a:spLocks noGrp="1"/>
          </p:cNvSpPr>
          <p:nvPr>
            <p:ph type="title"/>
          </p:nvPr>
        </p:nvSpPr>
        <p:spPr>
          <a:xfrm>
            <a:off x="1011936" y="723182"/>
            <a:ext cx="10168128" cy="1179576"/>
          </a:xfrm>
        </p:spPr>
        <p:txBody>
          <a:bodyPr>
            <a:normAutofit/>
          </a:bodyPr>
          <a:lstStyle/>
          <a:p>
            <a:r>
              <a:rPr lang="en-GB" sz="4000" dirty="0">
                <a:solidFill>
                  <a:schemeClr val="bg1"/>
                </a:solidFill>
                <a:latin typeface="Arial" panose="020B0604020202020204" pitchFamily="34" charset="0"/>
                <a:cs typeface="Arial" panose="020B0604020202020204" pitchFamily="34" charset="0"/>
              </a:rPr>
              <a:t>Roles and responsibilities for SEND (NHS)</a:t>
            </a:r>
          </a:p>
        </p:txBody>
      </p:sp>
      <p:sp>
        <p:nvSpPr>
          <p:cNvPr id="3" name="Content Placeholder 2">
            <a:extLst>
              <a:ext uri="{FF2B5EF4-FFF2-40B4-BE49-F238E27FC236}">
                <a16:creationId xmlns:a16="http://schemas.microsoft.com/office/drawing/2014/main" id="{471D6837-FF37-4857-9B74-A6486FF2702D}"/>
              </a:ext>
            </a:extLst>
          </p:cNvPr>
          <p:cNvSpPr>
            <a:spLocks noGrp="1"/>
          </p:cNvSpPr>
          <p:nvPr>
            <p:ph idx="1"/>
          </p:nvPr>
        </p:nvSpPr>
        <p:spPr>
          <a:xfrm>
            <a:off x="832539" y="1994560"/>
            <a:ext cx="10526921" cy="4129288"/>
          </a:xfrm>
        </p:spPr>
        <p:txBody>
          <a:bodyPr>
            <a:noAutofit/>
          </a:bodyPr>
          <a:lstStyle/>
          <a:p>
            <a:pPr marL="0" indent="0">
              <a:buNone/>
            </a:pPr>
            <a:r>
              <a:rPr lang="en-GB" sz="1800" dirty="0">
                <a:latin typeface="Arial" panose="020B0604020202020204" pitchFamily="34" charset="0"/>
                <a:cs typeface="Arial" panose="020B0604020202020204" pitchFamily="34" charset="0"/>
              </a:rPr>
              <a:t>In order to understand health service’s role in SEND it is important to understand how health services are delivered. Services are both:</a:t>
            </a:r>
          </a:p>
          <a:p>
            <a:pPr>
              <a:buClr>
                <a:srgbClr val="005EB8"/>
              </a:buClr>
              <a:buFont typeface="Wingdings" panose="05000000000000000000" pitchFamily="2" charset="2"/>
              <a:buChar char="ü"/>
            </a:pPr>
            <a:r>
              <a:rPr lang="en-GB" sz="1800" dirty="0">
                <a:latin typeface="Arial" panose="020B0604020202020204" pitchFamily="34" charset="0"/>
                <a:cs typeface="Arial" panose="020B0604020202020204" pitchFamily="34" charset="0"/>
              </a:rPr>
              <a:t>delivered universally to all – from pre-conception to age 25 years</a:t>
            </a:r>
          </a:p>
          <a:p>
            <a:pPr>
              <a:buClr>
                <a:srgbClr val="005EB8"/>
              </a:buClr>
              <a:buFont typeface="Wingdings" panose="05000000000000000000" pitchFamily="2" charset="2"/>
              <a:buChar char="ü"/>
            </a:pPr>
            <a:r>
              <a:rPr lang="en-GB" sz="1800" dirty="0">
                <a:latin typeface="Arial" panose="020B0604020202020204" pitchFamily="34" charset="0"/>
                <a:cs typeface="Arial" panose="020B0604020202020204" pitchFamily="34" charset="0"/>
              </a:rPr>
              <a:t>delivered across a continuum of need. Also known as a graduated approach.</a:t>
            </a:r>
          </a:p>
          <a:p>
            <a:pPr marL="0" indent="0">
              <a:buNone/>
            </a:pPr>
            <a:r>
              <a:rPr lang="en-GB" sz="1800" dirty="0">
                <a:latin typeface="Arial" panose="020B0604020202020204" pitchFamily="34" charset="0"/>
                <a:cs typeface="Arial" panose="020B0604020202020204" pitchFamily="34" charset="0"/>
              </a:rPr>
              <a:t>Health service’s graduated approach includes:</a:t>
            </a:r>
          </a:p>
          <a:p>
            <a:pPr lvl="1">
              <a:buClr>
                <a:srgbClr val="005EB8"/>
              </a:buClr>
              <a:buFont typeface="Wingdings" panose="05000000000000000000" pitchFamily="2" charset="2"/>
              <a:buChar char="§"/>
            </a:pPr>
            <a:r>
              <a:rPr lang="en-GB" sz="1800" b="1" dirty="0">
                <a:latin typeface="Arial" panose="020B0604020202020204" pitchFamily="34" charset="0"/>
                <a:cs typeface="Arial" panose="020B0604020202020204" pitchFamily="34" charset="0"/>
              </a:rPr>
              <a:t>Prevention</a:t>
            </a:r>
            <a:r>
              <a:rPr lang="en-GB" sz="1800" dirty="0">
                <a:latin typeface="Arial" panose="020B0604020202020204" pitchFamily="34" charset="0"/>
                <a:cs typeface="Arial" panose="020B0604020202020204" pitchFamily="34" charset="0"/>
              </a:rPr>
              <a:t> – Public Health approach - aims to reduce the incidence of SEND</a:t>
            </a:r>
          </a:p>
          <a:p>
            <a:pPr lvl="1">
              <a:buClr>
                <a:srgbClr val="005EB8"/>
              </a:buClr>
              <a:buFont typeface="Wingdings" panose="05000000000000000000" pitchFamily="2" charset="2"/>
              <a:buChar char="§"/>
            </a:pPr>
            <a:r>
              <a:rPr lang="en-GB" sz="1800" b="1" dirty="0">
                <a:latin typeface="Arial" panose="020B0604020202020204" pitchFamily="34" charset="0"/>
                <a:cs typeface="Arial" panose="020B0604020202020204" pitchFamily="34" charset="0"/>
              </a:rPr>
              <a:t>Universal Offer </a:t>
            </a:r>
            <a:r>
              <a:rPr lang="en-GB" sz="1800" dirty="0">
                <a:latin typeface="Arial" panose="020B0604020202020204" pitchFamily="34" charset="0"/>
                <a:cs typeface="Arial" panose="020B0604020202020204" pitchFamily="34" charset="0"/>
              </a:rPr>
              <a:t>– offer made to all CYP / families regardless of need</a:t>
            </a:r>
          </a:p>
          <a:p>
            <a:pPr lvl="1">
              <a:buClr>
                <a:srgbClr val="005EB8"/>
              </a:buClr>
              <a:buFont typeface="Wingdings" panose="05000000000000000000" pitchFamily="2" charset="2"/>
              <a:buChar char="§"/>
            </a:pPr>
            <a:r>
              <a:rPr lang="en-GB" sz="1800" b="1" dirty="0">
                <a:latin typeface="Arial" panose="020B0604020202020204" pitchFamily="34" charset="0"/>
                <a:cs typeface="Arial" panose="020B0604020202020204" pitchFamily="34" charset="0"/>
              </a:rPr>
              <a:t>Early Intervention </a:t>
            </a:r>
            <a:r>
              <a:rPr lang="en-GB" sz="1800" dirty="0">
                <a:latin typeface="Arial" panose="020B0604020202020204" pitchFamily="34" charset="0"/>
                <a:cs typeface="Arial" panose="020B0604020202020204" pitchFamily="34" charset="0"/>
              </a:rPr>
              <a:t>– when emerging needs are identified</a:t>
            </a:r>
          </a:p>
          <a:p>
            <a:pPr lvl="1">
              <a:buClr>
                <a:srgbClr val="005EB8"/>
              </a:buClr>
              <a:buFont typeface="Wingdings" panose="05000000000000000000" pitchFamily="2" charset="2"/>
              <a:buChar char="§"/>
            </a:pPr>
            <a:r>
              <a:rPr lang="en-GB" sz="1800" b="1" dirty="0">
                <a:latin typeface="Arial" panose="020B0604020202020204" pitchFamily="34" charset="0"/>
                <a:cs typeface="Arial" panose="020B0604020202020204" pitchFamily="34" charset="0"/>
              </a:rPr>
              <a:t>Specialist Assessment &amp; Diagnosis </a:t>
            </a:r>
            <a:r>
              <a:rPr lang="en-GB" sz="1800" dirty="0">
                <a:latin typeface="Arial" panose="020B0604020202020204" pitchFamily="34" charset="0"/>
                <a:cs typeface="Arial" panose="020B0604020202020204" pitchFamily="34" charset="0"/>
              </a:rPr>
              <a:t>– to determine the need/cause of the need</a:t>
            </a:r>
          </a:p>
          <a:p>
            <a:pPr lvl="1">
              <a:buClr>
                <a:srgbClr val="005EB8"/>
              </a:buClr>
              <a:buFont typeface="Wingdings" panose="05000000000000000000" pitchFamily="2" charset="2"/>
              <a:buChar char="§"/>
            </a:pPr>
            <a:r>
              <a:rPr lang="en-GB" sz="1800" b="1" dirty="0">
                <a:latin typeface="Arial" panose="020B0604020202020204" pitchFamily="34" charset="0"/>
                <a:cs typeface="Arial" panose="020B0604020202020204" pitchFamily="34" charset="0"/>
              </a:rPr>
              <a:t>Therapy, Treatment &amp; Support </a:t>
            </a:r>
            <a:r>
              <a:rPr lang="en-GB" sz="1800" dirty="0">
                <a:latin typeface="Arial" panose="020B0604020202020204" pitchFamily="34" charset="0"/>
                <a:cs typeface="Arial" panose="020B0604020202020204" pitchFamily="34" charset="0"/>
              </a:rPr>
              <a:t>– to respond to the need/improve outcomes</a:t>
            </a:r>
          </a:p>
          <a:p>
            <a:pPr lvl="1"/>
            <a:endParaRPr lang="en-GB" sz="1050" dirty="0">
              <a:latin typeface="Arial" panose="020B0604020202020204" pitchFamily="34" charset="0"/>
              <a:cs typeface="Arial" panose="020B0604020202020204" pitchFamily="34" charset="0"/>
            </a:endParaRPr>
          </a:p>
          <a:p>
            <a:pPr lvl="1">
              <a:buClr>
                <a:srgbClr val="005EB8"/>
              </a:buClr>
              <a:buFont typeface="Wingdings" panose="05000000000000000000" pitchFamily="2" charset="2"/>
              <a:buChar char="Ø"/>
            </a:pPr>
            <a:r>
              <a:rPr lang="en-GB" sz="1800" dirty="0">
                <a:latin typeface="Arial" panose="020B0604020202020204" pitchFamily="34" charset="0"/>
                <a:cs typeface="Arial" panose="020B0604020202020204" pitchFamily="34" charset="0"/>
              </a:rPr>
              <a:t>Different services operate at different levels of the graduated approach </a:t>
            </a:r>
          </a:p>
          <a:p>
            <a:pPr lvl="1">
              <a:buClr>
                <a:srgbClr val="005EB8"/>
              </a:buClr>
              <a:buFont typeface="Wingdings" panose="05000000000000000000" pitchFamily="2" charset="2"/>
              <a:buChar char="Ø"/>
            </a:pPr>
            <a:r>
              <a:rPr lang="en-GB" sz="1800" dirty="0">
                <a:latin typeface="Arial" panose="020B0604020202020204" pitchFamily="34" charset="0"/>
                <a:cs typeface="Arial" panose="020B0604020202020204" pitchFamily="34" charset="0"/>
              </a:rPr>
              <a:t>CYP with SEND are a cohort within overall services</a:t>
            </a:r>
          </a:p>
        </p:txBody>
      </p:sp>
      <p:sp>
        <p:nvSpPr>
          <p:cNvPr id="9" name="Rectangle 8">
            <a:extLst>
              <a:ext uri="{FF2B5EF4-FFF2-40B4-BE49-F238E27FC236}">
                <a16:creationId xmlns:a16="http://schemas.microsoft.com/office/drawing/2014/main" id="{5868DDFD-6D91-4C38-953C-E96DF4AD8256}"/>
              </a:ext>
            </a:extLst>
          </p:cNvPr>
          <p:cNvSpPr/>
          <p:nvPr/>
        </p:nvSpPr>
        <p:spPr>
          <a:xfrm>
            <a:off x="0" y="6429790"/>
            <a:ext cx="12192000" cy="428209"/>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F5E91B90-036C-4687-8D3F-7153FC8B3663}"/>
              </a:ext>
            </a:extLst>
          </p:cNvPr>
          <p:cNvSpPr txBox="1"/>
          <p:nvPr/>
        </p:nvSpPr>
        <p:spPr>
          <a:xfrm>
            <a:off x="5584540" y="6490005"/>
            <a:ext cx="10030097" cy="307777"/>
          </a:xfrm>
          <a:prstGeom prst="rect">
            <a:avLst/>
          </a:prstGeom>
          <a:noFill/>
        </p:spPr>
        <p:txBody>
          <a:bodyPr wrap="square">
            <a:spAutoFit/>
          </a:bodyPr>
          <a:lstStyle/>
          <a:p>
            <a:r>
              <a:rPr lang="en-GB" sz="1400" i="1" dirty="0">
                <a:solidFill>
                  <a:schemeClr val="bg1"/>
                </a:solidFill>
                <a:latin typeface="Arial" panose="020B0604020202020204" pitchFamily="34" charset="0"/>
                <a:cs typeface="Arial" panose="020B0604020202020204" pitchFamily="34" charset="0"/>
              </a:rPr>
              <a:t>Working effectively together to improve outcomes for children and young people</a:t>
            </a:r>
          </a:p>
        </p:txBody>
      </p:sp>
      <p:pic>
        <p:nvPicPr>
          <p:cNvPr id="13" name="Picture 12" descr="A blue and white logo&#10;&#10;Description automatically generated with low confidence">
            <a:extLst>
              <a:ext uri="{FF2B5EF4-FFF2-40B4-BE49-F238E27FC236}">
                <a16:creationId xmlns:a16="http://schemas.microsoft.com/office/drawing/2014/main" id="{D80C2D5E-3A75-4645-8E16-C85E2198F2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281" y="162949"/>
            <a:ext cx="1362301" cy="548640"/>
          </a:xfrm>
          <a:prstGeom prst="rect">
            <a:avLst/>
          </a:prstGeom>
        </p:spPr>
      </p:pic>
      <p:sp>
        <p:nvSpPr>
          <p:cNvPr id="12" name="TextBox 11">
            <a:extLst>
              <a:ext uri="{FF2B5EF4-FFF2-40B4-BE49-F238E27FC236}">
                <a16:creationId xmlns:a16="http://schemas.microsoft.com/office/drawing/2014/main" id="{637705D1-16DB-4419-AC29-A07612702982}"/>
              </a:ext>
            </a:extLst>
          </p:cNvPr>
          <p:cNvSpPr txBox="1"/>
          <p:nvPr/>
        </p:nvSpPr>
        <p:spPr>
          <a:xfrm>
            <a:off x="9739086" y="2635418"/>
            <a:ext cx="2191657" cy="1477328"/>
          </a:xfrm>
          <a:prstGeom prst="rect">
            <a:avLst/>
          </a:prstGeom>
          <a:solidFill>
            <a:schemeClr val="accent6"/>
          </a:solidFill>
        </p:spPr>
        <p:txBody>
          <a:bodyPr wrap="square">
            <a:spAutoFit/>
          </a:bodyPr>
          <a:lstStyle/>
          <a:p>
            <a:pPr marL="0" lvl="1" indent="0" algn="ctr">
              <a:buNone/>
            </a:pPr>
            <a:r>
              <a:rPr lang="en-GB" sz="1800" dirty="0">
                <a:solidFill>
                  <a:schemeClr val="bg1"/>
                </a:solidFill>
                <a:latin typeface="Arial" panose="020B0604020202020204" pitchFamily="34" charset="0"/>
                <a:cs typeface="Arial" panose="020B0604020202020204" pitchFamily="34" charset="0"/>
              </a:rPr>
              <a:t>Reflect where you and your service fits within this graduated approach. </a:t>
            </a:r>
          </a:p>
        </p:txBody>
      </p:sp>
    </p:spTree>
    <p:extLst>
      <p:ext uri="{BB962C8B-B14F-4D97-AF65-F5344CB8AC3E}">
        <p14:creationId xmlns:p14="http://schemas.microsoft.com/office/powerpoint/2010/main" val="1715332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50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500"/>
                                        <p:tgtEl>
                                          <p:spTgt spid="3">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500"/>
                                        <p:tgtEl>
                                          <p:spTgt spid="3">
                                            <p:txEl>
                                              <p:pRg st="8" end="8"/>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nodeType="clickEffect">
                                  <p:stCondLst>
                                    <p:cond delay="0"/>
                                  </p:stCondLst>
                                  <p:childTnLst>
                                    <p:set>
                                      <p:cBhvr>
                                        <p:cTn id="59" dur="1" fill="hold">
                                          <p:stCondLst>
                                            <p:cond delay="0"/>
                                          </p:stCondLst>
                                        </p:cTn>
                                        <p:tgtEl>
                                          <p:spTgt spid="3">
                                            <p:txEl>
                                              <p:pRg st="10" end="10"/>
                                            </p:txEl>
                                          </p:spTgt>
                                        </p:tgtEl>
                                        <p:attrNameLst>
                                          <p:attrName>style.visibility</p:attrName>
                                        </p:attrNameLst>
                                      </p:cBhvr>
                                      <p:to>
                                        <p:strVal val="visible"/>
                                      </p:to>
                                    </p:set>
                                    <p:animEffect transition="in" filter="fade">
                                      <p:cBhvr>
                                        <p:cTn id="60" dur="1000"/>
                                        <p:tgtEl>
                                          <p:spTgt spid="3">
                                            <p:txEl>
                                              <p:pRg st="10" end="10"/>
                                            </p:txEl>
                                          </p:spTgt>
                                        </p:tgtEl>
                                      </p:cBhvr>
                                    </p:animEffect>
                                    <p:anim calcmode="lin" valueType="num">
                                      <p:cBhvr>
                                        <p:cTn id="6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Effect transition="in" filter="fade">
                                      <p:cBhvr>
                                        <p:cTn id="67" dur="1000"/>
                                        <p:tgtEl>
                                          <p:spTgt spid="3">
                                            <p:txEl>
                                              <p:pRg st="11" end="11"/>
                                            </p:txEl>
                                          </p:spTgt>
                                        </p:tgtEl>
                                      </p:cBhvr>
                                    </p:animEffect>
                                    <p:anim calcmode="lin" valueType="num">
                                      <p:cBhvr>
                                        <p:cTn id="6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51EC2-BB62-4559-82CF-087046AD549F}"/>
              </a:ext>
            </a:extLst>
          </p:cNvPr>
          <p:cNvSpPr>
            <a:spLocks noGrp="1"/>
          </p:cNvSpPr>
          <p:nvPr>
            <p:ph type="title"/>
          </p:nvPr>
        </p:nvSpPr>
        <p:spPr>
          <a:xfrm>
            <a:off x="1011936" y="723182"/>
            <a:ext cx="10168128" cy="1179576"/>
          </a:xfrm>
        </p:spPr>
        <p:txBody>
          <a:bodyPr>
            <a:normAutofit/>
          </a:bodyPr>
          <a:lstStyle/>
          <a:p>
            <a:r>
              <a:rPr lang="en-GB" sz="4000" dirty="0">
                <a:solidFill>
                  <a:schemeClr val="bg1"/>
                </a:solidFill>
                <a:latin typeface="Arial" panose="020B0604020202020204" pitchFamily="34" charset="0"/>
                <a:cs typeface="Arial" panose="020B0604020202020204" pitchFamily="34" charset="0"/>
              </a:rPr>
              <a:t>Roles and responsibilities for SEND (NHS)</a:t>
            </a:r>
          </a:p>
        </p:txBody>
      </p:sp>
      <p:sp>
        <p:nvSpPr>
          <p:cNvPr id="9" name="Rectangle 8">
            <a:extLst>
              <a:ext uri="{FF2B5EF4-FFF2-40B4-BE49-F238E27FC236}">
                <a16:creationId xmlns:a16="http://schemas.microsoft.com/office/drawing/2014/main" id="{5868DDFD-6D91-4C38-953C-E96DF4AD8256}"/>
              </a:ext>
            </a:extLst>
          </p:cNvPr>
          <p:cNvSpPr/>
          <p:nvPr/>
        </p:nvSpPr>
        <p:spPr>
          <a:xfrm>
            <a:off x="0" y="6429790"/>
            <a:ext cx="12192000" cy="428209"/>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F5E91B90-036C-4687-8D3F-7153FC8B3663}"/>
              </a:ext>
            </a:extLst>
          </p:cNvPr>
          <p:cNvSpPr txBox="1"/>
          <p:nvPr/>
        </p:nvSpPr>
        <p:spPr>
          <a:xfrm>
            <a:off x="5584540" y="6490005"/>
            <a:ext cx="10030097" cy="307777"/>
          </a:xfrm>
          <a:prstGeom prst="rect">
            <a:avLst/>
          </a:prstGeom>
          <a:noFill/>
        </p:spPr>
        <p:txBody>
          <a:bodyPr wrap="square">
            <a:spAutoFit/>
          </a:bodyPr>
          <a:lstStyle/>
          <a:p>
            <a:r>
              <a:rPr lang="en-GB" sz="1400" i="1" dirty="0">
                <a:solidFill>
                  <a:schemeClr val="bg1"/>
                </a:solidFill>
                <a:latin typeface="Arial" panose="020B0604020202020204" pitchFamily="34" charset="0"/>
                <a:cs typeface="Arial" panose="020B0604020202020204" pitchFamily="34" charset="0"/>
              </a:rPr>
              <a:t>Working effectively together to improve outcomes for children and young people</a:t>
            </a:r>
          </a:p>
        </p:txBody>
      </p:sp>
      <p:graphicFrame>
        <p:nvGraphicFramePr>
          <p:cNvPr id="14" name="Content Placeholder 3">
            <a:extLst>
              <a:ext uri="{FF2B5EF4-FFF2-40B4-BE49-F238E27FC236}">
                <a16:creationId xmlns:a16="http://schemas.microsoft.com/office/drawing/2014/main" id="{0471D554-0248-4315-8EF7-0A6E2C895E5B}"/>
              </a:ext>
            </a:extLst>
          </p:cNvPr>
          <p:cNvGraphicFramePr>
            <a:graphicFrameLocks/>
          </p:cNvGraphicFramePr>
          <p:nvPr>
            <p:extLst>
              <p:ext uri="{D42A27DB-BD31-4B8C-83A1-F6EECF244321}">
                <p14:modId xmlns:p14="http://schemas.microsoft.com/office/powerpoint/2010/main" val="3534221366"/>
              </p:ext>
            </p:extLst>
          </p:nvPr>
        </p:nvGraphicFramePr>
        <p:xfrm>
          <a:off x="413152" y="310767"/>
          <a:ext cx="11365696" cy="59606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TextBox 14">
            <a:extLst>
              <a:ext uri="{FF2B5EF4-FFF2-40B4-BE49-F238E27FC236}">
                <a16:creationId xmlns:a16="http://schemas.microsoft.com/office/drawing/2014/main" id="{E58C54FE-F011-4019-BB3F-8B4EC70D6B8B}"/>
              </a:ext>
            </a:extLst>
          </p:cNvPr>
          <p:cNvSpPr txBox="1"/>
          <p:nvPr/>
        </p:nvSpPr>
        <p:spPr>
          <a:xfrm>
            <a:off x="413152" y="586586"/>
            <a:ext cx="2054277" cy="1569660"/>
          </a:xfrm>
          <a:prstGeom prst="rect">
            <a:avLst/>
          </a:prstGeom>
          <a:noFill/>
        </p:spPr>
        <p:txBody>
          <a:bodyPr wrap="square" rtlCol="0">
            <a:spAutoFit/>
          </a:bodyPr>
          <a:lstStyle/>
          <a:p>
            <a:r>
              <a:rPr lang="en-GB" sz="2400" b="1" dirty="0">
                <a:solidFill>
                  <a:schemeClr val="accent2">
                    <a:lumMod val="75000"/>
                  </a:schemeClr>
                </a:solidFill>
                <a:latin typeface="Arial" panose="020B0604020202020204" pitchFamily="34" charset="0"/>
                <a:cs typeface="Arial" panose="020B0604020202020204" pitchFamily="34" charset="0"/>
              </a:rPr>
              <a:t>Health practitioners/ teams and SEND</a:t>
            </a:r>
          </a:p>
        </p:txBody>
      </p:sp>
    </p:spTree>
    <p:extLst>
      <p:ext uri="{BB962C8B-B14F-4D97-AF65-F5344CB8AC3E}">
        <p14:creationId xmlns:p14="http://schemas.microsoft.com/office/powerpoint/2010/main" val="34345860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AE459F-A97C-44F1-AA8C-31FD5D438BEF}"/>
              </a:ext>
            </a:extLst>
          </p:cNvPr>
          <p:cNvSpPr/>
          <p:nvPr/>
        </p:nvSpPr>
        <p:spPr>
          <a:xfrm>
            <a:off x="0" y="893200"/>
            <a:ext cx="12192000" cy="842286"/>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E3F51EC2-BB62-4559-82CF-087046AD549F}"/>
              </a:ext>
            </a:extLst>
          </p:cNvPr>
          <p:cNvSpPr>
            <a:spLocks noGrp="1"/>
          </p:cNvSpPr>
          <p:nvPr>
            <p:ph type="title"/>
          </p:nvPr>
        </p:nvSpPr>
        <p:spPr>
          <a:xfrm>
            <a:off x="1011935" y="723182"/>
            <a:ext cx="10396293" cy="1179576"/>
          </a:xfrm>
        </p:spPr>
        <p:txBody>
          <a:bodyPr>
            <a:normAutofit/>
          </a:bodyPr>
          <a:lstStyle/>
          <a:p>
            <a:r>
              <a:rPr lang="en-GB" sz="4000" dirty="0">
                <a:solidFill>
                  <a:schemeClr val="bg1"/>
                </a:solidFill>
                <a:latin typeface="Arial" panose="020B0604020202020204" pitchFamily="34" charset="0"/>
                <a:cs typeface="Arial" panose="020B0604020202020204" pitchFamily="34" charset="0"/>
              </a:rPr>
              <a:t>What is an Education, Health and Care plan?</a:t>
            </a:r>
          </a:p>
        </p:txBody>
      </p:sp>
      <p:pic>
        <p:nvPicPr>
          <p:cNvPr id="13" name="Picture 12" descr="A blue and white logo&#10;&#10;Description automatically generated with low confidence">
            <a:extLst>
              <a:ext uri="{FF2B5EF4-FFF2-40B4-BE49-F238E27FC236}">
                <a16:creationId xmlns:a16="http://schemas.microsoft.com/office/drawing/2014/main" id="{D80C2D5E-3A75-4645-8E16-C85E2198F2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281" y="162949"/>
            <a:ext cx="1362301" cy="548640"/>
          </a:xfrm>
          <a:prstGeom prst="rect">
            <a:avLst/>
          </a:prstGeom>
        </p:spPr>
      </p:pic>
      <p:sp>
        <p:nvSpPr>
          <p:cNvPr id="20" name="Rectangle 19">
            <a:extLst>
              <a:ext uri="{FF2B5EF4-FFF2-40B4-BE49-F238E27FC236}">
                <a16:creationId xmlns:a16="http://schemas.microsoft.com/office/drawing/2014/main" id="{D337EEB9-3337-48B5-96D8-D4EE6062D5C3}"/>
              </a:ext>
            </a:extLst>
          </p:cNvPr>
          <p:cNvSpPr/>
          <p:nvPr/>
        </p:nvSpPr>
        <p:spPr>
          <a:xfrm>
            <a:off x="0" y="6429790"/>
            <a:ext cx="12192000" cy="428209"/>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2CD97F12-ACD0-44C3-825A-07AA810E1935}"/>
              </a:ext>
            </a:extLst>
          </p:cNvPr>
          <p:cNvSpPr txBox="1"/>
          <p:nvPr/>
        </p:nvSpPr>
        <p:spPr>
          <a:xfrm>
            <a:off x="5584540" y="6490005"/>
            <a:ext cx="10030097" cy="307777"/>
          </a:xfrm>
          <a:prstGeom prst="rect">
            <a:avLst/>
          </a:prstGeom>
          <a:noFill/>
        </p:spPr>
        <p:txBody>
          <a:bodyPr wrap="square">
            <a:spAutoFit/>
          </a:bodyPr>
          <a:lstStyle/>
          <a:p>
            <a:r>
              <a:rPr lang="en-GB" sz="1400" i="1" dirty="0">
                <a:solidFill>
                  <a:schemeClr val="bg1"/>
                </a:solidFill>
                <a:latin typeface="Arial" panose="020B0604020202020204" pitchFamily="34" charset="0"/>
                <a:cs typeface="Arial" panose="020B0604020202020204" pitchFamily="34" charset="0"/>
              </a:rPr>
              <a:t>Working effectively together to improve outcomes for children and young people</a:t>
            </a:r>
          </a:p>
        </p:txBody>
      </p:sp>
      <p:sp>
        <p:nvSpPr>
          <p:cNvPr id="12" name="TextBox 11">
            <a:extLst>
              <a:ext uri="{FF2B5EF4-FFF2-40B4-BE49-F238E27FC236}">
                <a16:creationId xmlns:a16="http://schemas.microsoft.com/office/drawing/2014/main" id="{8225247F-194F-4364-81DA-84615CBFF221}"/>
              </a:ext>
            </a:extLst>
          </p:cNvPr>
          <p:cNvSpPr txBox="1"/>
          <p:nvPr/>
        </p:nvSpPr>
        <p:spPr>
          <a:xfrm>
            <a:off x="420915" y="1882035"/>
            <a:ext cx="11350170" cy="5110117"/>
          </a:xfrm>
          <a:prstGeom prst="rect">
            <a:avLst/>
          </a:prstGeom>
          <a:noFill/>
        </p:spPr>
        <p:txBody>
          <a:bodyPr wrap="square">
            <a:spAutoFit/>
          </a:bodyPr>
          <a:lstStyle/>
          <a:p>
            <a:r>
              <a:rPr lang="en-GB" b="1" dirty="0">
                <a:latin typeface="Arial" panose="020B0604020202020204" pitchFamily="34" charset="0"/>
                <a:cs typeface="Arial" panose="020B0604020202020204" pitchFamily="34" charset="0"/>
              </a:rPr>
              <a:t>An Education, Health and Care plan (EHC plan) is a legal document which describes a child or young person’s (up to age 25) special educational needs, the support they need, and the outcomes they would like to achieve.</a:t>
            </a:r>
          </a:p>
          <a:p>
            <a:pPr marL="285750" indent="-285750">
              <a:buClr>
                <a:srgbClr val="005EB8"/>
              </a:buClr>
              <a:buFont typeface="Wingdings" panose="05000000000000000000" pitchFamily="2" charset="2"/>
              <a:buChar char="ü"/>
            </a:pPr>
            <a:r>
              <a:rPr lang="en-GB" sz="1700" dirty="0">
                <a:latin typeface="Arial" panose="020B0604020202020204" pitchFamily="34" charset="0"/>
                <a:cs typeface="Arial" panose="020B0604020202020204" pitchFamily="34" charset="0"/>
              </a:rPr>
              <a:t>An EHC plan can only be issued after a child or young person has gone through the process of an Education, Health and Care needs assessment and if the support required is above SEN support level that education settings must provide. </a:t>
            </a:r>
          </a:p>
          <a:p>
            <a:pPr marL="285750" indent="-285750">
              <a:buClr>
                <a:srgbClr val="005EB8"/>
              </a:buClr>
              <a:buFont typeface="Wingdings" panose="05000000000000000000" pitchFamily="2" charset="2"/>
              <a:buChar char="ü"/>
            </a:pPr>
            <a:r>
              <a:rPr lang="en-GB" sz="1700" dirty="0">
                <a:latin typeface="Arial" panose="020B0604020202020204" pitchFamily="34" charset="0"/>
                <a:cs typeface="Arial" panose="020B0604020202020204" pitchFamily="34" charset="0"/>
              </a:rPr>
              <a:t>Outcomes in EHC plans should be SMART (specific, measurable, achievable, realistic, time-bound).</a:t>
            </a:r>
          </a:p>
          <a:p>
            <a:pPr marL="261938" lvl="0" indent="-261938">
              <a:lnSpc>
                <a:spcPct val="90000"/>
              </a:lnSpc>
              <a:spcBef>
                <a:spcPts val="1000"/>
              </a:spcBef>
              <a:buClr>
                <a:srgbClr val="005EB8"/>
              </a:buClr>
              <a:buFont typeface="Wingdings" panose="05000000000000000000" pitchFamily="2" charset="2"/>
              <a:buChar char="ü"/>
              <a:defRPr/>
            </a:pPr>
            <a:r>
              <a:rPr lang="en-GB" sz="1700" dirty="0">
                <a:solidFill>
                  <a:prstClr val="black"/>
                </a:solidFill>
                <a:latin typeface="Arial" panose="020B0604020202020204" pitchFamily="34" charset="0"/>
                <a:cs typeface="Arial" panose="020B0604020202020204" pitchFamily="34" charset="0"/>
              </a:rPr>
              <a:t>An outcome can be defined as the benefit or difference made to an individual as a result of an intervention. It should be personal and not expressed from a service perspective; it should be something that those involved have control and influence over. </a:t>
            </a:r>
          </a:p>
          <a:p>
            <a:pPr marL="261938" lvl="0" indent="-261938">
              <a:lnSpc>
                <a:spcPct val="90000"/>
              </a:lnSpc>
              <a:spcBef>
                <a:spcPts val="1000"/>
              </a:spcBef>
              <a:buClr>
                <a:srgbClr val="005EB8"/>
              </a:buClr>
              <a:buFont typeface="Wingdings" panose="05000000000000000000" pitchFamily="2" charset="2"/>
              <a:buChar char="ü"/>
              <a:defRPr/>
            </a:pPr>
            <a:r>
              <a:rPr lang="en-GB" sz="1700" dirty="0">
                <a:solidFill>
                  <a:prstClr val="black"/>
                </a:solidFill>
                <a:latin typeface="Arial" panose="020B0604020202020204" pitchFamily="34" charset="0"/>
                <a:cs typeface="Arial" panose="020B0604020202020204" pitchFamily="34" charset="0"/>
              </a:rPr>
              <a:t>When writing EHC advice, describing needs is more than a diagnosis, rather what the diagnosis means for the CYP and what interventions need be put in place to address any need arising form a diagnosis. </a:t>
            </a:r>
          </a:p>
          <a:p>
            <a:pPr marL="261938" indent="-261938">
              <a:lnSpc>
                <a:spcPct val="90000"/>
              </a:lnSpc>
              <a:spcBef>
                <a:spcPts val="1000"/>
              </a:spcBef>
              <a:buClr>
                <a:srgbClr val="005EB8"/>
              </a:buClr>
              <a:buFont typeface="Wingdings" panose="05000000000000000000" pitchFamily="2" charset="2"/>
              <a:buChar char="ü"/>
              <a:defRPr/>
            </a:pPr>
            <a:r>
              <a:rPr lang="en-GB" sz="1700" dirty="0">
                <a:solidFill>
                  <a:prstClr val="black"/>
                </a:solidFill>
                <a:latin typeface="Arial" panose="020B0604020202020204" pitchFamily="34" charset="0"/>
                <a:cs typeface="Arial" panose="020B0604020202020204" pitchFamily="34" charset="0"/>
              </a:rPr>
              <a:t>Information in the plan must be up to date, relevant and pertinent to outcomes. Written so that non-experts understand – no medical jargon. </a:t>
            </a:r>
          </a:p>
          <a:p>
            <a:pPr>
              <a:lnSpc>
                <a:spcPct val="90000"/>
              </a:lnSpc>
              <a:spcBef>
                <a:spcPts val="1000"/>
              </a:spcBef>
              <a:buClr>
                <a:srgbClr val="005EB8"/>
              </a:buClr>
              <a:defRPr/>
            </a:pPr>
            <a:r>
              <a:rPr lang="en-GB" sz="1600" dirty="0">
                <a:solidFill>
                  <a:prstClr val="black"/>
                </a:solidFill>
                <a:latin typeface="Arial" panose="020B0604020202020204" pitchFamily="34" charset="0"/>
                <a:cs typeface="Arial" panose="020B0604020202020204" pitchFamily="34" charset="0"/>
              </a:rPr>
              <a:t>There is additional annual training for EHCP’s in North Yorkshire and York. The training is available via your manager or by emailing </a:t>
            </a:r>
            <a:r>
              <a:rPr lang="en-GB" sz="1600" dirty="0">
                <a:solidFill>
                  <a:prstClr val="black"/>
                </a:solidFill>
                <a:latin typeface="Arial" panose="020B0604020202020204" pitchFamily="34" charset="0"/>
                <a:cs typeface="Arial" panose="020B0604020202020204" pitchFamily="34" charset="0"/>
                <a:hlinkClick r:id="rId3"/>
              </a:rPr>
              <a:t>hnyicb-ny.send@nhs.net</a:t>
            </a:r>
            <a:r>
              <a:rPr lang="en-GB" sz="1600" dirty="0">
                <a:solidFill>
                  <a:prstClr val="black"/>
                </a:solidFill>
                <a:latin typeface="Arial" panose="020B0604020202020204" pitchFamily="34" charset="0"/>
                <a:cs typeface="Arial" panose="020B0604020202020204" pitchFamily="34" charset="0"/>
              </a:rPr>
              <a:t> </a:t>
            </a:r>
          </a:p>
          <a:p>
            <a:pPr marL="342900" lvl="0" indent="-342900">
              <a:lnSpc>
                <a:spcPct val="90000"/>
              </a:lnSpc>
              <a:spcBef>
                <a:spcPts val="1000"/>
              </a:spcBef>
              <a:buClr>
                <a:srgbClr val="005EB8"/>
              </a:buClr>
              <a:buFont typeface="Wingdings" panose="05000000000000000000" pitchFamily="2" charset="2"/>
              <a:buChar char="ü"/>
              <a:defRPr/>
            </a:pPr>
            <a:endParaRPr lang="en-GB"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5393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anim calcmode="lin" valueType="num">
                                      <p:cBhvr>
                                        <p:cTn id="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xEl>
                                              <p:pRg st="1" end="1"/>
                                            </p:txEl>
                                          </p:spTgt>
                                        </p:tgtEl>
                                        <p:attrNameLst>
                                          <p:attrName>style.visibility</p:attrName>
                                        </p:attrNameLst>
                                      </p:cBhvr>
                                      <p:to>
                                        <p:strVal val="visible"/>
                                      </p:to>
                                    </p:set>
                                    <p:animEffect transition="in" filter="fade">
                                      <p:cBhvr>
                                        <p:cTn id="14" dur="1000"/>
                                        <p:tgtEl>
                                          <p:spTgt spid="12">
                                            <p:txEl>
                                              <p:pRg st="1" end="1"/>
                                            </p:txEl>
                                          </p:spTgt>
                                        </p:tgtEl>
                                      </p:cBhvr>
                                    </p:animEffect>
                                    <p:anim calcmode="lin" valueType="num">
                                      <p:cBhvr>
                                        <p:cTn id="15"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2">
                                            <p:txEl>
                                              <p:pRg st="2" end="2"/>
                                            </p:txEl>
                                          </p:spTgt>
                                        </p:tgtEl>
                                        <p:attrNameLst>
                                          <p:attrName>style.visibility</p:attrName>
                                        </p:attrNameLst>
                                      </p:cBhvr>
                                      <p:to>
                                        <p:strVal val="visible"/>
                                      </p:to>
                                    </p:set>
                                    <p:animEffect transition="in" filter="fade">
                                      <p:cBhvr>
                                        <p:cTn id="21" dur="1000"/>
                                        <p:tgtEl>
                                          <p:spTgt spid="12">
                                            <p:txEl>
                                              <p:pRg st="2" end="2"/>
                                            </p:txEl>
                                          </p:spTgt>
                                        </p:tgtEl>
                                      </p:cBhvr>
                                    </p:animEffect>
                                    <p:anim calcmode="lin" valueType="num">
                                      <p:cBhvr>
                                        <p:cTn id="22"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2">
                                            <p:txEl>
                                              <p:pRg st="3" end="3"/>
                                            </p:txEl>
                                          </p:spTgt>
                                        </p:tgtEl>
                                        <p:attrNameLst>
                                          <p:attrName>style.visibility</p:attrName>
                                        </p:attrNameLst>
                                      </p:cBhvr>
                                      <p:to>
                                        <p:strVal val="visible"/>
                                      </p:to>
                                    </p:set>
                                    <p:animEffect transition="in" filter="fade">
                                      <p:cBhvr>
                                        <p:cTn id="28" dur="1000"/>
                                        <p:tgtEl>
                                          <p:spTgt spid="12">
                                            <p:txEl>
                                              <p:pRg st="3" end="3"/>
                                            </p:txEl>
                                          </p:spTgt>
                                        </p:tgtEl>
                                      </p:cBhvr>
                                    </p:animEffect>
                                    <p:anim calcmode="lin" valueType="num">
                                      <p:cBhvr>
                                        <p:cTn id="29" dur="10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2">
                                            <p:txEl>
                                              <p:pRg st="4" end="4"/>
                                            </p:txEl>
                                          </p:spTgt>
                                        </p:tgtEl>
                                        <p:attrNameLst>
                                          <p:attrName>style.visibility</p:attrName>
                                        </p:attrNameLst>
                                      </p:cBhvr>
                                      <p:to>
                                        <p:strVal val="visible"/>
                                      </p:to>
                                    </p:set>
                                    <p:animEffect transition="in" filter="fade">
                                      <p:cBhvr>
                                        <p:cTn id="35" dur="1000"/>
                                        <p:tgtEl>
                                          <p:spTgt spid="12">
                                            <p:txEl>
                                              <p:pRg st="4" end="4"/>
                                            </p:txEl>
                                          </p:spTgt>
                                        </p:tgtEl>
                                      </p:cBhvr>
                                    </p:animEffect>
                                    <p:anim calcmode="lin" valueType="num">
                                      <p:cBhvr>
                                        <p:cTn id="36" dur="1000" fill="hold"/>
                                        <p:tgtEl>
                                          <p:spTgt spid="1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2">
                                            <p:txEl>
                                              <p:pRg st="5" end="5"/>
                                            </p:txEl>
                                          </p:spTgt>
                                        </p:tgtEl>
                                        <p:attrNameLst>
                                          <p:attrName>style.visibility</p:attrName>
                                        </p:attrNameLst>
                                      </p:cBhvr>
                                      <p:to>
                                        <p:strVal val="visible"/>
                                      </p:to>
                                    </p:set>
                                    <p:animEffect transition="in" filter="fade">
                                      <p:cBhvr>
                                        <p:cTn id="42" dur="1000"/>
                                        <p:tgtEl>
                                          <p:spTgt spid="12">
                                            <p:txEl>
                                              <p:pRg st="5" end="5"/>
                                            </p:txEl>
                                          </p:spTgt>
                                        </p:tgtEl>
                                      </p:cBhvr>
                                    </p:animEffect>
                                    <p:anim calcmode="lin" valueType="num">
                                      <p:cBhvr>
                                        <p:cTn id="43" dur="1000" fill="hold"/>
                                        <p:tgtEl>
                                          <p:spTgt spid="1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2">
                                            <p:txEl>
                                              <p:pRg st="6" end="6"/>
                                            </p:txEl>
                                          </p:spTgt>
                                        </p:tgtEl>
                                        <p:attrNameLst>
                                          <p:attrName>style.visibility</p:attrName>
                                        </p:attrNameLst>
                                      </p:cBhvr>
                                      <p:to>
                                        <p:strVal val="visible"/>
                                      </p:to>
                                    </p:set>
                                    <p:animEffect transition="in" filter="fade">
                                      <p:cBhvr>
                                        <p:cTn id="49" dur="1000"/>
                                        <p:tgtEl>
                                          <p:spTgt spid="12">
                                            <p:txEl>
                                              <p:pRg st="6" end="6"/>
                                            </p:txEl>
                                          </p:spTgt>
                                        </p:tgtEl>
                                      </p:cBhvr>
                                    </p:animEffect>
                                    <p:anim calcmode="lin" valueType="num">
                                      <p:cBhvr>
                                        <p:cTn id="50" dur="1000" fill="hold"/>
                                        <p:tgtEl>
                                          <p:spTgt spid="1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AE459F-A97C-44F1-AA8C-31FD5D438BEF}"/>
              </a:ext>
            </a:extLst>
          </p:cNvPr>
          <p:cNvSpPr/>
          <p:nvPr/>
        </p:nvSpPr>
        <p:spPr>
          <a:xfrm>
            <a:off x="20527" y="123556"/>
            <a:ext cx="12192000" cy="842286"/>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E3F51EC2-BB62-4559-82CF-087046AD549F}"/>
              </a:ext>
            </a:extLst>
          </p:cNvPr>
          <p:cNvSpPr>
            <a:spLocks noGrp="1"/>
          </p:cNvSpPr>
          <p:nvPr>
            <p:ph type="title"/>
          </p:nvPr>
        </p:nvSpPr>
        <p:spPr>
          <a:xfrm>
            <a:off x="443645" y="-45561"/>
            <a:ext cx="10168128" cy="1179576"/>
          </a:xfrm>
        </p:spPr>
        <p:txBody>
          <a:bodyPr>
            <a:normAutofit/>
          </a:bodyPr>
          <a:lstStyle/>
          <a:p>
            <a:r>
              <a:rPr lang="en-GB" sz="4000" dirty="0">
                <a:solidFill>
                  <a:schemeClr val="bg1"/>
                </a:solidFill>
                <a:latin typeface="Arial" panose="020B0604020202020204" pitchFamily="34" charset="0"/>
                <a:cs typeface="Arial" panose="020B0604020202020204" pitchFamily="34" charset="0"/>
              </a:rPr>
              <a:t>An overview of the process</a:t>
            </a:r>
          </a:p>
        </p:txBody>
      </p:sp>
      <p:sp>
        <p:nvSpPr>
          <p:cNvPr id="20" name="Rectangle 19">
            <a:extLst>
              <a:ext uri="{FF2B5EF4-FFF2-40B4-BE49-F238E27FC236}">
                <a16:creationId xmlns:a16="http://schemas.microsoft.com/office/drawing/2014/main" id="{D337EEB9-3337-48B5-96D8-D4EE6062D5C3}"/>
              </a:ext>
            </a:extLst>
          </p:cNvPr>
          <p:cNvSpPr/>
          <p:nvPr/>
        </p:nvSpPr>
        <p:spPr>
          <a:xfrm>
            <a:off x="0" y="6429790"/>
            <a:ext cx="12192000" cy="428209"/>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2CD97F12-ACD0-44C3-825A-07AA810E1935}"/>
              </a:ext>
            </a:extLst>
          </p:cNvPr>
          <p:cNvSpPr txBox="1"/>
          <p:nvPr/>
        </p:nvSpPr>
        <p:spPr>
          <a:xfrm>
            <a:off x="5584540" y="6490005"/>
            <a:ext cx="10030097" cy="307777"/>
          </a:xfrm>
          <a:prstGeom prst="rect">
            <a:avLst/>
          </a:prstGeom>
          <a:noFill/>
        </p:spPr>
        <p:txBody>
          <a:bodyPr wrap="square">
            <a:spAutoFit/>
          </a:bodyPr>
          <a:lstStyle/>
          <a:p>
            <a:r>
              <a:rPr lang="en-GB" sz="1400" i="1" dirty="0">
                <a:solidFill>
                  <a:schemeClr val="bg1"/>
                </a:solidFill>
                <a:latin typeface="Arial" panose="020B0604020202020204" pitchFamily="34" charset="0"/>
                <a:cs typeface="Arial" panose="020B0604020202020204" pitchFamily="34" charset="0"/>
              </a:rPr>
              <a:t>Working effectively together to improve outcomes for children and young people</a:t>
            </a:r>
          </a:p>
        </p:txBody>
      </p:sp>
      <p:grpSp>
        <p:nvGrpSpPr>
          <p:cNvPr id="8" name="Group 7">
            <a:extLst>
              <a:ext uri="{FF2B5EF4-FFF2-40B4-BE49-F238E27FC236}">
                <a16:creationId xmlns:a16="http://schemas.microsoft.com/office/drawing/2014/main" id="{E7180186-8D5C-4415-A4C4-37800F49BE12}"/>
              </a:ext>
            </a:extLst>
          </p:cNvPr>
          <p:cNvGrpSpPr/>
          <p:nvPr/>
        </p:nvGrpSpPr>
        <p:grpSpPr>
          <a:xfrm>
            <a:off x="308043" y="1210249"/>
            <a:ext cx="1917679" cy="4959236"/>
            <a:chOff x="0" y="0"/>
            <a:chExt cx="1917679" cy="4959236"/>
          </a:xfrm>
          <a:solidFill>
            <a:schemeClr val="accent6"/>
          </a:solidFill>
        </p:grpSpPr>
        <p:sp>
          <p:nvSpPr>
            <p:cNvPr id="38" name="Rectangle: Rounded Corners 37">
              <a:extLst>
                <a:ext uri="{FF2B5EF4-FFF2-40B4-BE49-F238E27FC236}">
                  <a16:creationId xmlns:a16="http://schemas.microsoft.com/office/drawing/2014/main" id="{2697AFC7-AFAA-41E7-AA3A-F014F503AF9F}"/>
                </a:ext>
              </a:extLst>
            </p:cNvPr>
            <p:cNvSpPr/>
            <p:nvPr/>
          </p:nvSpPr>
          <p:spPr>
            <a:xfrm>
              <a:off x="0" y="0"/>
              <a:ext cx="1917679" cy="4959236"/>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9" name="Rectangle: Rounded Corners 4">
              <a:extLst>
                <a:ext uri="{FF2B5EF4-FFF2-40B4-BE49-F238E27FC236}">
                  <a16:creationId xmlns:a16="http://schemas.microsoft.com/office/drawing/2014/main" id="{D4166BD8-C95E-465E-842E-9F881DAE6885}"/>
                </a:ext>
              </a:extLst>
            </p:cNvPr>
            <p:cNvSpPr txBox="1"/>
            <p:nvPr/>
          </p:nvSpPr>
          <p:spPr>
            <a:xfrm>
              <a:off x="56167" y="56167"/>
              <a:ext cx="1805345" cy="484690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400" b="1" kern="1200" dirty="0">
                  <a:latin typeface="Arial" panose="020B0604020202020204" pitchFamily="34" charset="0"/>
                  <a:cs typeface="Arial" panose="020B0604020202020204" pitchFamily="34" charset="0"/>
                </a:rPr>
                <a:t>Deciding Whether to Assess</a:t>
              </a:r>
            </a:p>
            <a:p>
              <a:pPr marL="0" lvl="0" indent="0" algn="ctr" defTabSz="7112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Some professionals already working with the child or young person might be approached for information on what support is already in place or has been previously tried.</a:t>
              </a:r>
            </a:p>
            <a:p>
              <a:pPr marL="0" lvl="0" indent="0" algn="ctr" defTabSz="7112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A person-centred conversation with the child, young person and/or parent carers takes place to identify aspirations and the outcomes sought by the individual/ family.</a:t>
              </a:r>
            </a:p>
          </p:txBody>
        </p:sp>
      </p:grpSp>
      <p:grpSp>
        <p:nvGrpSpPr>
          <p:cNvPr id="9" name="Group 8">
            <a:extLst>
              <a:ext uri="{FF2B5EF4-FFF2-40B4-BE49-F238E27FC236}">
                <a16:creationId xmlns:a16="http://schemas.microsoft.com/office/drawing/2014/main" id="{C1D80BF7-5657-410B-94F9-F4D623482D88}"/>
              </a:ext>
            </a:extLst>
          </p:cNvPr>
          <p:cNvGrpSpPr/>
          <p:nvPr/>
        </p:nvGrpSpPr>
        <p:grpSpPr>
          <a:xfrm>
            <a:off x="2390460" y="3490167"/>
            <a:ext cx="349243" cy="399399"/>
            <a:chOff x="2082417" y="2279918"/>
            <a:chExt cx="349243" cy="399399"/>
          </a:xfrm>
        </p:grpSpPr>
        <p:sp>
          <p:nvSpPr>
            <p:cNvPr id="36" name="Arrow: Right 35">
              <a:extLst>
                <a:ext uri="{FF2B5EF4-FFF2-40B4-BE49-F238E27FC236}">
                  <a16:creationId xmlns:a16="http://schemas.microsoft.com/office/drawing/2014/main" id="{492AEDDE-AF84-4978-8FE3-949548AE9D1C}"/>
                </a:ext>
              </a:extLst>
            </p:cNvPr>
            <p:cNvSpPr/>
            <p:nvPr/>
          </p:nvSpPr>
          <p:spPr>
            <a:xfrm>
              <a:off x="2082417" y="2279918"/>
              <a:ext cx="349243" cy="399399"/>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7" name="Arrow: Right 6">
              <a:extLst>
                <a:ext uri="{FF2B5EF4-FFF2-40B4-BE49-F238E27FC236}">
                  <a16:creationId xmlns:a16="http://schemas.microsoft.com/office/drawing/2014/main" id="{45BF90BA-9EEF-41FD-9098-5219EB45DFBF}"/>
                </a:ext>
              </a:extLst>
            </p:cNvPr>
            <p:cNvSpPr txBox="1"/>
            <p:nvPr/>
          </p:nvSpPr>
          <p:spPr>
            <a:xfrm>
              <a:off x="2082417" y="2359798"/>
              <a:ext cx="244470" cy="2396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GB" sz="1700" kern="1200"/>
            </a:p>
          </p:txBody>
        </p:sp>
      </p:grpSp>
      <p:grpSp>
        <p:nvGrpSpPr>
          <p:cNvPr id="10" name="Group 9">
            <a:extLst>
              <a:ext uri="{FF2B5EF4-FFF2-40B4-BE49-F238E27FC236}">
                <a16:creationId xmlns:a16="http://schemas.microsoft.com/office/drawing/2014/main" id="{B4933CEC-FB4E-4DBC-ABB0-A4B348BB8850}"/>
              </a:ext>
            </a:extLst>
          </p:cNvPr>
          <p:cNvGrpSpPr/>
          <p:nvPr/>
        </p:nvGrpSpPr>
        <p:grpSpPr>
          <a:xfrm>
            <a:off x="2884672" y="1219874"/>
            <a:ext cx="1873681" cy="4901488"/>
            <a:chOff x="2576629" y="48123"/>
            <a:chExt cx="1873681" cy="4862989"/>
          </a:xfrm>
        </p:grpSpPr>
        <p:sp>
          <p:nvSpPr>
            <p:cNvPr id="34" name="Rectangle: Rounded Corners 33">
              <a:extLst>
                <a:ext uri="{FF2B5EF4-FFF2-40B4-BE49-F238E27FC236}">
                  <a16:creationId xmlns:a16="http://schemas.microsoft.com/office/drawing/2014/main" id="{33E83145-63DF-45A4-983A-87F4093BF4EF}"/>
                </a:ext>
              </a:extLst>
            </p:cNvPr>
            <p:cNvSpPr/>
            <p:nvPr/>
          </p:nvSpPr>
          <p:spPr>
            <a:xfrm>
              <a:off x="2576629" y="48123"/>
              <a:ext cx="1873681" cy="4862989"/>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5" name="Rectangle: Rounded Corners 8">
              <a:extLst>
                <a:ext uri="{FF2B5EF4-FFF2-40B4-BE49-F238E27FC236}">
                  <a16:creationId xmlns:a16="http://schemas.microsoft.com/office/drawing/2014/main" id="{0B6DF87D-FD53-4074-90A6-14A477B3D826}"/>
                </a:ext>
              </a:extLst>
            </p:cNvPr>
            <p:cNvSpPr txBox="1"/>
            <p:nvPr/>
          </p:nvSpPr>
          <p:spPr>
            <a:xfrm>
              <a:off x="2631507" y="103001"/>
              <a:ext cx="1763925" cy="47532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400" b="1" kern="1200" dirty="0">
                  <a:latin typeface="Arial" panose="020B0604020202020204" pitchFamily="34" charset="0"/>
                  <a:cs typeface="Arial" panose="020B0604020202020204" pitchFamily="34" charset="0"/>
                </a:rPr>
                <a:t>Requesting Advice</a:t>
              </a:r>
            </a:p>
            <a:p>
              <a:pPr marL="0" lvl="0" indent="0" algn="ctr" defTabSz="711200">
                <a:lnSpc>
                  <a:spcPct val="90000"/>
                </a:lnSpc>
                <a:spcBef>
                  <a:spcPct val="0"/>
                </a:spcBef>
                <a:spcAft>
                  <a:spcPct val="35000"/>
                </a:spcAft>
                <a:buNone/>
              </a:pPr>
              <a:r>
                <a:rPr lang="en-GB" sz="1300" kern="1200" dirty="0">
                  <a:latin typeface="Arial" panose="020B0604020202020204" pitchFamily="34" charset="0"/>
                  <a:cs typeface="Arial" panose="020B0604020202020204" pitchFamily="34" charset="0"/>
                </a:rPr>
                <a:t>Professionals receive the request for advice, along with the aspirations and outcomes sought. Using their expertise and knowledge of the individual, they describe the needs and their impact, comment on the outcomes sought and recommend appropriate provision for achievement of the outcomes. </a:t>
              </a:r>
            </a:p>
            <a:p>
              <a:pPr marL="0" lvl="0" indent="0" algn="ctr" defTabSz="711200">
                <a:lnSpc>
                  <a:spcPct val="90000"/>
                </a:lnSpc>
                <a:spcBef>
                  <a:spcPct val="0"/>
                </a:spcBef>
                <a:spcAft>
                  <a:spcPct val="35000"/>
                </a:spcAft>
                <a:buNone/>
              </a:pPr>
              <a:r>
                <a:rPr lang="en-GB" sz="1300" kern="1200" dirty="0">
                  <a:latin typeface="Arial" panose="020B0604020202020204" pitchFamily="34" charset="0"/>
                  <a:cs typeface="Arial" panose="020B0604020202020204" pitchFamily="34" charset="0"/>
                </a:rPr>
                <a:t>Professionals identify service-specific targets to sit underneath the holistic outcomes.</a:t>
              </a:r>
            </a:p>
          </p:txBody>
        </p:sp>
      </p:grpSp>
      <p:grpSp>
        <p:nvGrpSpPr>
          <p:cNvPr id="11" name="Group 10">
            <a:extLst>
              <a:ext uri="{FF2B5EF4-FFF2-40B4-BE49-F238E27FC236}">
                <a16:creationId xmlns:a16="http://schemas.microsoft.com/office/drawing/2014/main" id="{D2B501FD-4D91-429C-8DDD-9D3BA8F12FAD}"/>
              </a:ext>
            </a:extLst>
          </p:cNvPr>
          <p:cNvGrpSpPr/>
          <p:nvPr/>
        </p:nvGrpSpPr>
        <p:grpSpPr>
          <a:xfrm>
            <a:off x="4919401" y="3490167"/>
            <a:ext cx="341421" cy="399399"/>
            <a:chOff x="4611358" y="2279918"/>
            <a:chExt cx="341421" cy="399399"/>
          </a:xfrm>
        </p:grpSpPr>
        <p:sp>
          <p:nvSpPr>
            <p:cNvPr id="32" name="Arrow: Right 31">
              <a:extLst>
                <a:ext uri="{FF2B5EF4-FFF2-40B4-BE49-F238E27FC236}">
                  <a16:creationId xmlns:a16="http://schemas.microsoft.com/office/drawing/2014/main" id="{65FFB89A-C39B-4F25-9702-63E069C0AC8B}"/>
                </a:ext>
              </a:extLst>
            </p:cNvPr>
            <p:cNvSpPr/>
            <p:nvPr/>
          </p:nvSpPr>
          <p:spPr>
            <a:xfrm>
              <a:off x="4611358" y="2279918"/>
              <a:ext cx="341421" cy="399399"/>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3" name="Arrow: Right 10">
              <a:extLst>
                <a:ext uri="{FF2B5EF4-FFF2-40B4-BE49-F238E27FC236}">
                  <a16:creationId xmlns:a16="http://schemas.microsoft.com/office/drawing/2014/main" id="{6F3D95F9-1F34-4BC0-972A-EC23137BBB4E}"/>
                </a:ext>
              </a:extLst>
            </p:cNvPr>
            <p:cNvSpPr txBox="1"/>
            <p:nvPr/>
          </p:nvSpPr>
          <p:spPr>
            <a:xfrm>
              <a:off x="4611358" y="2359798"/>
              <a:ext cx="238995" cy="2396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GB" sz="1700" kern="1200"/>
            </a:p>
          </p:txBody>
        </p:sp>
      </p:grpSp>
      <p:grpSp>
        <p:nvGrpSpPr>
          <p:cNvPr id="14" name="Group 13">
            <a:extLst>
              <a:ext uri="{FF2B5EF4-FFF2-40B4-BE49-F238E27FC236}">
                <a16:creationId xmlns:a16="http://schemas.microsoft.com/office/drawing/2014/main" id="{A8F84649-DBDD-4D78-B2AE-6DCA3BB9ED16}"/>
              </a:ext>
            </a:extLst>
          </p:cNvPr>
          <p:cNvGrpSpPr/>
          <p:nvPr/>
        </p:nvGrpSpPr>
        <p:grpSpPr>
          <a:xfrm>
            <a:off x="5402546" y="1219873"/>
            <a:ext cx="1610480" cy="4939986"/>
            <a:chOff x="5094503" y="9624"/>
            <a:chExt cx="1610480" cy="4939986"/>
          </a:xfrm>
          <a:solidFill>
            <a:schemeClr val="accent2"/>
          </a:solidFill>
        </p:grpSpPr>
        <p:sp>
          <p:nvSpPr>
            <p:cNvPr id="30" name="Rectangle: Rounded Corners 29">
              <a:extLst>
                <a:ext uri="{FF2B5EF4-FFF2-40B4-BE49-F238E27FC236}">
                  <a16:creationId xmlns:a16="http://schemas.microsoft.com/office/drawing/2014/main" id="{34611FD9-2418-4BCF-B483-3695AA932396}"/>
                </a:ext>
              </a:extLst>
            </p:cNvPr>
            <p:cNvSpPr/>
            <p:nvPr/>
          </p:nvSpPr>
          <p:spPr>
            <a:xfrm>
              <a:off x="5094503" y="9624"/>
              <a:ext cx="1610480" cy="4939986"/>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1" name="Rectangle: Rounded Corners 12">
              <a:extLst>
                <a:ext uri="{FF2B5EF4-FFF2-40B4-BE49-F238E27FC236}">
                  <a16:creationId xmlns:a16="http://schemas.microsoft.com/office/drawing/2014/main" id="{60FCE194-1D5F-4591-925B-1743542C66CE}"/>
                </a:ext>
              </a:extLst>
            </p:cNvPr>
            <p:cNvSpPr txBox="1"/>
            <p:nvPr/>
          </p:nvSpPr>
          <p:spPr>
            <a:xfrm>
              <a:off x="5141672" y="56793"/>
              <a:ext cx="1516142" cy="484564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400" b="1" kern="1200" dirty="0">
                  <a:latin typeface="Arial" panose="020B0604020202020204" pitchFamily="34" charset="0"/>
                  <a:cs typeface="Arial" panose="020B0604020202020204" pitchFamily="34" charset="0"/>
                </a:rPr>
                <a:t>Assessment and Evidence Gathering</a:t>
              </a:r>
            </a:p>
            <a:p>
              <a:pPr marL="0" lvl="0" indent="0" algn="ctr" defTabSz="7112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The advice is brought together and any new assessments take place</a:t>
              </a:r>
            </a:p>
          </p:txBody>
        </p:sp>
      </p:grpSp>
      <p:grpSp>
        <p:nvGrpSpPr>
          <p:cNvPr id="15" name="Group 14">
            <a:extLst>
              <a:ext uri="{FF2B5EF4-FFF2-40B4-BE49-F238E27FC236}">
                <a16:creationId xmlns:a16="http://schemas.microsoft.com/office/drawing/2014/main" id="{6FED0AED-F06F-45F9-852E-9EB37A5AD9F1}"/>
              </a:ext>
            </a:extLst>
          </p:cNvPr>
          <p:cNvGrpSpPr/>
          <p:nvPr/>
        </p:nvGrpSpPr>
        <p:grpSpPr>
          <a:xfrm>
            <a:off x="7174074" y="3490167"/>
            <a:ext cx="341421" cy="399399"/>
            <a:chOff x="6866031" y="2279918"/>
            <a:chExt cx="341421" cy="399399"/>
          </a:xfrm>
        </p:grpSpPr>
        <p:sp>
          <p:nvSpPr>
            <p:cNvPr id="28" name="Arrow: Right 27">
              <a:extLst>
                <a:ext uri="{FF2B5EF4-FFF2-40B4-BE49-F238E27FC236}">
                  <a16:creationId xmlns:a16="http://schemas.microsoft.com/office/drawing/2014/main" id="{2D4A87C4-3C25-492F-97FB-E98AB7DC0D1F}"/>
                </a:ext>
              </a:extLst>
            </p:cNvPr>
            <p:cNvSpPr/>
            <p:nvPr/>
          </p:nvSpPr>
          <p:spPr>
            <a:xfrm>
              <a:off x="6866031" y="2279918"/>
              <a:ext cx="341421" cy="399399"/>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9" name="Arrow: Right 14">
              <a:extLst>
                <a:ext uri="{FF2B5EF4-FFF2-40B4-BE49-F238E27FC236}">
                  <a16:creationId xmlns:a16="http://schemas.microsoft.com/office/drawing/2014/main" id="{1CA7E9C0-D39B-4649-BCDD-73533065913B}"/>
                </a:ext>
              </a:extLst>
            </p:cNvPr>
            <p:cNvSpPr txBox="1"/>
            <p:nvPr/>
          </p:nvSpPr>
          <p:spPr>
            <a:xfrm>
              <a:off x="6866031" y="2359798"/>
              <a:ext cx="238995" cy="2396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GB" sz="1700" kern="1200"/>
            </a:p>
          </p:txBody>
        </p:sp>
      </p:grpSp>
      <p:grpSp>
        <p:nvGrpSpPr>
          <p:cNvPr id="17" name="Group 16">
            <a:extLst>
              <a:ext uri="{FF2B5EF4-FFF2-40B4-BE49-F238E27FC236}">
                <a16:creationId xmlns:a16="http://schemas.microsoft.com/office/drawing/2014/main" id="{1DAD286B-E605-4BE0-B59D-EE734680B4BB}"/>
              </a:ext>
            </a:extLst>
          </p:cNvPr>
          <p:cNvGrpSpPr/>
          <p:nvPr/>
        </p:nvGrpSpPr>
        <p:grpSpPr>
          <a:xfrm>
            <a:off x="7657219" y="1210249"/>
            <a:ext cx="1610480" cy="4959236"/>
            <a:chOff x="7349176" y="0"/>
            <a:chExt cx="1610480" cy="4959236"/>
          </a:xfrm>
          <a:solidFill>
            <a:schemeClr val="accent6"/>
          </a:solidFill>
        </p:grpSpPr>
        <p:sp>
          <p:nvSpPr>
            <p:cNvPr id="26" name="Rectangle: Rounded Corners 25">
              <a:extLst>
                <a:ext uri="{FF2B5EF4-FFF2-40B4-BE49-F238E27FC236}">
                  <a16:creationId xmlns:a16="http://schemas.microsoft.com/office/drawing/2014/main" id="{A19F1DF1-F64D-416A-A274-446EADA9C597}"/>
                </a:ext>
              </a:extLst>
            </p:cNvPr>
            <p:cNvSpPr/>
            <p:nvPr/>
          </p:nvSpPr>
          <p:spPr>
            <a:xfrm>
              <a:off x="7349176" y="0"/>
              <a:ext cx="1610480" cy="4959236"/>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7" name="Rectangle: Rounded Corners 16">
              <a:extLst>
                <a:ext uri="{FF2B5EF4-FFF2-40B4-BE49-F238E27FC236}">
                  <a16:creationId xmlns:a16="http://schemas.microsoft.com/office/drawing/2014/main" id="{79B6EBE6-84E7-4124-A102-91CA929FDEE2}"/>
                </a:ext>
              </a:extLst>
            </p:cNvPr>
            <p:cNvSpPr txBox="1"/>
            <p:nvPr/>
          </p:nvSpPr>
          <p:spPr>
            <a:xfrm>
              <a:off x="7396345" y="47169"/>
              <a:ext cx="1516142" cy="486489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400" b="1" kern="1200" dirty="0">
                  <a:latin typeface="Arial" panose="020B0604020202020204" pitchFamily="34" charset="0"/>
                  <a:cs typeface="Arial" panose="020B0604020202020204" pitchFamily="34" charset="0"/>
                </a:rPr>
                <a:t>Drafting and Agreeing the Plan</a:t>
              </a:r>
            </a:p>
            <a:p>
              <a:pPr marL="0" lvl="0" indent="0" algn="ctr" defTabSz="7112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The plan writers write up the draft plan and share it with those who have contributed for comment before it is confirmed</a:t>
              </a:r>
            </a:p>
          </p:txBody>
        </p:sp>
      </p:grpSp>
      <p:grpSp>
        <p:nvGrpSpPr>
          <p:cNvPr id="18" name="Group 17">
            <a:extLst>
              <a:ext uri="{FF2B5EF4-FFF2-40B4-BE49-F238E27FC236}">
                <a16:creationId xmlns:a16="http://schemas.microsoft.com/office/drawing/2014/main" id="{58409842-4C87-46FE-859D-72655126A598}"/>
              </a:ext>
            </a:extLst>
          </p:cNvPr>
          <p:cNvGrpSpPr/>
          <p:nvPr/>
        </p:nvGrpSpPr>
        <p:grpSpPr>
          <a:xfrm>
            <a:off x="9431606" y="3490167"/>
            <a:ext cx="347482" cy="399399"/>
            <a:chOff x="9123563" y="2279918"/>
            <a:chExt cx="347482" cy="399399"/>
          </a:xfrm>
        </p:grpSpPr>
        <p:sp>
          <p:nvSpPr>
            <p:cNvPr id="24" name="Arrow: Right 23">
              <a:extLst>
                <a:ext uri="{FF2B5EF4-FFF2-40B4-BE49-F238E27FC236}">
                  <a16:creationId xmlns:a16="http://schemas.microsoft.com/office/drawing/2014/main" id="{A3E596B4-E36F-473A-89B7-C7FA20EF664E}"/>
                </a:ext>
              </a:extLst>
            </p:cNvPr>
            <p:cNvSpPr/>
            <p:nvPr/>
          </p:nvSpPr>
          <p:spPr>
            <a:xfrm>
              <a:off x="9123563" y="2279918"/>
              <a:ext cx="347482" cy="399399"/>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5" name="Arrow: Right 18">
              <a:extLst>
                <a:ext uri="{FF2B5EF4-FFF2-40B4-BE49-F238E27FC236}">
                  <a16:creationId xmlns:a16="http://schemas.microsoft.com/office/drawing/2014/main" id="{3F99FEB0-B296-4B03-A7DD-483DD16998F0}"/>
                </a:ext>
              </a:extLst>
            </p:cNvPr>
            <p:cNvSpPr txBox="1"/>
            <p:nvPr/>
          </p:nvSpPr>
          <p:spPr>
            <a:xfrm>
              <a:off x="9123563" y="2359798"/>
              <a:ext cx="243237" cy="2396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p:txBody>
        </p:sp>
      </p:grpSp>
      <p:grpSp>
        <p:nvGrpSpPr>
          <p:cNvPr id="19" name="Group 18">
            <a:extLst>
              <a:ext uri="{FF2B5EF4-FFF2-40B4-BE49-F238E27FC236}">
                <a16:creationId xmlns:a16="http://schemas.microsoft.com/office/drawing/2014/main" id="{5F10E744-9A51-4D8D-B19E-D4621265A648}"/>
              </a:ext>
            </a:extLst>
          </p:cNvPr>
          <p:cNvGrpSpPr/>
          <p:nvPr/>
        </p:nvGrpSpPr>
        <p:grpSpPr>
          <a:xfrm>
            <a:off x="9923326" y="1172193"/>
            <a:ext cx="1825029" cy="5035348"/>
            <a:chOff x="9615283" y="-38056"/>
            <a:chExt cx="1825029" cy="5035348"/>
          </a:xfrm>
        </p:grpSpPr>
        <p:sp>
          <p:nvSpPr>
            <p:cNvPr id="22" name="Rectangle: Rounded Corners 21">
              <a:extLst>
                <a:ext uri="{FF2B5EF4-FFF2-40B4-BE49-F238E27FC236}">
                  <a16:creationId xmlns:a16="http://schemas.microsoft.com/office/drawing/2014/main" id="{5B9C2C4A-F556-492D-9673-57D6D3E2E72B}"/>
                </a:ext>
              </a:extLst>
            </p:cNvPr>
            <p:cNvSpPr/>
            <p:nvPr/>
          </p:nvSpPr>
          <p:spPr>
            <a:xfrm>
              <a:off x="9615283" y="-38056"/>
              <a:ext cx="1825029" cy="5035348"/>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3" name="Rectangle: Rounded Corners 20">
              <a:extLst>
                <a:ext uri="{FF2B5EF4-FFF2-40B4-BE49-F238E27FC236}">
                  <a16:creationId xmlns:a16="http://schemas.microsoft.com/office/drawing/2014/main" id="{CBD8B93E-A1CB-4344-8F2A-09C89AE53F74}"/>
                </a:ext>
              </a:extLst>
            </p:cNvPr>
            <p:cNvSpPr txBox="1"/>
            <p:nvPr/>
          </p:nvSpPr>
          <p:spPr>
            <a:xfrm>
              <a:off x="9668736" y="15397"/>
              <a:ext cx="1718123" cy="49284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400" b="1" kern="1200" dirty="0">
                  <a:latin typeface="Arial" panose="020B0604020202020204" pitchFamily="34" charset="0"/>
                  <a:cs typeface="Arial" panose="020B0604020202020204" pitchFamily="34" charset="0"/>
                </a:rPr>
                <a:t>Implementation  and Annual Review</a:t>
              </a:r>
            </a:p>
            <a:p>
              <a:pPr marL="0" lvl="0" indent="0" algn="ctr" defTabSz="7112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The provision is delivered and monitored, with regular review to celebrate progress and make changes where necessary</a:t>
              </a:r>
            </a:p>
          </p:txBody>
        </p:sp>
      </p:grpSp>
      <p:sp>
        <p:nvSpPr>
          <p:cNvPr id="40" name="TextBox 39">
            <a:extLst>
              <a:ext uri="{FF2B5EF4-FFF2-40B4-BE49-F238E27FC236}">
                <a16:creationId xmlns:a16="http://schemas.microsoft.com/office/drawing/2014/main" id="{7239E48B-4BA7-497D-B29E-6B4D206FFBBB}"/>
              </a:ext>
            </a:extLst>
          </p:cNvPr>
          <p:cNvSpPr txBox="1"/>
          <p:nvPr/>
        </p:nvSpPr>
        <p:spPr>
          <a:xfrm>
            <a:off x="443645" y="5798196"/>
            <a:ext cx="1675841" cy="646331"/>
          </a:xfrm>
          <a:prstGeom prst="rect">
            <a:avLst/>
          </a:prstGeom>
          <a:noFill/>
        </p:spPr>
        <p:txBody>
          <a:bodyPr wrap="square" rtlCol="0">
            <a:spAutoFit/>
          </a:bodyPr>
          <a:lstStyle/>
          <a:p>
            <a:pPr algn="ctr"/>
            <a:r>
              <a:rPr lang="en-GB" b="1" dirty="0">
                <a:latin typeface="Arial" panose="020B0604020202020204" pitchFamily="34" charset="0"/>
                <a:cs typeface="Arial" panose="020B0604020202020204" pitchFamily="34" charset="0"/>
              </a:rPr>
              <a:t>Decision by week 6</a:t>
            </a:r>
          </a:p>
        </p:txBody>
      </p:sp>
      <p:sp>
        <p:nvSpPr>
          <p:cNvPr id="41" name="TextBox 40">
            <a:extLst>
              <a:ext uri="{FF2B5EF4-FFF2-40B4-BE49-F238E27FC236}">
                <a16:creationId xmlns:a16="http://schemas.microsoft.com/office/drawing/2014/main" id="{5A414716-3238-4E12-BF58-799ACE27A14B}"/>
              </a:ext>
            </a:extLst>
          </p:cNvPr>
          <p:cNvSpPr txBox="1"/>
          <p:nvPr/>
        </p:nvSpPr>
        <p:spPr>
          <a:xfrm>
            <a:off x="5173297" y="5476353"/>
            <a:ext cx="2088682" cy="923330"/>
          </a:xfrm>
          <a:prstGeom prst="rect">
            <a:avLst/>
          </a:prstGeom>
          <a:noFill/>
        </p:spPr>
        <p:txBody>
          <a:bodyPr wrap="square" rtlCol="0">
            <a:spAutoFit/>
          </a:bodyPr>
          <a:lstStyle/>
          <a:p>
            <a:pPr algn="ctr"/>
            <a:r>
              <a:rPr lang="en-GB" b="1" dirty="0">
                <a:latin typeface="Arial" panose="020B0604020202020204" pitchFamily="34" charset="0"/>
                <a:cs typeface="Arial" panose="020B0604020202020204" pitchFamily="34" charset="0"/>
              </a:rPr>
              <a:t>Advice submitted within 6 weeks of receiving request </a:t>
            </a:r>
          </a:p>
        </p:txBody>
      </p:sp>
      <p:sp>
        <p:nvSpPr>
          <p:cNvPr id="42" name="TextBox 41">
            <a:extLst>
              <a:ext uri="{FF2B5EF4-FFF2-40B4-BE49-F238E27FC236}">
                <a16:creationId xmlns:a16="http://schemas.microsoft.com/office/drawing/2014/main" id="{0224F7D1-346E-4B79-A326-8CA4501E968F}"/>
              </a:ext>
            </a:extLst>
          </p:cNvPr>
          <p:cNvSpPr txBox="1"/>
          <p:nvPr/>
        </p:nvSpPr>
        <p:spPr>
          <a:xfrm>
            <a:off x="7442669" y="5493066"/>
            <a:ext cx="2088682" cy="923330"/>
          </a:xfrm>
          <a:prstGeom prst="rect">
            <a:avLst/>
          </a:prstGeom>
          <a:noFill/>
        </p:spPr>
        <p:txBody>
          <a:bodyPr wrap="square" rtlCol="0">
            <a:spAutoFit/>
          </a:bodyPr>
          <a:lstStyle/>
          <a:p>
            <a:pPr algn="ctr"/>
            <a:r>
              <a:rPr lang="en-GB" b="1" dirty="0">
                <a:latin typeface="Arial" panose="020B0604020202020204" pitchFamily="34" charset="0"/>
                <a:cs typeface="Arial" panose="020B0604020202020204" pitchFamily="34" charset="0"/>
              </a:rPr>
              <a:t>Drafted by week 16, finalised by week 20</a:t>
            </a:r>
          </a:p>
        </p:txBody>
      </p:sp>
    </p:spTree>
    <p:extLst>
      <p:ext uri="{BB962C8B-B14F-4D97-AF65-F5344CB8AC3E}">
        <p14:creationId xmlns:p14="http://schemas.microsoft.com/office/powerpoint/2010/main" val="753662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1000"/>
                                        <p:tgtEl>
                                          <p:spTgt spid="14"/>
                                        </p:tgtEl>
                                      </p:cBhvr>
                                    </p:animEffect>
                                    <p:anim calcmode="lin" valueType="num">
                                      <p:cBhvr>
                                        <p:cTn id="22" dur="1000" fill="hold"/>
                                        <p:tgtEl>
                                          <p:spTgt spid="14"/>
                                        </p:tgtEl>
                                        <p:attrNameLst>
                                          <p:attrName>ppt_x</p:attrName>
                                        </p:attrNameLst>
                                      </p:cBhvr>
                                      <p:tavLst>
                                        <p:tav tm="0">
                                          <p:val>
                                            <p:strVal val="#ppt_x"/>
                                          </p:val>
                                        </p:tav>
                                        <p:tav tm="100000">
                                          <p:val>
                                            <p:strVal val="#ppt_x"/>
                                          </p:val>
                                        </p:tav>
                                      </p:tavLst>
                                    </p:anim>
                                    <p:anim calcmode="lin" valueType="num">
                                      <p:cBhvr>
                                        <p:cTn id="2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1000"/>
                                        <p:tgtEl>
                                          <p:spTgt spid="17"/>
                                        </p:tgtEl>
                                      </p:cBhvr>
                                    </p:animEffect>
                                    <p:anim calcmode="lin" valueType="num">
                                      <p:cBhvr>
                                        <p:cTn id="29" dur="1000" fill="hold"/>
                                        <p:tgtEl>
                                          <p:spTgt spid="17"/>
                                        </p:tgtEl>
                                        <p:attrNameLst>
                                          <p:attrName>ppt_x</p:attrName>
                                        </p:attrNameLst>
                                      </p:cBhvr>
                                      <p:tavLst>
                                        <p:tav tm="0">
                                          <p:val>
                                            <p:strVal val="#ppt_x"/>
                                          </p:val>
                                        </p:tav>
                                        <p:tav tm="100000">
                                          <p:val>
                                            <p:strVal val="#ppt_x"/>
                                          </p:val>
                                        </p:tav>
                                      </p:tavLst>
                                    </p:anim>
                                    <p:anim calcmode="lin" valueType="num">
                                      <p:cBhvr>
                                        <p:cTn id="3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1000"/>
                                        <p:tgtEl>
                                          <p:spTgt spid="19"/>
                                        </p:tgtEl>
                                      </p:cBhvr>
                                    </p:animEffect>
                                    <p:anim calcmode="lin" valueType="num">
                                      <p:cBhvr>
                                        <p:cTn id="36" dur="1000" fill="hold"/>
                                        <p:tgtEl>
                                          <p:spTgt spid="19"/>
                                        </p:tgtEl>
                                        <p:attrNameLst>
                                          <p:attrName>ppt_x</p:attrName>
                                        </p:attrNameLst>
                                      </p:cBhvr>
                                      <p:tavLst>
                                        <p:tav tm="0">
                                          <p:val>
                                            <p:strVal val="#ppt_x"/>
                                          </p:val>
                                        </p:tav>
                                        <p:tav tm="100000">
                                          <p:val>
                                            <p:strVal val="#ppt_x"/>
                                          </p:val>
                                        </p:tav>
                                      </p:tavLst>
                                    </p:anim>
                                    <p:anim calcmode="lin" valueType="num">
                                      <p:cBhvr>
                                        <p:cTn id="37"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AE459F-A97C-44F1-AA8C-31FD5D438BEF}"/>
              </a:ext>
            </a:extLst>
          </p:cNvPr>
          <p:cNvSpPr/>
          <p:nvPr/>
        </p:nvSpPr>
        <p:spPr>
          <a:xfrm>
            <a:off x="0" y="893200"/>
            <a:ext cx="12192000" cy="842286"/>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ndParaRPr>
          </a:p>
        </p:txBody>
      </p:sp>
      <p:sp>
        <p:nvSpPr>
          <p:cNvPr id="2" name="Title 1">
            <a:extLst>
              <a:ext uri="{FF2B5EF4-FFF2-40B4-BE49-F238E27FC236}">
                <a16:creationId xmlns:a16="http://schemas.microsoft.com/office/drawing/2014/main" id="{E3F51EC2-BB62-4559-82CF-087046AD549F}"/>
              </a:ext>
            </a:extLst>
          </p:cNvPr>
          <p:cNvSpPr>
            <a:spLocks noGrp="1"/>
          </p:cNvSpPr>
          <p:nvPr>
            <p:ph type="title"/>
          </p:nvPr>
        </p:nvSpPr>
        <p:spPr>
          <a:xfrm>
            <a:off x="1011936" y="723182"/>
            <a:ext cx="10168128" cy="1179576"/>
          </a:xfrm>
        </p:spPr>
        <p:txBody>
          <a:bodyPr>
            <a:normAutofit/>
          </a:bodyPr>
          <a:lstStyle/>
          <a:p>
            <a:r>
              <a:rPr lang="en-GB" sz="4000" dirty="0">
                <a:solidFill>
                  <a:schemeClr val="bg1"/>
                </a:solidFill>
                <a:latin typeface="Arial" panose="020B0604020202020204" pitchFamily="34" charset="0"/>
                <a:cs typeface="Arial" panose="020B0604020202020204" pitchFamily="34" charset="0"/>
              </a:rPr>
              <a:t>The EHCP process in more detail</a:t>
            </a:r>
          </a:p>
        </p:txBody>
      </p:sp>
      <p:sp>
        <p:nvSpPr>
          <p:cNvPr id="3" name="Content Placeholder 2">
            <a:extLst>
              <a:ext uri="{FF2B5EF4-FFF2-40B4-BE49-F238E27FC236}">
                <a16:creationId xmlns:a16="http://schemas.microsoft.com/office/drawing/2014/main" id="{471D6837-FF37-4857-9B74-A6486FF2702D}"/>
              </a:ext>
            </a:extLst>
          </p:cNvPr>
          <p:cNvSpPr>
            <a:spLocks noGrp="1"/>
          </p:cNvSpPr>
          <p:nvPr>
            <p:ph idx="1"/>
          </p:nvPr>
        </p:nvSpPr>
        <p:spPr>
          <a:xfrm>
            <a:off x="1011937" y="1984227"/>
            <a:ext cx="6491950" cy="4257038"/>
          </a:xfrm>
        </p:spPr>
        <p:txBody>
          <a:bodyPr>
            <a:noAutofit/>
          </a:bodyPr>
          <a:lstStyle/>
          <a:p>
            <a:pPr marL="0" indent="0">
              <a:buNone/>
            </a:pPr>
            <a:r>
              <a:rPr lang="en-GB" sz="2000" dirty="0">
                <a:latin typeface="Arial" panose="020B0604020202020204" pitchFamily="34" charset="0"/>
                <a:cs typeface="Arial" panose="020B0604020202020204" pitchFamily="34" charset="0"/>
              </a:rPr>
              <a:t>You can learn about the process in more detail from:</a:t>
            </a:r>
          </a:p>
          <a:p>
            <a:pPr marL="0" indent="0">
              <a:buNone/>
            </a:pPr>
            <a:endParaRPr lang="en-GB" sz="1000" dirty="0">
              <a:latin typeface="Arial" panose="020B0604020202020204" pitchFamily="34" charset="0"/>
              <a:cs typeface="Arial" panose="020B0604020202020204" pitchFamily="34" charset="0"/>
            </a:endParaRPr>
          </a:p>
          <a:p>
            <a:pPr>
              <a:buClr>
                <a:srgbClr val="005EB8"/>
              </a:buClr>
              <a:buFont typeface="Wingdings" panose="05000000000000000000" pitchFamily="2" charset="2"/>
              <a:buChar char="§"/>
              <a:defRPr/>
            </a:pPr>
            <a:r>
              <a:rPr kumimoji="0" lang="en-GB"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What is an EHCP. Council for Disabled Children  </a:t>
            </a:r>
            <a:r>
              <a:rPr kumimoji="0" lang="en-GB"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2"/>
              </a:rPr>
              <a:t>https://www.youtube.com/watch?v=axMjmY1-7WU&amp;t=3s</a:t>
            </a:r>
            <a:r>
              <a:rPr kumimoji="0" lang="en-GB"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p>
          <a:p>
            <a:pPr marR="0" lvl="0" algn="l" defTabSz="914400" rtl="0" eaLnBrk="1" fontAlgn="auto" latinLnBrk="0" hangingPunct="1">
              <a:lnSpc>
                <a:spcPct val="90000"/>
              </a:lnSpc>
              <a:spcBef>
                <a:spcPts val="1000"/>
              </a:spcBef>
              <a:spcAft>
                <a:spcPts val="0"/>
              </a:spcAft>
              <a:buClr>
                <a:srgbClr val="005EB8"/>
              </a:buClr>
              <a:buSzTx/>
              <a:buFont typeface="Wingdings" panose="05000000000000000000" pitchFamily="2" charset="2"/>
              <a:buChar char="§"/>
              <a:tabLst/>
              <a:defRPr/>
            </a:pPr>
            <a:r>
              <a:rPr kumimoji="0" lang="en-GB"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EHCP writing for health. Council for Disabled children </a:t>
            </a:r>
            <a:r>
              <a:rPr kumimoji="0" lang="en-GB"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3"/>
              </a:rPr>
              <a:t>https://learning.councilfordisabledchildren.org.uk/class/4351/focus-health-advice</a:t>
            </a:r>
            <a:r>
              <a:rPr kumimoji="0" lang="en-GB"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endParaRPr lang="en-GB" sz="2000" dirty="0">
              <a:latin typeface="Arial" panose="020B0604020202020204" pitchFamily="34" charset="0"/>
              <a:cs typeface="Arial" panose="020B0604020202020204" pitchFamily="34" charset="0"/>
            </a:endParaRPr>
          </a:p>
          <a:p>
            <a:pPr>
              <a:buClr>
                <a:srgbClr val="005EB8"/>
              </a:buClr>
              <a:buFont typeface="Wingdings" panose="05000000000000000000" pitchFamily="2" charset="2"/>
              <a:buChar char="§"/>
            </a:pPr>
            <a:r>
              <a:rPr lang="en-GB" sz="2000" dirty="0">
                <a:latin typeface="Arial" panose="020B0604020202020204" pitchFamily="34" charset="0"/>
                <a:cs typeface="Arial" panose="020B0604020202020204" pitchFamily="34" charset="0"/>
                <a:hlinkClick r:id="rId4"/>
              </a:rPr>
              <a:t>Holistic Outcomes in EHCPs | Council for Disabled Children</a:t>
            </a:r>
            <a:endParaRPr lang="en-GB" sz="2000" dirty="0">
              <a:latin typeface="Arial" panose="020B0604020202020204" pitchFamily="34" charset="0"/>
              <a:cs typeface="Arial" panose="020B0604020202020204" pitchFamily="34" charset="0"/>
            </a:endParaRPr>
          </a:p>
          <a:p>
            <a:pPr>
              <a:buClr>
                <a:srgbClr val="005EB8"/>
              </a:buClr>
              <a:buFont typeface="Wingdings" panose="05000000000000000000" pitchFamily="2" charset="2"/>
              <a:buChar char="§"/>
            </a:pPr>
            <a:r>
              <a:rPr lang="en-GB" sz="2000" dirty="0">
                <a:latin typeface="Arial" panose="020B0604020202020204" pitchFamily="34" charset="0"/>
                <a:cs typeface="Arial" panose="020B0604020202020204" pitchFamily="34" charset="0"/>
                <a:hlinkClick r:id="rId5"/>
              </a:rPr>
              <a:t>Education, Health and Care Plans: Examples of good practice (councilfordisabledchildren.org.uk)</a:t>
            </a:r>
            <a:endParaRPr lang="en-GB" sz="2000" dirty="0">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5868DDFD-6D91-4C38-953C-E96DF4AD8256}"/>
              </a:ext>
            </a:extLst>
          </p:cNvPr>
          <p:cNvSpPr/>
          <p:nvPr/>
        </p:nvSpPr>
        <p:spPr>
          <a:xfrm>
            <a:off x="0" y="6429790"/>
            <a:ext cx="12192000" cy="428209"/>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F5E91B90-036C-4687-8D3F-7153FC8B3663}"/>
              </a:ext>
            </a:extLst>
          </p:cNvPr>
          <p:cNvSpPr txBox="1"/>
          <p:nvPr/>
        </p:nvSpPr>
        <p:spPr>
          <a:xfrm>
            <a:off x="5584540" y="6490005"/>
            <a:ext cx="10030097" cy="307777"/>
          </a:xfrm>
          <a:prstGeom prst="rect">
            <a:avLst/>
          </a:prstGeom>
          <a:noFill/>
        </p:spPr>
        <p:txBody>
          <a:bodyPr wrap="square">
            <a:spAutoFit/>
          </a:bodyPr>
          <a:lstStyle/>
          <a:p>
            <a:r>
              <a:rPr lang="en-GB" sz="1400" i="1" dirty="0">
                <a:solidFill>
                  <a:schemeClr val="bg1"/>
                </a:solidFill>
                <a:latin typeface="Arial" panose="020B0604020202020204" pitchFamily="34" charset="0"/>
                <a:cs typeface="Arial" panose="020B0604020202020204" pitchFamily="34" charset="0"/>
              </a:rPr>
              <a:t>Working effectively together to improve outcomes for children and young people</a:t>
            </a:r>
          </a:p>
        </p:txBody>
      </p:sp>
      <p:pic>
        <p:nvPicPr>
          <p:cNvPr id="13" name="Picture 12" descr="A blue and white logo&#10;&#10;Description automatically generated with low confidence">
            <a:extLst>
              <a:ext uri="{FF2B5EF4-FFF2-40B4-BE49-F238E27FC236}">
                <a16:creationId xmlns:a16="http://schemas.microsoft.com/office/drawing/2014/main" id="{D80C2D5E-3A75-4645-8E16-C85E2198F29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395281" y="162949"/>
            <a:ext cx="1362301" cy="548640"/>
          </a:xfrm>
          <a:prstGeom prst="rect">
            <a:avLst/>
          </a:prstGeom>
        </p:spPr>
      </p:pic>
      <p:pic>
        <p:nvPicPr>
          <p:cNvPr id="10" name="Picture 4" descr="Children reading at North Yorkshire school.">
            <a:extLst>
              <a:ext uri="{FF2B5EF4-FFF2-40B4-BE49-F238E27FC236}">
                <a16:creationId xmlns:a16="http://schemas.microsoft.com/office/drawing/2014/main" id="{DC29788A-A7DF-4C9D-A452-5AF8DB85ED1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90934" y="2888343"/>
            <a:ext cx="3866648" cy="2577765"/>
          </a:xfrm>
          <a:prstGeom prst="rect">
            <a:avLst/>
          </a:prstGeom>
          <a:ln>
            <a:solidFill>
              <a:srgbClr val="005EB8"/>
            </a:solid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55935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AE459F-A97C-44F1-AA8C-31FD5D438BEF}"/>
              </a:ext>
            </a:extLst>
          </p:cNvPr>
          <p:cNvSpPr/>
          <p:nvPr/>
        </p:nvSpPr>
        <p:spPr>
          <a:xfrm>
            <a:off x="0" y="893200"/>
            <a:ext cx="12192000" cy="842286"/>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ndParaRPr>
          </a:p>
        </p:txBody>
      </p:sp>
      <p:sp>
        <p:nvSpPr>
          <p:cNvPr id="2" name="Title 1">
            <a:extLst>
              <a:ext uri="{FF2B5EF4-FFF2-40B4-BE49-F238E27FC236}">
                <a16:creationId xmlns:a16="http://schemas.microsoft.com/office/drawing/2014/main" id="{E3F51EC2-BB62-4559-82CF-087046AD549F}"/>
              </a:ext>
            </a:extLst>
          </p:cNvPr>
          <p:cNvSpPr>
            <a:spLocks noGrp="1"/>
          </p:cNvSpPr>
          <p:nvPr>
            <p:ph type="title"/>
          </p:nvPr>
        </p:nvSpPr>
        <p:spPr>
          <a:xfrm>
            <a:off x="1011936" y="723182"/>
            <a:ext cx="10168128" cy="1179576"/>
          </a:xfrm>
        </p:spPr>
        <p:txBody>
          <a:bodyPr>
            <a:normAutofit/>
          </a:bodyPr>
          <a:lstStyle/>
          <a:p>
            <a:r>
              <a:rPr lang="en-GB" sz="4000" dirty="0">
                <a:solidFill>
                  <a:schemeClr val="bg1"/>
                </a:solidFill>
                <a:latin typeface="Arial" panose="020B0604020202020204" pitchFamily="34" charset="0"/>
                <a:cs typeface="Arial" panose="020B0604020202020204" pitchFamily="34" charset="0"/>
              </a:rPr>
              <a:t>Thinking about parent carers</a:t>
            </a:r>
          </a:p>
        </p:txBody>
      </p:sp>
      <p:pic>
        <p:nvPicPr>
          <p:cNvPr id="13" name="Picture 12" descr="A blue and white logo&#10;&#10;Description automatically generated with low confidence">
            <a:extLst>
              <a:ext uri="{FF2B5EF4-FFF2-40B4-BE49-F238E27FC236}">
                <a16:creationId xmlns:a16="http://schemas.microsoft.com/office/drawing/2014/main" id="{D80C2D5E-3A75-4645-8E16-C85E2198F2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281" y="162949"/>
            <a:ext cx="1362301" cy="548640"/>
          </a:xfrm>
          <a:prstGeom prst="rect">
            <a:avLst/>
          </a:prstGeom>
        </p:spPr>
      </p:pic>
      <p:graphicFrame>
        <p:nvGraphicFramePr>
          <p:cNvPr id="15" name="Content Placeholder 3">
            <a:extLst>
              <a:ext uri="{FF2B5EF4-FFF2-40B4-BE49-F238E27FC236}">
                <a16:creationId xmlns:a16="http://schemas.microsoft.com/office/drawing/2014/main" id="{F4EE6925-03F7-4227-B1C8-CFFD45AE05BE}"/>
              </a:ext>
            </a:extLst>
          </p:cNvPr>
          <p:cNvGraphicFramePr>
            <a:graphicFrameLocks/>
          </p:cNvGraphicFramePr>
          <p:nvPr>
            <p:extLst>
              <p:ext uri="{D42A27DB-BD31-4B8C-83A1-F6EECF244321}">
                <p14:modId xmlns:p14="http://schemas.microsoft.com/office/powerpoint/2010/main" val="1189097576"/>
              </p:ext>
            </p:extLst>
          </p:nvPr>
        </p:nvGraphicFramePr>
        <p:xfrm>
          <a:off x="1011932" y="3623013"/>
          <a:ext cx="10351480" cy="26357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0" name="Rectangle 19">
            <a:extLst>
              <a:ext uri="{FF2B5EF4-FFF2-40B4-BE49-F238E27FC236}">
                <a16:creationId xmlns:a16="http://schemas.microsoft.com/office/drawing/2014/main" id="{D337EEB9-3337-48B5-96D8-D4EE6062D5C3}"/>
              </a:ext>
            </a:extLst>
          </p:cNvPr>
          <p:cNvSpPr/>
          <p:nvPr/>
        </p:nvSpPr>
        <p:spPr>
          <a:xfrm>
            <a:off x="0" y="6429790"/>
            <a:ext cx="12192000" cy="428209"/>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2CD97F12-ACD0-44C3-825A-07AA810E1935}"/>
              </a:ext>
            </a:extLst>
          </p:cNvPr>
          <p:cNvSpPr txBox="1"/>
          <p:nvPr/>
        </p:nvSpPr>
        <p:spPr>
          <a:xfrm>
            <a:off x="5584540" y="6490005"/>
            <a:ext cx="10030097" cy="307777"/>
          </a:xfrm>
          <a:prstGeom prst="rect">
            <a:avLst/>
          </a:prstGeom>
          <a:noFill/>
        </p:spPr>
        <p:txBody>
          <a:bodyPr wrap="square">
            <a:spAutoFit/>
          </a:bodyPr>
          <a:lstStyle/>
          <a:p>
            <a:r>
              <a:rPr lang="en-GB" sz="1400" i="1" dirty="0">
                <a:solidFill>
                  <a:schemeClr val="bg1"/>
                </a:solidFill>
                <a:latin typeface="Arial" panose="020B0604020202020204" pitchFamily="34" charset="0"/>
                <a:cs typeface="Arial" panose="020B0604020202020204" pitchFamily="34" charset="0"/>
              </a:rPr>
              <a:t>Working effectively together to improve outcomes for children and young people</a:t>
            </a:r>
          </a:p>
        </p:txBody>
      </p:sp>
      <p:sp>
        <p:nvSpPr>
          <p:cNvPr id="12" name="TextBox 11">
            <a:extLst>
              <a:ext uri="{FF2B5EF4-FFF2-40B4-BE49-F238E27FC236}">
                <a16:creationId xmlns:a16="http://schemas.microsoft.com/office/drawing/2014/main" id="{CDE2F51F-E1A3-4E40-8C0E-238D41E3843C}"/>
              </a:ext>
            </a:extLst>
          </p:cNvPr>
          <p:cNvSpPr txBox="1"/>
          <p:nvPr/>
        </p:nvSpPr>
        <p:spPr>
          <a:xfrm>
            <a:off x="1011932" y="2761209"/>
            <a:ext cx="10351480" cy="646331"/>
          </a:xfrm>
          <a:prstGeom prst="rect">
            <a:avLst/>
          </a:prstGeom>
          <a:noFill/>
          <a:ln w="28575">
            <a:solidFill>
              <a:srgbClr val="005EB8"/>
            </a:solidFill>
          </a:ln>
        </p:spPr>
        <p:txBody>
          <a:bodyPr wrap="square">
            <a:spAutoFit/>
          </a:bodyPr>
          <a:lstStyle/>
          <a:p>
            <a:pPr marL="0" indent="0">
              <a:buNone/>
            </a:pPr>
            <a:r>
              <a:rPr lang="en-GB" dirty="0">
                <a:latin typeface="Arial" panose="020B0604020202020204" pitchFamily="34" charset="0"/>
                <a:cs typeface="Arial" panose="020B0604020202020204" pitchFamily="34" charset="0"/>
              </a:rPr>
              <a:t>Reflect on the following common impacts for parent carers, thinking about how this might affect their health, wellbeing and enjoyment of life. What might the knock-on impacts be for their other children?</a:t>
            </a:r>
          </a:p>
        </p:txBody>
      </p:sp>
      <p:sp>
        <p:nvSpPr>
          <p:cNvPr id="17" name="TextBox 16">
            <a:extLst>
              <a:ext uri="{FF2B5EF4-FFF2-40B4-BE49-F238E27FC236}">
                <a16:creationId xmlns:a16="http://schemas.microsoft.com/office/drawing/2014/main" id="{6083D250-3CE4-4F6B-986B-0F95F7FD380A}"/>
              </a:ext>
            </a:extLst>
          </p:cNvPr>
          <p:cNvSpPr txBox="1"/>
          <p:nvPr/>
        </p:nvSpPr>
        <p:spPr>
          <a:xfrm>
            <a:off x="1011932" y="1899405"/>
            <a:ext cx="10168127" cy="646331"/>
          </a:xfrm>
          <a:prstGeom prst="rect">
            <a:avLst/>
          </a:prstGeom>
          <a:noFill/>
        </p:spPr>
        <p:txBody>
          <a:bodyPr wrap="square">
            <a:spAutoFit/>
          </a:bodyPr>
          <a:lstStyle/>
          <a:p>
            <a:pPr marL="0" indent="0">
              <a:buNone/>
            </a:pPr>
            <a:r>
              <a:rPr lang="en-GB" sz="1800" dirty="0">
                <a:latin typeface="Arial" panose="020B0604020202020204" pitchFamily="34" charset="0"/>
                <a:cs typeface="Arial" panose="020B0604020202020204" pitchFamily="34" charset="0"/>
              </a:rPr>
              <a:t>Being a parent of any child or young person has its challenges, but you can see from these scenarios that being the parent carer of a child or young person with SEND brings more than most.</a:t>
            </a:r>
          </a:p>
        </p:txBody>
      </p:sp>
    </p:spTree>
    <p:extLst>
      <p:ext uri="{BB962C8B-B14F-4D97-AF65-F5344CB8AC3E}">
        <p14:creationId xmlns:p14="http://schemas.microsoft.com/office/powerpoint/2010/main" val="743856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000"/>
                                        <p:tgtEl>
                                          <p:spTgt spid="15"/>
                                        </p:tgtEl>
                                      </p:cBhvr>
                                    </p:animEffect>
                                    <p:anim calcmode="lin" valueType="num">
                                      <p:cBhvr>
                                        <p:cTn id="22" dur="1000" fill="hold"/>
                                        <p:tgtEl>
                                          <p:spTgt spid="15"/>
                                        </p:tgtEl>
                                        <p:attrNameLst>
                                          <p:attrName>ppt_x</p:attrName>
                                        </p:attrNameLst>
                                      </p:cBhvr>
                                      <p:tavLst>
                                        <p:tav tm="0">
                                          <p:val>
                                            <p:strVal val="#ppt_x"/>
                                          </p:val>
                                        </p:tav>
                                        <p:tav tm="100000">
                                          <p:val>
                                            <p:strVal val="#ppt_x"/>
                                          </p:val>
                                        </p:tav>
                                      </p:tavLst>
                                    </p:anim>
                                    <p:anim calcmode="lin" valueType="num">
                                      <p:cBhvr>
                                        <p:cTn id="2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5" grpId="0">
        <p:bldAsOne/>
      </p:bldGraphic>
      <p:bldP spid="12" grpId="0" animBg="1"/>
      <p:bldP spid="17" grpId="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AE459F-A97C-44F1-AA8C-31FD5D438BEF}"/>
              </a:ext>
            </a:extLst>
          </p:cNvPr>
          <p:cNvSpPr/>
          <p:nvPr/>
        </p:nvSpPr>
        <p:spPr>
          <a:xfrm>
            <a:off x="0" y="893200"/>
            <a:ext cx="12192000" cy="842286"/>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ndParaRPr>
          </a:p>
        </p:txBody>
      </p:sp>
      <p:sp>
        <p:nvSpPr>
          <p:cNvPr id="2" name="Title 1">
            <a:extLst>
              <a:ext uri="{FF2B5EF4-FFF2-40B4-BE49-F238E27FC236}">
                <a16:creationId xmlns:a16="http://schemas.microsoft.com/office/drawing/2014/main" id="{E3F51EC2-BB62-4559-82CF-087046AD549F}"/>
              </a:ext>
            </a:extLst>
          </p:cNvPr>
          <p:cNvSpPr>
            <a:spLocks noGrp="1"/>
          </p:cNvSpPr>
          <p:nvPr>
            <p:ph type="title"/>
          </p:nvPr>
        </p:nvSpPr>
        <p:spPr>
          <a:xfrm>
            <a:off x="1011936" y="723182"/>
            <a:ext cx="10168128" cy="1179576"/>
          </a:xfrm>
        </p:spPr>
        <p:txBody>
          <a:bodyPr>
            <a:normAutofit/>
          </a:bodyPr>
          <a:lstStyle/>
          <a:p>
            <a:r>
              <a:rPr lang="en-GB" sz="4000" dirty="0">
                <a:solidFill>
                  <a:schemeClr val="bg1"/>
                </a:solidFill>
                <a:latin typeface="Arial" panose="020B0604020202020204" pitchFamily="34" charset="0"/>
                <a:cs typeface="Arial" panose="020B0604020202020204" pitchFamily="34" charset="0"/>
              </a:rPr>
              <a:t>Lived experience of parents</a:t>
            </a:r>
          </a:p>
        </p:txBody>
      </p:sp>
      <p:pic>
        <p:nvPicPr>
          <p:cNvPr id="13" name="Picture 12" descr="A blue and white logo&#10;&#10;Description automatically generated with low confidence">
            <a:extLst>
              <a:ext uri="{FF2B5EF4-FFF2-40B4-BE49-F238E27FC236}">
                <a16:creationId xmlns:a16="http://schemas.microsoft.com/office/drawing/2014/main" id="{D80C2D5E-3A75-4645-8E16-C85E2198F2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281" y="162949"/>
            <a:ext cx="1362301" cy="548640"/>
          </a:xfrm>
          <a:prstGeom prst="rect">
            <a:avLst/>
          </a:prstGeom>
        </p:spPr>
      </p:pic>
      <p:sp>
        <p:nvSpPr>
          <p:cNvPr id="20" name="Rectangle 19">
            <a:extLst>
              <a:ext uri="{FF2B5EF4-FFF2-40B4-BE49-F238E27FC236}">
                <a16:creationId xmlns:a16="http://schemas.microsoft.com/office/drawing/2014/main" id="{D337EEB9-3337-48B5-96D8-D4EE6062D5C3}"/>
              </a:ext>
            </a:extLst>
          </p:cNvPr>
          <p:cNvSpPr/>
          <p:nvPr/>
        </p:nvSpPr>
        <p:spPr>
          <a:xfrm>
            <a:off x="0" y="6429790"/>
            <a:ext cx="12192000" cy="428209"/>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2CD97F12-ACD0-44C3-825A-07AA810E1935}"/>
              </a:ext>
            </a:extLst>
          </p:cNvPr>
          <p:cNvSpPr txBox="1"/>
          <p:nvPr/>
        </p:nvSpPr>
        <p:spPr>
          <a:xfrm>
            <a:off x="5584540" y="6490005"/>
            <a:ext cx="10030097" cy="307777"/>
          </a:xfrm>
          <a:prstGeom prst="rect">
            <a:avLst/>
          </a:prstGeom>
          <a:noFill/>
        </p:spPr>
        <p:txBody>
          <a:bodyPr wrap="square">
            <a:spAutoFit/>
          </a:bodyPr>
          <a:lstStyle/>
          <a:p>
            <a:r>
              <a:rPr lang="en-GB" sz="1400" i="1" dirty="0">
                <a:solidFill>
                  <a:schemeClr val="bg1"/>
                </a:solidFill>
                <a:latin typeface="Arial" panose="020B0604020202020204" pitchFamily="34" charset="0"/>
                <a:cs typeface="Arial" panose="020B0604020202020204" pitchFamily="34" charset="0"/>
              </a:rPr>
              <a:t>Working effectively together to improve outcomes for children and young people</a:t>
            </a:r>
          </a:p>
        </p:txBody>
      </p:sp>
      <p:graphicFrame>
        <p:nvGraphicFramePr>
          <p:cNvPr id="10" name="Content Placeholder 2">
            <a:extLst>
              <a:ext uri="{FF2B5EF4-FFF2-40B4-BE49-F238E27FC236}">
                <a16:creationId xmlns:a16="http://schemas.microsoft.com/office/drawing/2014/main" id="{EA209601-8030-48EB-B318-BEE4B96000F4}"/>
              </a:ext>
            </a:extLst>
          </p:cNvPr>
          <p:cNvGraphicFramePr>
            <a:graphicFrameLocks noGrp="1"/>
          </p:cNvGraphicFramePr>
          <p:nvPr>
            <p:ph idx="1"/>
            <p:extLst>
              <p:ext uri="{D42A27DB-BD31-4B8C-83A1-F6EECF244321}">
                <p14:modId xmlns:p14="http://schemas.microsoft.com/office/powerpoint/2010/main" val="2738713415"/>
              </p:ext>
            </p:extLst>
          </p:nvPr>
        </p:nvGraphicFramePr>
        <p:xfrm>
          <a:off x="838200" y="1883519"/>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35015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AE459F-A97C-44F1-AA8C-31FD5D438BEF}"/>
              </a:ext>
            </a:extLst>
          </p:cNvPr>
          <p:cNvSpPr/>
          <p:nvPr/>
        </p:nvSpPr>
        <p:spPr>
          <a:xfrm>
            <a:off x="0" y="893200"/>
            <a:ext cx="12192000" cy="842286"/>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ndParaRPr>
          </a:p>
        </p:txBody>
      </p:sp>
      <p:sp>
        <p:nvSpPr>
          <p:cNvPr id="2" name="Title 1">
            <a:extLst>
              <a:ext uri="{FF2B5EF4-FFF2-40B4-BE49-F238E27FC236}">
                <a16:creationId xmlns:a16="http://schemas.microsoft.com/office/drawing/2014/main" id="{E3F51EC2-BB62-4559-82CF-087046AD549F}"/>
              </a:ext>
            </a:extLst>
          </p:cNvPr>
          <p:cNvSpPr>
            <a:spLocks noGrp="1"/>
          </p:cNvSpPr>
          <p:nvPr>
            <p:ph type="title"/>
          </p:nvPr>
        </p:nvSpPr>
        <p:spPr>
          <a:xfrm>
            <a:off x="1011936" y="723182"/>
            <a:ext cx="10168128" cy="1179576"/>
          </a:xfrm>
        </p:spPr>
        <p:txBody>
          <a:bodyPr>
            <a:normAutofit/>
          </a:bodyPr>
          <a:lstStyle/>
          <a:p>
            <a:r>
              <a:rPr lang="en-GB" sz="4000" dirty="0">
                <a:solidFill>
                  <a:schemeClr val="bg1"/>
                </a:solidFill>
                <a:latin typeface="Arial" panose="020B0604020202020204" pitchFamily="34" charset="0"/>
                <a:cs typeface="Arial" panose="020B0604020202020204" pitchFamily="34" charset="0"/>
              </a:rPr>
              <a:t>Statue/ Policies/ Guidance</a:t>
            </a:r>
          </a:p>
        </p:txBody>
      </p:sp>
      <p:pic>
        <p:nvPicPr>
          <p:cNvPr id="13" name="Picture 12" descr="A blue and white logo&#10;&#10;Description automatically generated with low confidence">
            <a:extLst>
              <a:ext uri="{FF2B5EF4-FFF2-40B4-BE49-F238E27FC236}">
                <a16:creationId xmlns:a16="http://schemas.microsoft.com/office/drawing/2014/main" id="{D80C2D5E-3A75-4645-8E16-C85E2198F2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281" y="162949"/>
            <a:ext cx="1362301" cy="548640"/>
          </a:xfrm>
          <a:prstGeom prst="rect">
            <a:avLst/>
          </a:prstGeom>
        </p:spPr>
      </p:pic>
      <p:graphicFrame>
        <p:nvGraphicFramePr>
          <p:cNvPr id="12" name="Content Placeholder 3">
            <a:extLst>
              <a:ext uri="{FF2B5EF4-FFF2-40B4-BE49-F238E27FC236}">
                <a16:creationId xmlns:a16="http://schemas.microsoft.com/office/drawing/2014/main" id="{8720B14C-2449-4214-8BF6-7C13526EE8BB}"/>
              </a:ext>
            </a:extLst>
          </p:cNvPr>
          <p:cNvGraphicFramePr>
            <a:graphicFrameLocks/>
          </p:cNvGraphicFramePr>
          <p:nvPr>
            <p:extLst>
              <p:ext uri="{D42A27DB-BD31-4B8C-83A1-F6EECF244321}">
                <p14:modId xmlns:p14="http://schemas.microsoft.com/office/powerpoint/2010/main" val="3990866216"/>
              </p:ext>
            </p:extLst>
          </p:nvPr>
        </p:nvGraphicFramePr>
        <p:xfrm>
          <a:off x="713279" y="2095465"/>
          <a:ext cx="10765441" cy="39141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Rectangle 16">
            <a:extLst>
              <a:ext uri="{FF2B5EF4-FFF2-40B4-BE49-F238E27FC236}">
                <a16:creationId xmlns:a16="http://schemas.microsoft.com/office/drawing/2014/main" id="{DF42B035-4F29-4E8E-A362-0D3584B80165}"/>
              </a:ext>
            </a:extLst>
          </p:cNvPr>
          <p:cNvSpPr/>
          <p:nvPr/>
        </p:nvSpPr>
        <p:spPr>
          <a:xfrm>
            <a:off x="0" y="6429790"/>
            <a:ext cx="12192000" cy="428209"/>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id="{F7FD77CB-C0E0-4F0E-895F-47A96F08B035}"/>
              </a:ext>
            </a:extLst>
          </p:cNvPr>
          <p:cNvSpPr txBox="1"/>
          <p:nvPr/>
        </p:nvSpPr>
        <p:spPr>
          <a:xfrm>
            <a:off x="5584540" y="6490005"/>
            <a:ext cx="10030097" cy="307777"/>
          </a:xfrm>
          <a:prstGeom prst="rect">
            <a:avLst/>
          </a:prstGeom>
          <a:noFill/>
        </p:spPr>
        <p:txBody>
          <a:bodyPr wrap="square">
            <a:spAutoFit/>
          </a:bodyPr>
          <a:lstStyle/>
          <a:p>
            <a:r>
              <a:rPr lang="en-GB" sz="1400" i="1" dirty="0">
                <a:solidFill>
                  <a:schemeClr val="bg1"/>
                </a:solidFill>
                <a:latin typeface="Arial" panose="020B0604020202020204" pitchFamily="34" charset="0"/>
                <a:cs typeface="Arial" panose="020B0604020202020204" pitchFamily="34" charset="0"/>
              </a:rPr>
              <a:t>Working effectively together to improve outcomes for children and young people</a:t>
            </a:r>
          </a:p>
        </p:txBody>
      </p:sp>
    </p:spTree>
    <p:extLst>
      <p:ext uri="{BB962C8B-B14F-4D97-AF65-F5344CB8AC3E}">
        <p14:creationId xmlns:p14="http://schemas.microsoft.com/office/powerpoint/2010/main" val="1462898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AsOne/>
      </p:bldGraphic>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AE459F-A97C-44F1-AA8C-31FD5D438BEF}"/>
              </a:ext>
            </a:extLst>
          </p:cNvPr>
          <p:cNvSpPr/>
          <p:nvPr/>
        </p:nvSpPr>
        <p:spPr>
          <a:xfrm>
            <a:off x="0" y="893200"/>
            <a:ext cx="12192000" cy="842286"/>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ndParaRPr>
          </a:p>
        </p:txBody>
      </p:sp>
      <p:sp>
        <p:nvSpPr>
          <p:cNvPr id="2" name="Title 1">
            <a:extLst>
              <a:ext uri="{FF2B5EF4-FFF2-40B4-BE49-F238E27FC236}">
                <a16:creationId xmlns:a16="http://schemas.microsoft.com/office/drawing/2014/main" id="{E3F51EC2-BB62-4559-82CF-087046AD549F}"/>
              </a:ext>
            </a:extLst>
          </p:cNvPr>
          <p:cNvSpPr>
            <a:spLocks noGrp="1"/>
          </p:cNvSpPr>
          <p:nvPr>
            <p:ph type="title"/>
          </p:nvPr>
        </p:nvSpPr>
        <p:spPr>
          <a:xfrm>
            <a:off x="723176" y="784046"/>
            <a:ext cx="10745646" cy="1179576"/>
          </a:xfrm>
        </p:spPr>
        <p:txBody>
          <a:bodyPr>
            <a:normAutofit/>
          </a:bodyPr>
          <a:lstStyle/>
          <a:p>
            <a:r>
              <a:rPr lang="en-GB" sz="2800" dirty="0">
                <a:solidFill>
                  <a:schemeClr val="bg1"/>
                </a:solidFill>
                <a:latin typeface="Arial" panose="020B0604020202020204" pitchFamily="34" charset="0"/>
                <a:cs typeface="Arial" panose="020B0604020202020204" pitchFamily="34" charset="0"/>
              </a:rPr>
              <a:t>Safeguarding CYP with SEND are at greatest risk of abuse</a:t>
            </a:r>
          </a:p>
        </p:txBody>
      </p:sp>
      <p:sp>
        <p:nvSpPr>
          <p:cNvPr id="9" name="Rectangle 8">
            <a:extLst>
              <a:ext uri="{FF2B5EF4-FFF2-40B4-BE49-F238E27FC236}">
                <a16:creationId xmlns:a16="http://schemas.microsoft.com/office/drawing/2014/main" id="{5868DDFD-6D91-4C38-953C-E96DF4AD8256}"/>
              </a:ext>
            </a:extLst>
          </p:cNvPr>
          <p:cNvSpPr/>
          <p:nvPr/>
        </p:nvSpPr>
        <p:spPr>
          <a:xfrm>
            <a:off x="0" y="6429790"/>
            <a:ext cx="12192000" cy="428209"/>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Picture 12" descr="A blue and white logo&#10;&#10;Description automatically generated with low confidence">
            <a:extLst>
              <a:ext uri="{FF2B5EF4-FFF2-40B4-BE49-F238E27FC236}">
                <a16:creationId xmlns:a16="http://schemas.microsoft.com/office/drawing/2014/main" id="{D80C2D5E-3A75-4645-8E16-C85E2198F2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281" y="162949"/>
            <a:ext cx="1362301" cy="548640"/>
          </a:xfrm>
          <a:prstGeom prst="rect">
            <a:avLst/>
          </a:prstGeom>
        </p:spPr>
      </p:pic>
      <p:sp>
        <p:nvSpPr>
          <p:cNvPr id="12" name="TextBox 11">
            <a:extLst>
              <a:ext uri="{FF2B5EF4-FFF2-40B4-BE49-F238E27FC236}">
                <a16:creationId xmlns:a16="http://schemas.microsoft.com/office/drawing/2014/main" id="{C2FB9052-A8C1-4591-9A2B-A45658B2CAB9}"/>
              </a:ext>
            </a:extLst>
          </p:cNvPr>
          <p:cNvSpPr txBox="1"/>
          <p:nvPr/>
        </p:nvSpPr>
        <p:spPr>
          <a:xfrm>
            <a:off x="638629" y="1795701"/>
            <a:ext cx="10914741" cy="646331"/>
          </a:xfrm>
          <a:prstGeom prst="rect">
            <a:avLst/>
          </a:prstGeom>
          <a:noFill/>
        </p:spPr>
        <p:txBody>
          <a:bodyPr wrap="square">
            <a:spAutoFit/>
          </a:bodyPr>
          <a:lstStyle/>
          <a:p>
            <a:pPr marL="0" indent="0">
              <a:spcAft>
                <a:spcPts val="800"/>
              </a:spcAft>
              <a:buNone/>
            </a:pPr>
            <a:r>
              <a:rPr lang="en-GB" sz="1800" dirty="0">
                <a:effectLst/>
                <a:latin typeface="Arial" panose="020B0604020202020204" pitchFamily="34" charset="0"/>
                <a:ea typeface="Calibri" panose="020F0502020204030204" pitchFamily="34" charset="0"/>
                <a:cs typeface="Arial" panose="020B0604020202020204" pitchFamily="34" charset="0"/>
              </a:rPr>
              <a:t>There are several factors that contribute to disabled children and young people being at a greater risk of abuse</a:t>
            </a:r>
            <a:r>
              <a:rPr lang="en-GB" dirty="0">
                <a:latin typeface="Arial" panose="020B0604020202020204" pitchFamily="34" charset="0"/>
                <a:ea typeface="Calibri" panose="020F0502020204030204" pitchFamily="34" charset="0"/>
                <a:cs typeface="Arial" panose="020B0604020202020204" pitchFamily="34" charset="0"/>
              </a:rPr>
              <a:t>:</a:t>
            </a:r>
            <a:endParaRPr lang="en-GB" sz="1800" b="1" dirty="0">
              <a:effectLst/>
              <a:latin typeface="Arial" panose="020B0604020202020204" pitchFamily="34" charset="0"/>
              <a:ea typeface="Calibri" panose="020F050202020403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EEDB668D-1CBC-4CD6-809E-A9EA20D54113}"/>
              </a:ext>
            </a:extLst>
          </p:cNvPr>
          <p:cNvSpPr txBox="1"/>
          <p:nvPr/>
        </p:nvSpPr>
        <p:spPr>
          <a:xfrm>
            <a:off x="638629" y="2536520"/>
            <a:ext cx="3715657" cy="2800767"/>
          </a:xfrm>
          <a:prstGeom prst="rect">
            <a:avLst/>
          </a:prstGeom>
          <a:solidFill>
            <a:schemeClr val="accent2">
              <a:lumMod val="60000"/>
              <a:lumOff val="40000"/>
            </a:schemeClr>
          </a:solidFill>
        </p:spPr>
        <p:txBody>
          <a:bodyPr wrap="square">
            <a:spAutoFit/>
          </a:bodyPr>
          <a:lstStyle/>
          <a:p>
            <a:r>
              <a:rPr lang="en-GB" sz="1600" dirty="0">
                <a:effectLst/>
                <a:latin typeface="Arial" panose="020B0604020202020204" pitchFamily="34" charset="0"/>
                <a:ea typeface="Calibri" panose="020F0502020204030204" pitchFamily="34" charset="0"/>
                <a:cs typeface="Arial" panose="020B0604020202020204" pitchFamily="34" charset="0"/>
              </a:rPr>
              <a:t>Communication barriers - Children and young people with speech, language and communication needs face extra barriers when it comes to sharing their worries and concerns. Adults without training may have difficulty understanding a child communication needs. These children and young people may not recognise that they are being abused or may not know how to describe what’s happening to them.</a:t>
            </a:r>
            <a:endParaRPr lang="en-GB" sz="1600" b="1" dirty="0">
              <a:effectLst/>
              <a:latin typeface="Arial" panose="020B0604020202020204" pitchFamily="34" charset="0"/>
              <a:ea typeface="Calibri" panose="020F050202020403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EB5DAB42-0039-46FA-BDAD-2A942DD3156D}"/>
              </a:ext>
            </a:extLst>
          </p:cNvPr>
          <p:cNvSpPr txBox="1"/>
          <p:nvPr/>
        </p:nvSpPr>
        <p:spPr>
          <a:xfrm>
            <a:off x="4602040" y="2536520"/>
            <a:ext cx="7155543" cy="1323439"/>
          </a:xfrm>
          <a:prstGeom prst="rect">
            <a:avLst/>
          </a:prstGeom>
          <a:solidFill>
            <a:srgbClr val="FFC000"/>
          </a:solidFill>
        </p:spPr>
        <p:txBody>
          <a:bodyPr wrap="square">
            <a:spAutoFit/>
          </a:bodyPr>
          <a:lstStyle/>
          <a:p>
            <a:r>
              <a:rPr lang="en-GB" sz="1600" dirty="0">
                <a:effectLst/>
                <a:latin typeface="Arial" panose="020B0604020202020204" pitchFamily="34" charset="0"/>
                <a:ea typeface="Calibri" panose="020F0502020204030204" pitchFamily="34" charset="0"/>
                <a:cs typeface="Arial" panose="020B0604020202020204" pitchFamily="34" charset="0"/>
              </a:rPr>
              <a:t>Misunderstanding the signs of abuse - A child experiencing abuse or attempting to disclose abuse may self-harm or display inappropriate sexual behaviour or other repetitive and challenging behaviours. If this is misinterpreted as part of a child’s disability or health condition rather than an indicator of abuse, it can prevent adults from taking action.</a:t>
            </a:r>
          </a:p>
        </p:txBody>
      </p:sp>
      <p:sp>
        <p:nvSpPr>
          <p:cNvPr id="18" name="TextBox 17">
            <a:extLst>
              <a:ext uri="{FF2B5EF4-FFF2-40B4-BE49-F238E27FC236}">
                <a16:creationId xmlns:a16="http://schemas.microsoft.com/office/drawing/2014/main" id="{BF2EAA9A-ED2A-4310-8CE4-8CD9BA5DE332}"/>
              </a:ext>
            </a:extLst>
          </p:cNvPr>
          <p:cNvSpPr txBox="1"/>
          <p:nvPr/>
        </p:nvSpPr>
        <p:spPr>
          <a:xfrm>
            <a:off x="4602040" y="4139070"/>
            <a:ext cx="7155543" cy="830997"/>
          </a:xfrm>
          <a:prstGeom prst="rect">
            <a:avLst/>
          </a:prstGeom>
          <a:solidFill>
            <a:schemeClr val="accent3"/>
          </a:solidFill>
        </p:spPr>
        <p:txBody>
          <a:bodyPr wrap="square">
            <a:spAutoFit/>
          </a:bodyPr>
          <a:lstStyle/>
          <a:p>
            <a:r>
              <a:rPr lang="en-GB" sz="1600" dirty="0">
                <a:effectLst/>
                <a:latin typeface="Arial" panose="020B0604020202020204" pitchFamily="34" charset="0"/>
                <a:ea typeface="Calibri" panose="020F0502020204030204" pitchFamily="34" charset="0"/>
                <a:cs typeface="Arial" panose="020B0604020202020204" pitchFamily="34" charset="0"/>
              </a:rPr>
              <a:t>Increased isolation - SEND children may have less contact with other people than non-disabled children. This means they have fewer people to turn to if they need help or support.</a:t>
            </a:r>
          </a:p>
        </p:txBody>
      </p:sp>
      <p:sp>
        <p:nvSpPr>
          <p:cNvPr id="20" name="TextBox 19">
            <a:extLst>
              <a:ext uri="{FF2B5EF4-FFF2-40B4-BE49-F238E27FC236}">
                <a16:creationId xmlns:a16="http://schemas.microsoft.com/office/drawing/2014/main" id="{F4D8B3F7-E15B-4C00-B0E2-068EABB4CC3C}"/>
              </a:ext>
            </a:extLst>
          </p:cNvPr>
          <p:cNvSpPr txBox="1"/>
          <p:nvPr/>
        </p:nvSpPr>
        <p:spPr>
          <a:xfrm>
            <a:off x="638629" y="5431775"/>
            <a:ext cx="3715657" cy="923330"/>
          </a:xfrm>
          <a:prstGeom prst="rect">
            <a:avLst/>
          </a:prstGeom>
          <a:solidFill>
            <a:srgbClr val="C00000"/>
          </a:solidFill>
        </p:spPr>
        <p:txBody>
          <a:bodyPr wrap="square">
            <a:spAutoFit/>
          </a:bodyPr>
          <a:lstStyle/>
          <a:p>
            <a:pPr marL="0" indent="0">
              <a:spcAft>
                <a:spcPts val="800"/>
              </a:spcAft>
              <a:buNone/>
            </a:pPr>
            <a:r>
              <a:rPr lang="en-GB" sz="1800" b="1" dirty="0">
                <a:solidFill>
                  <a:schemeClr val="bg1"/>
                </a:solidFill>
                <a:latin typeface="Arial" panose="020B0604020202020204" pitchFamily="34" charset="0"/>
                <a:ea typeface="Calibri" panose="020F0502020204030204" pitchFamily="34" charset="0"/>
                <a:cs typeface="Arial" panose="020B0604020202020204" pitchFamily="34" charset="0"/>
              </a:rPr>
              <a:t>Always seek guidance from your Safeguarding leads where you have concerns </a:t>
            </a:r>
            <a:endParaRPr lang="en-GB" sz="18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06A1FD98-612F-4D32-8CFD-13F83307DECE}"/>
              </a:ext>
            </a:extLst>
          </p:cNvPr>
          <p:cNvSpPr txBox="1"/>
          <p:nvPr/>
        </p:nvSpPr>
        <p:spPr>
          <a:xfrm>
            <a:off x="4602040" y="5272281"/>
            <a:ext cx="7155542" cy="1077218"/>
          </a:xfrm>
          <a:prstGeom prst="rect">
            <a:avLst/>
          </a:prstGeom>
          <a:solidFill>
            <a:schemeClr val="accent2"/>
          </a:solidFill>
        </p:spPr>
        <p:txBody>
          <a:bodyPr wrap="square">
            <a:spAutoFit/>
          </a:bodyPr>
          <a:lstStyle/>
          <a:p>
            <a:pPr>
              <a:spcAft>
                <a:spcPts val="800"/>
              </a:spcAft>
            </a:pPr>
            <a:r>
              <a:rPr lang="en-GB" sz="1600" dirty="0">
                <a:effectLst/>
                <a:latin typeface="Arial" panose="020B0604020202020204" pitchFamily="34" charset="0"/>
                <a:ea typeface="Calibri" panose="020F0502020204030204" pitchFamily="34" charset="0"/>
                <a:cs typeface="Arial" panose="020B0604020202020204" pitchFamily="34" charset="0"/>
              </a:rPr>
              <a:t>Dependency on others - Children with disabilities may have regular contact with a wide network of carers and other adults for practical assistance in daily living including personal intimate care. This can increase the opportunity for an abusive adult to be alone with a child.</a:t>
            </a:r>
          </a:p>
        </p:txBody>
      </p:sp>
      <p:sp>
        <p:nvSpPr>
          <p:cNvPr id="23" name="TextBox 22">
            <a:extLst>
              <a:ext uri="{FF2B5EF4-FFF2-40B4-BE49-F238E27FC236}">
                <a16:creationId xmlns:a16="http://schemas.microsoft.com/office/drawing/2014/main" id="{2349C80D-C614-4DB3-9F01-2703352DDC71}"/>
              </a:ext>
            </a:extLst>
          </p:cNvPr>
          <p:cNvSpPr txBox="1"/>
          <p:nvPr/>
        </p:nvSpPr>
        <p:spPr>
          <a:xfrm>
            <a:off x="5584540" y="6490005"/>
            <a:ext cx="10030097" cy="307777"/>
          </a:xfrm>
          <a:prstGeom prst="rect">
            <a:avLst/>
          </a:prstGeom>
          <a:noFill/>
        </p:spPr>
        <p:txBody>
          <a:bodyPr wrap="square">
            <a:spAutoFit/>
          </a:bodyPr>
          <a:lstStyle/>
          <a:p>
            <a:r>
              <a:rPr lang="en-GB" sz="1400" i="1" dirty="0">
                <a:solidFill>
                  <a:schemeClr val="bg1"/>
                </a:solidFill>
                <a:latin typeface="Arial" panose="020B0604020202020204" pitchFamily="34" charset="0"/>
                <a:cs typeface="Arial" panose="020B0604020202020204" pitchFamily="34" charset="0"/>
              </a:rPr>
              <a:t>Working effectively together to improve outcomes for children and young people</a:t>
            </a:r>
          </a:p>
        </p:txBody>
      </p:sp>
    </p:spTree>
    <p:extLst>
      <p:ext uri="{BB962C8B-B14F-4D97-AF65-F5344CB8AC3E}">
        <p14:creationId xmlns:p14="http://schemas.microsoft.com/office/powerpoint/2010/main" val="3280561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2"/>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animBg="1"/>
      <p:bldP spid="17" grpId="0" animBg="1"/>
      <p:bldP spid="18" grpId="0" animBg="1"/>
      <p:bldP spid="20" grpId="0" animBg="1"/>
      <p:bldP spid="22" grpId="0" animBg="1"/>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AE459F-A97C-44F1-AA8C-31FD5D438BEF}"/>
              </a:ext>
            </a:extLst>
          </p:cNvPr>
          <p:cNvSpPr/>
          <p:nvPr/>
        </p:nvSpPr>
        <p:spPr>
          <a:xfrm>
            <a:off x="0" y="893200"/>
            <a:ext cx="12192000" cy="842286"/>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ndParaRPr>
          </a:p>
        </p:txBody>
      </p:sp>
      <p:sp>
        <p:nvSpPr>
          <p:cNvPr id="2" name="Title 1">
            <a:extLst>
              <a:ext uri="{FF2B5EF4-FFF2-40B4-BE49-F238E27FC236}">
                <a16:creationId xmlns:a16="http://schemas.microsoft.com/office/drawing/2014/main" id="{E3F51EC2-BB62-4559-82CF-087046AD549F}"/>
              </a:ext>
            </a:extLst>
          </p:cNvPr>
          <p:cNvSpPr>
            <a:spLocks noGrp="1"/>
          </p:cNvSpPr>
          <p:nvPr>
            <p:ph type="title"/>
          </p:nvPr>
        </p:nvSpPr>
        <p:spPr>
          <a:xfrm>
            <a:off x="1011936" y="723182"/>
            <a:ext cx="10168128" cy="1179576"/>
          </a:xfrm>
        </p:spPr>
        <p:txBody>
          <a:bodyPr>
            <a:normAutofit/>
          </a:bodyPr>
          <a:lstStyle/>
          <a:p>
            <a:r>
              <a:rPr lang="en-GB" sz="4000" dirty="0">
                <a:solidFill>
                  <a:schemeClr val="bg1"/>
                </a:solidFill>
                <a:latin typeface="Arial" panose="020B0604020202020204" pitchFamily="34" charset="0"/>
                <a:cs typeface="Arial" panose="020B0604020202020204" pitchFamily="34" charset="0"/>
              </a:rPr>
              <a:t>Final reflections</a:t>
            </a:r>
          </a:p>
        </p:txBody>
      </p:sp>
      <p:sp>
        <p:nvSpPr>
          <p:cNvPr id="3" name="Content Placeholder 2">
            <a:extLst>
              <a:ext uri="{FF2B5EF4-FFF2-40B4-BE49-F238E27FC236}">
                <a16:creationId xmlns:a16="http://schemas.microsoft.com/office/drawing/2014/main" id="{471D6837-FF37-4857-9B74-A6486FF2702D}"/>
              </a:ext>
            </a:extLst>
          </p:cNvPr>
          <p:cNvSpPr>
            <a:spLocks noGrp="1"/>
          </p:cNvSpPr>
          <p:nvPr>
            <p:ph idx="1"/>
          </p:nvPr>
        </p:nvSpPr>
        <p:spPr>
          <a:xfrm>
            <a:off x="4760686" y="1954119"/>
            <a:ext cx="6996896" cy="4257038"/>
          </a:xfrm>
          <a:solidFill>
            <a:srgbClr val="92D050"/>
          </a:solidFill>
        </p:spPr>
        <p:txBody>
          <a:bodyPr>
            <a:noAutofit/>
          </a:bodyPr>
          <a:lstStyle/>
          <a:p>
            <a:pPr marL="0" indent="0">
              <a:buNone/>
            </a:pPr>
            <a:r>
              <a:rPr lang="en-GB" sz="2000" dirty="0">
                <a:solidFill>
                  <a:schemeClr val="bg1"/>
                </a:solidFill>
                <a:latin typeface="Arial" panose="020B0604020202020204" pitchFamily="34" charset="0"/>
                <a:cs typeface="Arial" panose="020B0604020202020204" pitchFamily="34" charset="0"/>
              </a:rPr>
              <a:t>This module has covered a lot of information. It may seem that the world of SEND is complex and difficult to navigate sensitively, however these are the key messages from this training:</a:t>
            </a:r>
          </a:p>
          <a:p>
            <a:pPr marL="0" indent="0">
              <a:buNone/>
            </a:pPr>
            <a:endParaRPr lang="en-GB" sz="800" dirty="0">
              <a:solidFill>
                <a:schemeClr val="bg1"/>
              </a:solidFill>
              <a:latin typeface="Arial" panose="020B0604020202020204" pitchFamily="34" charset="0"/>
              <a:cs typeface="Arial" panose="020B0604020202020204" pitchFamily="34" charset="0"/>
            </a:endParaRPr>
          </a:p>
          <a:p>
            <a:pPr>
              <a:buClr>
                <a:srgbClr val="005EB8"/>
              </a:buClr>
              <a:buFont typeface="Wingdings" panose="05000000000000000000" pitchFamily="2" charset="2"/>
              <a:buChar char="ü"/>
            </a:pPr>
            <a:r>
              <a:rPr lang="en-GB" sz="2000" dirty="0">
                <a:solidFill>
                  <a:schemeClr val="bg1"/>
                </a:solidFill>
                <a:latin typeface="Arial" panose="020B0604020202020204" pitchFamily="34" charset="0"/>
                <a:cs typeface="Arial" panose="020B0604020202020204" pitchFamily="34" charset="0"/>
              </a:rPr>
              <a:t>Just like safeguarding, SEND is everyone’s business</a:t>
            </a:r>
          </a:p>
          <a:p>
            <a:pPr>
              <a:buClr>
                <a:srgbClr val="005EB8"/>
              </a:buClr>
              <a:buFont typeface="Wingdings" panose="05000000000000000000" pitchFamily="2" charset="2"/>
              <a:buChar char="ü"/>
            </a:pPr>
            <a:r>
              <a:rPr lang="en-GB" sz="2000" dirty="0">
                <a:solidFill>
                  <a:schemeClr val="bg1"/>
                </a:solidFill>
                <a:latin typeface="Arial" panose="020B0604020202020204" pitchFamily="34" charset="0"/>
                <a:cs typeface="Arial" panose="020B0604020202020204" pitchFamily="34" charset="0"/>
              </a:rPr>
              <a:t>Children and young people with SEND are all individuals with their own interests, skills and abilities</a:t>
            </a:r>
          </a:p>
          <a:p>
            <a:pPr>
              <a:buClr>
                <a:srgbClr val="005EB8"/>
              </a:buClr>
              <a:buFont typeface="Wingdings" panose="05000000000000000000" pitchFamily="2" charset="2"/>
              <a:buChar char="ü"/>
            </a:pPr>
            <a:r>
              <a:rPr lang="en-GB" sz="2000" dirty="0">
                <a:solidFill>
                  <a:schemeClr val="bg1"/>
                </a:solidFill>
                <a:latin typeface="Arial" panose="020B0604020202020204" pitchFamily="34" charset="0"/>
                <a:cs typeface="Arial" panose="020B0604020202020204" pitchFamily="34" charset="0"/>
              </a:rPr>
              <a:t>Life as a child or young person with SEND, or their family member, can be tough, but small changes and positive attitudes from others can make a big difference</a:t>
            </a:r>
          </a:p>
          <a:p>
            <a:pPr>
              <a:buClr>
                <a:srgbClr val="005EB8"/>
              </a:buClr>
              <a:buFont typeface="Wingdings" panose="05000000000000000000" pitchFamily="2" charset="2"/>
              <a:buChar char="ü"/>
            </a:pPr>
            <a:r>
              <a:rPr lang="en-GB" sz="2000" dirty="0">
                <a:solidFill>
                  <a:schemeClr val="bg1"/>
                </a:solidFill>
                <a:latin typeface="Arial" panose="020B0604020202020204" pitchFamily="34" charset="0"/>
                <a:cs typeface="Arial" panose="020B0604020202020204" pitchFamily="34" charset="0"/>
              </a:rPr>
              <a:t>Understanding a child or young person’s individual needs and how to meet them helps the whole family</a:t>
            </a:r>
          </a:p>
        </p:txBody>
      </p:sp>
      <p:sp>
        <p:nvSpPr>
          <p:cNvPr id="9" name="Rectangle 8">
            <a:extLst>
              <a:ext uri="{FF2B5EF4-FFF2-40B4-BE49-F238E27FC236}">
                <a16:creationId xmlns:a16="http://schemas.microsoft.com/office/drawing/2014/main" id="{5868DDFD-6D91-4C38-953C-E96DF4AD8256}"/>
              </a:ext>
            </a:extLst>
          </p:cNvPr>
          <p:cNvSpPr/>
          <p:nvPr/>
        </p:nvSpPr>
        <p:spPr>
          <a:xfrm>
            <a:off x="0" y="6429790"/>
            <a:ext cx="12192000" cy="428209"/>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F5E91B90-036C-4687-8D3F-7153FC8B3663}"/>
              </a:ext>
            </a:extLst>
          </p:cNvPr>
          <p:cNvSpPr txBox="1"/>
          <p:nvPr/>
        </p:nvSpPr>
        <p:spPr>
          <a:xfrm>
            <a:off x="5584540" y="6490005"/>
            <a:ext cx="10030097" cy="307777"/>
          </a:xfrm>
          <a:prstGeom prst="rect">
            <a:avLst/>
          </a:prstGeom>
          <a:noFill/>
        </p:spPr>
        <p:txBody>
          <a:bodyPr wrap="square">
            <a:spAutoFit/>
          </a:bodyPr>
          <a:lstStyle/>
          <a:p>
            <a:r>
              <a:rPr lang="en-GB" sz="1400" i="1" dirty="0">
                <a:solidFill>
                  <a:schemeClr val="bg1"/>
                </a:solidFill>
                <a:latin typeface="Arial" panose="020B0604020202020204" pitchFamily="34" charset="0"/>
                <a:cs typeface="Arial" panose="020B0604020202020204" pitchFamily="34" charset="0"/>
              </a:rPr>
              <a:t>Working effectively together to improve outcomes for children and young people</a:t>
            </a:r>
          </a:p>
        </p:txBody>
      </p:sp>
      <p:pic>
        <p:nvPicPr>
          <p:cNvPr id="13" name="Picture 12" descr="A blue and white logo&#10;&#10;Description automatically generated with low confidence">
            <a:extLst>
              <a:ext uri="{FF2B5EF4-FFF2-40B4-BE49-F238E27FC236}">
                <a16:creationId xmlns:a16="http://schemas.microsoft.com/office/drawing/2014/main" id="{D80C2D5E-3A75-4645-8E16-C85E2198F2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281" y="162949"/>
            <a:ext cx="1362301" cy="548640"/>
          </a:xfrm>
          <a:prstGeom prst="rect">
            <a:avLst/>
          </a:prstGeom>
        </p:spPr>
      </p:pic>
      <p:pic>
        <p:nvPicPr>
          <p:cNvPr id="1026" name="Picture 2" descr="Child listening">
            <a:extLst>
              <a:ext uri="{FF2B5EF4-FFF2-40B4-BE49-F238E27FC236}">
                <a16:creationId xmlns:a16="http://schemas.microsoft.com/office/drawing/2014/main" id="{D352157F-92F6-4E89-A499-3754B3055A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418" y="2779981"/>
            <a:ext cx="3907971" cy="2605314"/>
          </a:xfrm>
          <a:prstGeom prst="rect">
            <a:avLst/>
          </a:prstGeom>
          <a:ln>
            <a:solidFill>
              <a:srgbClr val="005EB8"/>
            </a:solid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5886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AE459F-A97C-44F1-AA8C-31FD5D438BEF}"/>
              </a:ext>
            </a:extLst>
          </p:cNvPr>
          <p:cNvSpPr/>
          <p:nvPr/>
        </p:nvSpPr>
        <p:spPr>
          <a:xfrm>
            <a:off x="0" y="893200"/>
            <a:ext cx="12192000" cy="842286"/>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ndParaRPr>
          </a:p>
        </p:txBody>
      </p:sp>
      <p:sp>
        <p:nvSpPr>
          <p:cNvPr id="2" name="Title 1">
            <a:extLst>
              <a:ext uri="{FF2B5EF4-FFF2-40B4-BE49-F238E27FC236}">
                <a16:creationId xmlns:a16="http://schemas.microsoft.com/office/drawing/2014/main" id="{E3F51EC2-BB62-4559-82CF-087046AD549F}"/>
              </a:ext>
            </a:extLst>
          </p:cNvPr>
          <p:cNvSpPr>
            <a:spLocks noGrp="1"/>
          </p:cNvSpPr>
          <p:nvPr>
            <p:ph type="title"/>
          </p:nvPr>
        </p:nvSpPr>
        <p:spPr>
          <a:xfrm>
            <a:off x="1011936" y="723182"/>
            <a:ext cx="10168128" cy="1179576"/>
          </a:xfrm>
        </p:spPr>
        <p:txBody>
          <a:bodyPr>
            <a:normAutofit/>
          </a:bodyPr>
          <a:lstStyle/>
          <a:p>
            <a:pPr algn="ctr"/>
            <a:r>
              <a:rPr lang="en-GB" sz="4000" dirty="0">
                <a:solidFill>
                  <a:schemeClr val="bg1"/>
                </a:solidFill>
                <a:latin typeface="Arial" panose="020B0604020202020204" pitchFamily="34" charset="0"/>
                <a:cs typeface="Arial" panose="020B0604020202020204" pitchFamily="34" charset="0"/>
              </a:rPr>
              <a:t>Thank you for completing this training</a:t>
            </a:r>
          </a:p>
        </p:txBody>
      </p:sp>
      <p:sp>
        <p:nvSpPr>
          <p:cNvPr id="9" name="Rectangle 8">
            <a:extLst>
              <a:ext uri="{FF2B5EF4-FFF2-40B4-BE49-F238E27FC236}">
                <a16:creationId xmlns:a16="http://schemas.microsoft.com/office/drawing/2014/main" id="{5868DDFD-6D91-4C38-953C-E96DF4AD8256}"/>
              </a:ext>
            </a:extLst>
          </p:cNvPr>
          <p:cNvSpPr/>
          <p:nvPr/>
        </p:nvSpPr>
        <p:spPr>
          <a:xfrm>
            <a:off x="0" y="6429790"/>
            <a:ext cx="12192000" cy="428209"/>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F5E91B90-036C-4687-8D3F-7153FC8B3663}"/>
              </a:ext>
            </a:extLst>
          </p:cNvPr>
          <p:cNvSpPr txBox="1"/>
          <p:nvPr/>
        </p:nvSpPr>
        <p:spPr>
          <a:xfrm>
            <a:off x="5584540" y="6490005"/>
            <a:ext cx="10030097" cy="307777"/>
          </a:xfrm>
          <a:prstGeom prst="rect">
            <a:avLst/>
          </a:prstGeom>
          <a:noFill/>
        </p:spPr>
        <p:txBody>
          <a:bodyPr wrap="square">
            <a:spAutoFit/>
          </a:bodyPr>
          <a:lstStyle/>
          <a:p>
            <a:r>
              <a:rPr lang="en-GB" sz="1400" i="1" dirty="0">
                <a:solidFill>
                  <a:schemeClr val="bg1"/>
                </a:solidFill>
                <a:latin typeface="Arial" panose="020B0604020202020204" pitchFamily="34" charset="0"/>
                <a:cs typeface="Arial" panose="020B0604020202020204" pitchFamily="34" charset="0"/>
              </a:rPr>
              <a:t>Working effectively together to improve outcomes for children and young people</a:t>
            </a:r>
          </a:p>
        </p:txBody>
      </p:sp>
      <p:pic>
        <p:nvPicPr>
          <p:cNvPr id="13" name="Picture 12" descr="A blue and white logo&#10;&#10;Description automatically generated with low confidence">
            <a:extLst>
              <a:ext uri="{FF2B5EF4-FFF2-40B4-BE49-F238E27FC236}">
                <a16:creationId xmlns:a16="http://schemas.microsoft.com/office/drawing/2014/main" id="{D80C2D5E-3A75-4645-8E16-C85E2198F2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281" y="162949"/>
            <a:ext cx="1362301" cy="548640"/>
          </a:xfrm>
          <a:prstGeom prst="rect">
            <a:avLst/>
          </a:prstGeom>
        </p:spPr>
      </p:pic>
      <p:pic>
        <p:nvPicPr>
          <p:cNvPr id="9218" name="Picture 2" descr="Group of children outside in North Yorkshire.">
            <a:extLst>
              <a:ext uri="{FF2B5EF4-FFF2-40B4-BE49-F238E27FC236}">
                <a16:creationId xmlns:a16="http://schemas.microsoft.com/office/drawing/2014/main" id="{42B9B557-2E5C-486A-9A6D-F07FC24E4E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2" y="2177638"/>
            <a:ext cx="5715000" cy="3810000"/>
          </a:xfrm>
          <a:prstGeom prst="rect">
            <a:avLst/>
          </a:prstGeom>
          <a:ln>
            <a:solidFill>
              <a:srgbClr val="005EB8"/>
            </a:solid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6367E10-AD6F-4291-AD4A-E0A69C4C9B9D}"/>
              </a:ext>
            </a:extLst>
          </p:cNvPr>
          <p:cNvSpPr txBox="1"/>
          <p:nvPr/>
        </p:nvSpPr>
        <p:spPr>
          <a:xfrm>
            <a:off x="9248682" y="5525973"/>
            <a:ext cx="2404475" cy="461665"/>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Images credit to </a:t>
            </a:r>
            <a:br>
              <a:rPr lang="en-GB" sz="1200" dirty="0">
                <a:latin typeface="Arial" panose="020B0604020202020204" pitchFamily="34" charset="0"/>
                <a:cs typeface="Arial" panose="020B0604020202020204" pitchFamily="34" charset="0"/>
              </a:rPr>
            </a:br>
            <a:r>
              <a:rPr lang="en-GB" sz="1200" dirty="0">
                <a:latin typeface="Arial" panose="020B0604020202020204" pitchFamily="34" charset="0"/>
                <a:cs typeface="Arial" panose="020B0604020202020204" pitchFamily="34" charset="0"/>
                <a:hlinkClick r:id="rId4"/>
              </a:rPr>
              <a:t>North Yorkshire County Council </a:t>
            </a:r>
            <a:endParaRPr lang="en-GB" sz="1200"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D234BB84-EBF5-43F3-A1CE-1E1FE5562474}"/>
              </a:ext>
            </a:extLst>
          </p:cNvPr>
          <p:cNvSpPr txBox="1"/>
          <p:nvPr/>
        </p:nvSpPr>
        <p:spPr>
          <a:xfrm>
            <a:off x="538843" y="4387200"/>
            <a:ext cx="2699657" cy="1815882"/>
          </a:xfrm>
          <a:prstGeom prst="rect">
            <a:avLst/>
          </a:prstGeom>
          <a:noFill/>
        </p:spPr>
        <p:txBody>
          <a:bodyPr wrap="square" rtlCol="0">
            <a:spAutoFit/>
          </a:bodyPr>
          <a:lstStyle/>
          <a:p>
            <a:r>
              <a:rPr lang="en-GB" sz="1400" dirty="0">
                <a:latin typeface="Arial" panose="020B0604020202020204" pitchFamily="34" charset="0"/>
                <a:cs typeface="Arial" panose="020B0604020202020204" pitchFamily="34" charset="0"/>
              </a:rPr>
              <a:t>Produced by:</a:t>
            </a:r>
          </a:p>
          <a:p>
            <a:pPr marL="174625" indent="-174625">
              <a:buFont typeface="Arial" panose="020B0604020202020204" pitchFamily="34" charset="0"/>
              <a:buChar char="•"/>
            </a:pPr>
            <a:r>
              <a:rPr lang="en-GB" sz="1400" dirty="0">
                <a:latin typeface="Arial" panose="020B0604020202020204" pitchFamily="34" charset="0"/>
                <a:cs typeface="Arial" panose="020B0604020202020204" pitchFamily="34" charset="0"/>
              </a:rPr>
              <a:t>North Yorkshire and York- Humber and North Yorkshire ICB</a:t>
            </a:r>
          </a:p>
          <a:p>
            <a:pPr marL="174625" indent="-174625">
              <a:buFont typeface="Arial" panose="020B0604020202020204" pitchFamily="34" charset="0"/>
              <a:buChar char="•"/>
            </a:pPr>
            <a:r>
              <a:rPr lang="en-GB" sz="1400" dirty="0">
                <a:latin typeface="Arial" panose="020B0604020202020204" pitchFamily="34" charset="0"/>
                <a:cs typeface="Arial" panose="020B0604020202020204" pitchFamily="34" charset="0"/>
              </a:rPr>
              <a:t>Parent Carer Voice</a:t>
            </a:r>
          </a:p>
          <a:p>
            <a:pPr marL="174625" indent="-174625">
              <a:buFont typeface="Arial" panose="020B0604020202020204" pitchFamily="34" charset="0"/>
              <a:buChar char="•"/>
            </a:pPr>
            <a:r>
              <a:rPr lang="en-GB" sz="1400" dirty="0">
                <a:latin typeface="Arial" panose="020B0604020202020204" pitchFamily="34" charset="0"/>
                <a:cs typeface="Arial" panose="020B0604020202020204" pitchFamily="34" charset="0"/>
              </a:rPr>
              <a:t>York Inspirational Kids </a:t>
            </a:r>
          </a:p>
          <a:p>
            <a:br>
              <a:rPr lang="en-GB" sz="1400">
                <a:latin typeface="Arial" panose="020B0604020202020204" pitchFamily="34" charset="0"/>
                <a:cs typeface="Arial" panose="020B0604020202020204" pitchFamily="34" charset="0"/>
              </a:rPr>
            </a:br>
            <a:r>
              <a:rPr lang="en-GB" sz="1400">
                <a:latin typeface="Arial" panose="020B0604020202020204" pitchFamily="34" charset="0"/>
                <a:cs typeface="Arial" panose="020B0604020202020204" pitchFamily="34" charset="0"/>
              </a:rPr>
              <a:t>January 2023</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005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2F8C3096-25CD-4620-B9E7-AC4DAE288467}"/>
              </a:ext>
            </a:extLst>
          </p:cNvPr>
          <p:cNvSpPr/>
          <p:nvPr/>
        </p:nvSpPr>
        <p:spPr>
          <a:xfrm>
            <a:off x="6574971" y="1897656"/>
            <a:ext cx="4484818" cy="447191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0FAE459F-A97C-44F1-AA8C-31FD5D438BEF}"/>
              </a:ext>
            </a:extLst>
          </p:cNvPr>
          <p:cNvSpPr/>
          <p:nvPr/>
        </p:nvSpPr>
        <p:spPr>
          <a:xfrm>
            <a:off x="0" y="893200"/>
            <a:ext cx="12192000" cy="842286"/>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ndParaRPr>
          </a:p>
        </p:txBody>
      </p:sp>
      <p:sp>
        <p:nvSpPr>
          <p:cNvPr id="8" name="Rectangle 7">
            <a:extLst>
              <a:ext uri="{FF2B5EF4-FFF2-40B4-BE49-F238E27FC236}">
                <a16:creationId xmlns:a16="http://schemas.microsoft.com/office/drawing/2014/main" id="{65350D51-9517-41D2-A3E8-62D015B07B11}"/>
              </a:ext>
            </a:extLst>
          </p:cNvPr>
          <p:cNvSpPr/>
          <p:nvPr/>
        </p:nvSpPr>
        <p:spPr>
          <a:xfrm>
            <a:off x="978651" y="1902758"/>
            <a:ext cx="4217464" cy="26643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E3F51EC2-BB62-4559-82CF-087046AD549F}"/>
              </a:ext>
            </a:extLst>
          </p:cNvPr>
          <p:cNvSpPr>
            <a:spLocks noGrp="1"/>
          </p:cNvSpPr>
          <p:nvPr>
            <p:ph type="title"/>
          </p:nvPr>
        </p:nvSpPr>
        <p:spPr>
          <a:xfrm>
            <a:off x="1011936" y="723182"/>
            <a:ext cx="10168128" cy="1179576"/>
          </a:xfrm>
        </p:spPr>
        <p:txBody>
          <a:bodyPr>
            <a:normAutofit/>
          </a:bodyPr>
          <a:lstStyle/>
          <a:p>
            <a:r>
              <a:rPr lang="en-GB" sz="4000" dirty="0">
                <a:solidFill>
                  <a:schemeClr val="bg1"/>
                </a:solidFill>
                <a:latin typeface="Arial" panose="020B0604020202020204" pitchFamily="34" charset="0"/>
                <a:cs typeface="Arial" panose="020B0604020202020204" pitchFamily="34" charset="0"/>
              </a:rPr>
              <a:t>What is SEND?</a:t>
            </a:r>
          </a:p>
        </p:txBody>
      </p:sp>
      <p:sp>
        <p:nvSpPr>
          <p:cNvPr id="3" name="Content Placeholder 2">
            <a:extLst>
              <a:ext uri="{FF2B5EF4-FFF2-40B4-BE49-F238E27FC236}">
                <a16:creationId xmlns:a16="http://schemas.microsoft.com/office/drawing/2014/main" id="{471D6837-FF37-4857-9B74-A6486FF2702D}"/>
              </a:ext>
            </a:extLst>
          </p:cNvPr>
          <p:cNvSpPr>
            <a:spLocks noGrp="1"/>
          </p:cNvSpPr>
          <p:nvPr>
            <p:ph idx="1"/>
          </p:nvPr>
        </p:nvSpPr>
        <p:spPr>
          <a:xfrm>
            <a:off x="1011936" y="3135318"/>
            <a:ext cx="4184179" cy="1431803"/>
          </a:xfrm>
        </p:spPr>
        <p:txBody>
          <a:bodyPr>
            <a:noAutofit/>
          </a:bodyPr>
          <a:lstStyle/>
          <a:p>
            <a:pPr marL="0" indent="0">
              <a:buNone/>
            </a:pPr>
            <a:r>
              <a:rPr lang="en-GB" sz="2000" dirty="0">
                <a:latin typeface="Arial" panose="020B0604020202020204" pitchFamily="34" charset="0"/>
                <a:cs typeface="Arial" panose="020B0604020202020204" pitchFamily="34" charset="0"/>
              </a:rPr>
              <a:t>they have a learning difficulty or disability which calls for special educational provision to be made for them.</a:t>
            </a:r>
          </a:p>
        </p:txBody>
      </p:sp>
      <p:pic>
        <p:nvPicPr>
          <p:cNvPr id="13" name="Picture 12" descr="A blue and white logo&#10;&#10;Description automatically generated with low confidence">
            <a:extLst>
              <a:ext uri="{FF2B5EF4-FFF2-40B4-BE49-F238E27FC236}">
                <a16:creationId xmlns:a16="http://schemas.microsoft.com/office/drawing/2014/main" id="{D80C2D5E-3A75-4645-8E16-C85E2198F2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281" y="162949"/>
            <a:ext cx="1362301" cy="548640"/>
          </a:xfrm>
          <a:prstGeom prst="rect">
            <a:avLst/>
          </a:prstGeom>
        </p:spPr>
      </p:pic>
      <p:sp>
        <p:nvSpPr>
          <p:cNvPr id="19" name="Rectangle 18">
            <a:extLst>
              <a:ext uri="{FF2B5EF4-FFF2-40B4-BE49-F238E27FC236}">
                <a16:creationId xmlns:a16="http://schemas.microsoft.com/office/drawing/2014/main" id="{6E10409B-65D7-4C04-AFE0-298C835F2A4B}"/>
              </a:ext>
            </a:extLst>
          </p:cNvPr>
          <p:cNvSpPr/>
          <p:nvPr/>
        </p:nvSpPr>
        <p:spPr>
          <a:xfrm>
            <a:off x="0" y="6429790"/>
            <a:ext cx="12192000" cy="428209"/>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id="{44C93D55-6EC1-4F24-BAFF-DD19C6C6ECA5}"/>
              </a:ext>
            </a:extLst>
          </p:cNvPr>
          <p:cNvSpPr txBox="1"/>
          <p:nvPr/>
        </p:nvSpPr>
        <p:spPr>
          <a:xfrm>
            <a:off x="5584540" y="6490005"/>
            <a:ext cx="10030097" cy="307777"/>
          </a:xfrm>
          <a:prstGeom prst="rect">
            <a:avLst/>
          </a:prstGeom>
          <a:noFill/>
        </p:spPr>
        <p:txBody>
          <a:bodyPr wrap="square">
            <a:spAutoFit/>
          </a:bodyPr>
          <a:lstStyle/>
          <a:p>
            <a:r>
              <a:rPr lang="en-GB" sz="1400" i="1" dirty="0">
                <a:solidFill>
                  <a:schemeClr val="bg1"/>
                </a:solidFill>
                <a:latin typeface="Arial" panose="020B0604020202020204" pitchFamily="34" charset="0"/>
                <a:cs typeface="Arial" panose="020B0604020202020204" pitchFamily="34" charset="0"/>
              </a:rPr>
              <a:t>Working effectively together to improve outcomes for children and young people</a:t>
            </a:r>
          </a:p>
        </p:txBody>
      </p:sp>
      <p:sp>
        <p:nvSpPr>
          <p:cNvPr id="10" name="TextBox 9">
            <a:extLst>
              <a:ext uri="{FF2B5EF4-FFF2-40B4-BE49-F238E27FC236}">
                <a16:creationId xmlns:a16="http://schemas.microsoft.com/office/drawing/2014/main" id="{1271E9C8-DFFB-477C-94EE-3511485A1342}"/>
              </a:ext>
            </a:extLst>
          </p:cNvPr>
          <p:cNvSpPr txBox="1"/>
          <p:nvPr/>
        </p:nvSpPr>
        <p:spPr>
          <a:xfrm>
            <a:off x="6695246" y="2794701"/>
            <a:ext cx="4484818" cy="3493264"/>
          </a:xfrm>
          <a:prstGeom prst="rect">
            <a:avLst/>
          </a:prstGeom>
          <a:noFill/>
        </p:spPr>
        <p:txBody>
          <a:bodyPr wrap="square">
            <a:spAutoFit/>
          </a:bodyPr>
          <a:lstStyle/>
          <a:p>
            <a:pPr lvl="0"/>
            <a:r>
              <a:rPr lang="en-GB" sz="2000" dirty="0">
                <a:latin typeface="Arial" panose="020B0604020202020204" pitchFamily="34" charset="0"/>
                <a:cs typeface="Arial" panose="020B0604020202020204" pitchFamily="34" charset="0"/>
              </a:rPr>
              <a:t>have significantly greater difficulty in learning than the majority of others the same age. </a:t>
            </a:r>
          </a:p>
          <a:p>
            <a:pPr lvl="0"/>
            <a:endParaRPr lang="en-GB" sz="1050" dirty="0">
              <a:latin typeface="Arial" panose="020B0604020202020204" pitchFamily="34" charset="0"/>
              <a:cs typeface="Arial" panose="020B0604020202020204" pitchFamily="34" charset="0"/>
            </a:endParaRPr>
          </a:p>
          <a:p>
            <a:pPr marL="0" lvl="0" indent="0">
              <a:buNone/>
            </a:pPr>
            <a:r>
              <a:rPr lang="en-GB" sz="2000" b="1" dirty="0">
                <a:latin typeface="Arial" panose="020B0604020202020204" pitchFamily="34" charset="0"/>
                <a:cs typeface="Arial" panose="020B0604020202020204" pitchFamily="34" charset="0"/>
              </a:rPr>
              <a:t>OR</a:t>
            </a:r>
          </a:p>
          <a:p>
            <a:pPr marL="0" lvl="0" indent="0">
              <a:buNone/>
            </a:pPr>
            <a:endParaRPr lang="en-GB" sz="1050" b="1"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have a disability which prevents or hinders them from making use of facilities of a kind generally provided for others of the same age in mainstream schools or mainstream post-16 institution.         </a:t>
            </a:r>
          </a:p>
        </p:txBody>
      </p:sp>
      <p:sp>
        <p:nvSpPr>
          <p:cNvPr id="12" name="TextBox 11">
            <a:extLst>
              <a:ext uri="{FF2B5EF4-FFF2-40B4-BE49-F238E27FC236}">
                <a16:creationId xmlns:a16="http://schemas.microsoft.com/office/drawing/2014/main" id="{A025C146-8BD5-46D7-9D4B-5DF8C0FD0675}"/>
              </a:ext>
            </a:extLst>
          </p:cNvPr>
          <p:cNvSpPr txBox="1"/>
          <p:nvPr/>
        </p:nvSpPr>
        <p:spPr>
          <a:xfrm>
            <a:off x="1011936" y="2043458"/>
            <a:ext cx="4184179" cy="1015663"/>
          </a:xfrm>
          <a:prstGeom prst="rect">
            <a:avLst/>
          </a:prstGeom>
          <a:noFill/>
        </p:spPr>
        <p:txBody>
          <a:bodyPr wrap="square">
            <a:spAutoFit/>
          </a:bodyPr>
          <a:lstStyle/>
          <a:p>
            <a:pPr marL="0" indent="0">
              <a:buNone/>
            </a:pPr>
            <a:r>
              <a:rPr lang="en-GB" sz="2000" b="1" dirty="0">
                <a:latin typeface="Arial" panose="020B0604020202020204" pitchFamily="34" charset="0"/>
                <a:cs typeface="Arial" panose="020B0604020202020204" pitchFamily="34" charset="0"/>
              </a:rPr>
              <a:t>A child/ young person (CYP) has Special Educational Needs or Disability (SEND) if:</a:t>
            </a:r>
          </a:p>
        </p:txBody>
      </p:sp>
      <p:sp>
        <p:nvSpPr>
          <p:cNvPr id="14" name="TextBox 13">
            <a:extLst>
              <a:ext uri="{FF2B5EF4-FFF2-40B4-BE49-F238E27FC236}">
                <a16:creationId xmlns:a16="http://schemas.microsoft.com/office/drawing/2014/main" id="{D7E3EA40-B4BD-47ED-951C-BB8C108FA25D}"/>
              </a:ext>
            </a:extLst>
          </p:cNvPr>
          <p:cNvSpPr txBox="1"/>
          <p:nvPr/>
        </p:nvSpPr>
        <p:spPr>
          <a:xfrm>
            <a:off x="6695246" y="2043458"/>
            <a:ext cx="4184179" cy="707886"/>
          </a:xfrm>
          <a:prstGeom prst="rect">
            <a:avLst/>
          </a:prstGeom>
          <a:noFill/>
        </p:spPr>
        <p:txBody>
          <a:bodyPr wrap="square">
            <a:spAutoFit/>
          </a:bodyPr>
          <a:lstStyle/>
          <a:p>
            <a:pPr marL="0" indent="0">
              <a:buNone/>
            </a:pPr>
            <a:r>
              <a:rPr lang="en-GB" sz="2000" b="1" dirty="0">
                <a:latin typeface="Arial" panose="020B0604020202020204" pitchFamily="34" charset="0"/>
                <a:cs typeface="Arial" panose="020B0604020202020204" pitchFamily="34" charset="0"/>
              </a:rPr>
              <a:t>A child has a learning difficulty or disability if they:</a:t>
            </a:r>
          </a:p>
        </p:txBody>
      </p:sp>
      <p:sp>
        <p:nvSpPr>
          <p:cNvPr id="17" name="TextBox 16">
            <a:extLst>
              <a:ext uri="{FF2B5EF4-FFF2-40B4-BE49-F238E27FC236}">
                <a16:creationId xmlns:a16="http://schemas.microsoft.com/office/drawing/2014/main" id="{CDCBBC78-6AF9-4321-9F9E-3C51A05598EC}"/>
              </a:ext>
            </a:extLst>
          </p:cNvPr>
          <p:cNvSpPr txBox="1"/>
          <p:nvPr/>
        </p:nvSpPr>
        <p:spPr>
          <a:xfrm>
            <a:off x="3447808" y="5225810"/>
            <a:ext cx="3006888" cy="338554"/>
          </a:xfrm>
          <a:prstGeom prst="rect">
            <a:avLst/>
          </a:prstGeom>
          <a:noFill/>
        </p:spPr>
        <p:txBody>
          <a:bodyPr wrap="square">
            <a:spAutoFit/>
          </a:bodyPr>
          <a:lstStyle/>
          <a:p>
            <a:r>
              <a:rPr lang="en-GB" sz="1600" dirty="0">
                <a:latin typeface="Arial" panose="020B0604020202020204" pitchFamily="34" charset="0"/>
                <a:cs typeface="Arial" panose="020B0604020202020204" pitchFamily="34" charset="0"/>
              </a:rPr>
              <a:t>(SEND Code of Practice 2015)</a:t>
            </a:r>
            <a:endParaRPr lang="en-GB" sz="1600" dirty="0"/>
          </a:p>
        </p:txBody>
      </p:sp>
      <p:pic>
        <p:nvPicPr>
          <p:cNvPr id="22" name="Picture 4" descr="School children">
            <a:extLst>
              <a:ext uri="{FF2B5EF4-FFF2-40B4-BE49-F238E27FC236}">
                <a16:creationId xmlns:a16="http://schemas.microsoft.com/office/drawing/2014/main" id="{DA2D428C-0E50-40BD-88A9-6EF645F479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8651" y="4751117"/>
            <a:ext cx="2348882" cy="1565921"/>
          </a:xfrm>
          <a:prstGeom prst="rect">
            <a:avLst/>
          </a:prstGeom>
          <a:ln>
            <a:solidFill>
              <a:schemeClr val="accent1"/>
            </a:solid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241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1000"/>
                                        <p:tgtEl>
                                          <p:spTgt spid="14"/>
                                        </p:tgtEl>
                                      </p:cBhvr>
                                    </p:animEffect>
                                    <p:anim calcmode="lin" valueType="num">
                                      <p:cBhvr>
                                        <p:cTn id="30" dur="1000" fill="hold"/>
                                        <p:tgtEl>
                                          <p:spTgt spid="14"/>
                                        </p:tgtEl>
                                        <p:attrNameLst>
                                          <p:attrName>ppt_x</p:attrName>
                                        </p:attrNameLst>
                                      </p:cBhvr>
                                      <p:tavLst>
                                        <p:tav tm="0">
                                          <p:val>
                                            <p:strVal val="#ppt_x"/>
                                          </p:val>
                                        </p:tav>
                                        <p:tav tm="100000">
                                          <p:val>
                                            <p:strVal val="#ppt_x"/>
                                          </p:val>
                                        </p:tav>
                                      </p:tavLst>
                                    </p:anim>
                                    <p:anim calcmode="lin" valueType="num">
                                      <p:cBhvr>
                                        <p:cTn id="31" dur="1000" fill="hold"/>
                                        <p:tgtEl>
                                          <p:spTgt spid="14"/>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fade">
                                      <p:cBhvr>
                                        <p:cTn id="34" dur="1000"/>
                                        <p:tgtEl>
                                          <p:spTgt spid="21"/>
                                        </p:tgtEl>
                                      </p:cBhvr>
                                    </p:animEffect>
                                    <p:anim calcmode="lin" valueType="num">
                                      <p:cBhvr>
                                        <p:cTn id="35" dur="1000" fill="hold"/>
                                        <p:tgtEl>
                                          <p:spTgt spid="21"/>
                                        </p:tgtEl>
                                        <p:attrNameLst>
                                          <p:attrName>ppt_x</p:attrName>
                                        </p:attrNameLst>
                                      </p:cBhvr>
                                      <p:tavLst>
                                        <p:tav tm="0">
                                          <p:val>
                                            <p:strVal val="#ppt_x"/>
                                          </p:val>
                                        </p:tav>
                                        <p:tav tm="100000">
                                          <p:val>
                                            <p:strVal val="#ppt_x"/>
                                          </p:val>
                                        </p:tav>
                                      </p:tavLst>
                                    </p:anim>
                                    <p:anim calcmode="lin" valueType="num">
                                      <p:cBhvr>
                                        <p:cTn id="3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8" grpId="0" animBg="1"/>
      <p:bldP spid="3" grpId="0" build="p"/>
      <p:bldP spid="10" grpId="0"/>
      <p:bldP spid="12"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AE459F-A97C-44F1-AA8C-31FD5D438BEF}"/>
              </a:ext>
            </a:extLst>
          </p:cNvPr>
          <p:cNvSpPr/>
          <p:nvPr/>
        </p:nvSpPr>
        <p:spPr>
          <a:xfrm>
            <a:off x="0" y="893200"/>
            <a:ext cx="12192000" cy="842286"/>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ndParaRPr>
          </a:p>
        </p:txBody>
      </p:sp>
      <p:sp>
        <p:nvSpPr>
          <p:cNvPr id="2" name="Title 1">
            <a:extLst>
              <a:ext uri="{FF2B5EF4-FFF2-40B4-BE49-F238E27FC236}">
                <a16:creationId xmlns:a16="http://schemas.microsoft.com/office/drawing/2014/main" id="{E3F51EC2-BB62-4559-82CF-087046AD549F}"/>
              </a:ext>
            </a:extLst>
          </p:cNvPr>
          <p:cNvSpPr>
            <a:spLocks noGrp="1"/>
          </p:cNvSpPr>
          <p:nvPr>
            <p:ph type="title"/>
          </p:nvPr>
        </p:nvSpPr>
        <p:spPr>
          <a:xfrm>
            <a:off x="848216" y="724555"/>
            <a:ext cx="10168128" cy="1179576"/>
          </a:xfrm>
        </p:spPr>
        <p:txBody>
          <a:bodyPr>
            <a:normAutofit/>
          </a:bodyPr>
          <a:lstStyle/>
          <a:p>
            <a:r>
              <a:rPr lang="en-GB" sz="4000" dirty="0">
                <a:solidFill>
                  <a:schemeClr val="bg1"/>
                </a:solidFill>
                <a:latin typeface="Arial" panose="020B0604020202020204" pitchFamily="34" charset="0"/>
                <a:cs typeface="Arial" panose="020B0604020202020204" pitchFamily="34" charset="0"/>
              </a:rPr>
              <a:t>Learning difficulty or learning disability?</a:t>
            </a:r>
          </a:p>
        </p:txBody>
      </p:sp>
      <p:pic>
        <p:nvPicPr>
          <p:cNvPr id="13" name="Picture 12" descr="A blue and white logo&#10;&#10;Description automatically generated with low confidence">
            <a:extLst>
              <a:ext uri="{FF2B5EF4-FFF2-40B4-BE49-F238E27FC236}">
                <a16:creationId xmlns:a16="http://schemas.microsoft.com/office/drawing/2014/main" id="{D80C2D5E-3A75-4645-8E16-C85E2198F2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281" y="162949"/>
            <a:ext cx="1362301" cy="548640"/>
          </a:xfrm>
          <a:prstGeom prst="rect">
            <a:avLst/>
          </a:prstGeom>
        </p:spPr>
      </p:pic>
      <p:sp>
        <p:nvSpPr>
          <p:cNvPr id="19" name="Rectangle 18">
            <a:extLst>
              <a:ext uri="{FF2B5EF4-FFF2-40B4-BE49-F238E27FC236}">
                <a16:creationId xmlns:a16="http://schemas.microsoft.com/office/drawing/2014/main" id="{6E10409B-65D7-4C04-AFE0-298C835F2A4B}"/>
              </a:ext>
            </a:extLst>
          </p:cNvPr>
          <p:cNvSpPr/>
          <p:nvPr/>
        </p:nvSpPr>
        <p:spPr>
          <a:xfrm>
            <a:off x="0" y="6429790"/>
            <a:ext cx="12192000" cy="428209"/>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id="{44C93D55-6EC1-4F24-BAFF-DD19C6C6ECA5}"/>
              </a:ext>
            </a:extLst>
          </p:cNvPr>
          <p:cNvSpPr txBox="1"/>
          <p:nvPr/>
        </p:nvSpPr>
        <p:spPr>
          <a:xfrm>
            <a:off x="5584540" y="6490005"/>
            <a:ext cx="10030097" cy="307777"/>
          </a:xfrm>
          <a:prstGeom prst="rect">
            <a:avLst/>
          </a:prstGeom>
          <a:noFill/>
        </p:spPr>
        <p:txBody>
          <a:bodyPr wrap="square">
            <a:spAutoFit/>
          </a:bodyPr>
          <a:lstStyle/>
          <a:p>
            <a:r>
              <a:rPr lang="en-GB" sz="1400" i="1" dirty="0">
                <a:solidFill>
                  <a:schemeClr val="bg1"/>
                </a:solidFill>
                <a:latin typeface="Arial" panose="020B0604020202020204" pitchFamily="34" charset="0"/>
                <a:cs typeface="Arial" panose="020B0604020202020204" pitchFamily="34" charset="0"/>
              </a:rPr>
              <a:t>Working effectively together to improve outcomes for children and young people</a:t>
            </a:r>
          </a:p>
        </p:txBody>
      </p:sp>
      <p:sp>
        <p:nvSpPr>
          <p:cNvPr id="18" name="Content Placeholder 2">
            <a:extLst>
              <a:ext uri="{FF2B5EF4-FFF2-40B4-BE49-F238E27FC236}">
                <a16:creationId xmlns:a16="http://schemas.microsoft.com/office/drawing/2014/main" id="{96260499-B032-437E-999C-9FFF3B95343A}"/>
              </a:ext>
            </a:extLst>
          </p:cNvPr>
          <p:cNvSpPr>
            <a:spLocks noGrp="1"/>
          </p:cNvSpPr>
          <p:nvPr>
            <p:ph idx="1"/>
          </p:nvPr>
        </p:nvSpPr>
        <p:spPr>
          <a:xfrm>
            <a:off x="848216" y="1929384"/>
            <a:ext cx="10505584" cy="1394387"/>
          </a:xfrm>
        </p:spPr>
        <p:txBody>
          <a:bodyPr>
            <a:normAutofit/>
          </a:bodyPr>
          <a:lstStyle/>
          <a:p>
            <a:pPr marL="0" indent="0">
              <a:buNone/>
            </a:pPr>
            <a:r>
              <a:rPr lang="en-GB" sz="2000" dirty="0">
                <a:latin typeface="Arial" panose="020B0604020202020204" pitchFamily="34" charset="0"/>
                <a:cs typeface="Arial" panose="020B0604020202020204" pitchFamily="34" charset="0"/>
              </a:rPr>
              <a:t>The terms learning disability and learning difficulty are often used interchangeably, however they do have a slightly different meaning.</a:t>
            </a:r>
          </a:p>
          <a:p>
            <a:pPr marL="0" indent="0">
              <a:buNone/>
            </a:pPr>
            <a:r>
              <a:rPr lang="en-GB" sz="1800" dirty="0">
                <a:latin typeface="Arial" panose="020B0604020202020204" pitchFamily="34" charset="0"/>
                <a:cs typeface="Arial" panose="020B0604020202020204" pitchFamily="34" charset="0"/>
              </a:rPr>
              <a:t>Mencap share a detailed description of learning disabilities and learning difficulties :-</a:t>
            </a:r>
          </a:p>
        </p:txBody>
      </p:sp>
      <p:sp>
        <p:nvSpPr>
          <p:cNvPr id="23" name="TextBox 22">
            <a:extLst>
              <a:ext uri="{FF2B5EF4-FFF2-40B4-BE49-F238E27FC236}">
                <a16:creationId xmlns:a16="http://schemas.microsoft.com/office/drawing/2014/main" id="{617C1115-D974-4C41-B573-05BA343BB259}"/>
              </a:ext>
            </a:extLst>
          </p:cNvPr>
          <p:cNvSpPr txBox="1"/>
          <p:nvPr/>
        </p:nvSpPr>
        <p:spPr>
          <a:xfrm>
            <a:off x="783771" y="5018209"/>
            <a:ext cx="10570029" cy="1323439"/>
          </a:xfrm>
          <a:prstGeom prst="rect">
            <a:avLst/>
          </a:prstGeom>
          <a:noFill/>
        </p:spPr>
        <p:txBody>
          <a:bodyPr wrap="square">
            <a:spAutoFit/>
          </a:bodyPr>
          <a:lstStyle/>
          <a:p>
            <a:pPr marL="0" indent="0">
              <a:buNone/>
            </a:pPr>
            <a:r>
              <a:rPr lang="en-GB" sz="2000" dirty="0">
                <a:latin typeface="Arial" panose="020B0604020202020204" pitchFamily="34" charset="0"/>
                <a:cs typeface="Arial" panose="020B0604020202020204" pitchFamily="34" charset="0"/>
              </a:rPr>
              <a:t>A learning difficulty is different from a learning disability because a learning difficulty does not affect general intellect. There are various types of learning difficulty, for example, dyslexia, dyspraxia or attention deficit-hyperactivity disorder (ADHD). An individual can have one, or a combination. Both learning disability and learning difficulties can exist on a scale.</a:t>
            </a:r>
          </a:p>
        </p:txBody>
      </p:sp>
      <p:sp>
        <p:nvSpPr>
          <p:cNvPr id="24" name="TextBox 23">
            <a:extLst>
              <a:ext uri="{FF2B5EF4-FFF2-40B4-BE49-F238E27FC236}">
                <a16:creationId xmlns:a16="http://schemas.microsoft.com/office/drawing/2014/main" id="{42E6F774-8667-4299-8CDE-9CA27A9C0D91}"/>
              </a:ext>
            </a:extLst>
          </p:cNvPr>
          <p:cNvSpPr txBox="1"/>
          <p:nvPr/>
        </p:nvSpPr>
        <p:spPr>
          <a:xfrm>
            <a:off x="848216" y="3317100"/>
            <a:ext cx="10168127" cy="1631216"/>
          </a:xfrm>
          <a:prstGeom prst="rect">
            <a:avLst/>
          </a:prstGeom>
          <a:solidFill>
            <a:schemeClr val="accent6"/>
          </a:solidFill>
        </p:spPr>
        <p:txBody>
          <a:bodyPr wrap="square">
            <a:spAutoFit/>
          </a:bodyPr>
          <a:lstStyle/>
          <a:p>
            <a:pPr marL="0" indent="0">
              <a:buNone/>
            </a:pPr>
            <a:r>
              <a:rPr lang="en-GB" sz="2000" dirty="0">
                <a:solidFill>
                  <a:schemeClr val="bg1"/>
                </a:solidFill>
                <a:latin typeface="Arial" panose="020B0604020202020204" pitchFamily="34" charset="0"/>
                <a:cs typeface="Arial" panose="020B0604020202020204" pitchFamily="34" charset="0"/>
              </a:rPr>
              <a:t>It states that: “A learning disability is a reduced intellectual ability and difficulty with everyday activities – for example household tasks, socialising or managing money – which affects someone for their whole life. People with a learning disability tend to take longer to learn and may need support to develop new skills, understand complicated information and interact with other people.”</a:t>
            </a:r>
          </a:p>
        </p:txBody>
      </p:sp>
    </p:spTree>
    <p:extLst>
      <p:ext uri="{BB962C8B-B14F-4D97-AF65-F5344CB8AC3E}">
        <p14:creationId xmlns:p14="http://schemas.microsoft.com/office/powerpoint/2010/main" val="2231084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fade">
                                      <p:cBhvr>
                                        <p:cTn id="7" dur="1000"/>
                                        <p:tgtEl>
                                          <p:spTgt spid="18">
                                            <p:txEl>
                                              <p:pRg st="0" end="0"/>
                                            </p:txEl>
                                          </p:spTgt>
                                        </p:tgtEl>
                                      </p:cBhvr>
                                    </p:animEffect>
                                    <p:anim calcmode="lin" valueType="num">
                                      <p:cBhvr>
                                        <p:cTn id="8" dur="10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8">
                                            <p:txEl>
                                              <p:pRg st="1" end="1"/>
                                            </p:txEl>
                                          </p:spTgt>
                                        </p:tgtEl>
                                        <p:attrNameLst>
                                          <p:attrName>style.visibility</p:attrName>
                                        </p:attrNameLst>
                                      </p:cBhvr>
                                      <p:to>
                                        <p:strVal val="visible"/>
                                      </p:to>
                                    </p:set>
                                    <p:animEffect transition="in" filter="fade">
                                      <p:cBhvr>
                                        <p:cTn id="14" dur="1000"/>
                                        <p:tgtEl>
                                          <p:spTgt spid="18">
                                            <p:txEl>
                                              <p:pRg st="1" end="1"/>
                                            </p:txEl>
                                          </p:spTgt>
                                        </p:tgtEl>
                                      </p:cBhvr>
                                    </p:animEffect>
                                    <p:anim calcmode="lin" valueType="num">
                                      <p:cBhvr>
                                        <p:cTn id="15" dur="1000" fill="hold"/>
                                        <p:tgtEl>
                                          <p:spTgt spid="1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fade">
                                      <p:cBhvr>
                                        <p:cTn id="21" dur="1000"/>
                                        <p:tgtEl>
                                          <p:spTgt spid="24"/>
                                        </p:tgtEl>
                                      </p:cBhvr>
                                    </p:animEffect>
                                    <p:anim calcmode="lin" valueType="num">
                                      <p:cBhvr>
                                        <p:cTn id="22" dur="1000" fill="hold"/>
                                        <p:tgtEl>
                                          <p:spTgt spid="24"/>
                                        </p:tgtEl>
                                        <p:attrNameLst>
                                          <p:attrName>ppt_x</p:attrName>
                                        </p:attrNameLst>
                                      </p:cBhvr>
                                      <p:tavLst>
                                        <p:tav tm="0">
                                          <p:val>
                                            <p:strVal val="#ppt_x"/>
                                          </p:val>
                                        </p:tav>
                                        <p:tav tm="100000">
                                          <p:val>
                                            <p:strVal val="#ppt_x"/>
                                          </p:val>
                                        </p:tav>
                                      </p:tavLst>
                                    </p:anim>
                                    <p:anim calcmode="lin" valueType="num">
                                      <p:cBhvr>
                                        <p:cTn id="23"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fade">
                                      <p:cBhvr>
                                        <p:cTn id="28" dur="1000"/>
                                        <p:tgtEl>
                                          <p:spTgt spid="23"/>
                                        </p:tgtEl>
                                      </p:cBhvr>
                                    </p:animEffect>
                                    <p:anim calcmode="lin" valueType="num">
                                      <p:cBhvr>
                                        <p:cTn id="29" dur="1000" fill="hold"/>
                                        <p:tgtEl>
                                          <p:spTgt spid="23"/>
                                        </p:tgtEl>
                                        <p:attrNameLst>
                                          <p:attrName>ppt_x</p:attrName>
                                        </p:attrNameLst>
                                      </p:cBhvr>
                                      <p:tavLst>
                                        <p:tav tm="0">
                                          <p:val>
                                            <p:strVal val="#ppt_x"/>
                                          </p:val>
                                        </p:tav>
                                        <p:tav tm="100000">
                                          <p:val>
                                            <p:strVal val="#ppt_x"/>
                                          </p:val>
                                        </p:tav>
                                      </p:tavLst>
                                    </p:anim>
                                    <p:anim calcmode="lin" valueType="num">
                                      <p:cBhvr>
                                        <p:cTn id="30"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P spid="23" grpId="0"/>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AE459F-A97C-44F1-AA8C-31FD5D438BEF}"/>
              </a:ext>
            </a:extLst>
          </p:cNvPr>
          <p:cNvSpPr/>
          <p:nvPr/>
        </p:nvSpPr>
        <p:spPr>
          <a:xfrm>
            <a:off x="0" y="893200"/>
            <a:ext cx="12192000" cy="842286"/>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ndParaRPr>
          </a:p>
        </p:txBody>
      </p:sp>
      <p:sp>
        <p:nvSpPr>
          <p:cNvPr id="2" name="Title 1">
            <a:extLst>
              <a:ext uri="{FF2B5EF4-FFF2-40B4-BE49-F238E27FC236}">
                <a16:creationId xmlns:a16="http://schemas.microsoft.com/office/drawing/2014/main" id="{E3F51EC2-BB62-4559-82CF-087046AD549F}"/>
              </a:ext>
            </a:extLst>
          </p:cNvPr>
          <p:cNvSpPr>
            <a:spLocks noGrp="1"/>
          </p:cNvSpPr>
          <p:nvPr>
            <p:ph type="title"/>
          </p:nvPr>
        </p:nvSpPr>
        <p:spPr>
          <a:xfrm>
            <a:off x="1011936" y="723182"/>
            <a:ext cx="10168128" cy="1179576"/>
          </a:xfrm>
        </p:spPr>
        <p:txBody>
          <a:bodyPr>
            <a:normAutofit/>
          </a:bodyPr>
          <a:lstStyle/>
          <a:p>
            <a:r>
              <a:rPr lang="en-GB" sz="4000" dirty="0">
                <a:solidFill>
                  <a:schemeClr val="bg1"/>
                </a:solidFill>
                <a:latin typeface="Arial" panose="020B0604020202020204" pitchFamily="34" charset="0"/>
                <a:cs typeface="Arial" panose="020B0604020202020204" pitchFamily="34" charset="0"/>
              </a:rPr>
              <a:t>Autism Spectrum Condition (ASC)</a:t>
            </a:r>
          </a:p>
        </p:txBody>
      </p:sp>
      <p:pic>
        <p:nvPicPr>
          <p:cNvPr id="13" name="Picture 12" descr="A blue and white logo&#10;&#10;Description automatically generated with low confidence">
            <a:extLst>
              <a:ext uri="{FF2B5EF4-FFF2-40B4-BE49-F238E27FC236}">
                <a16:creationId xmlns:a16="http://schemas.microsoft.com/office/drawing/2014/main" id="{D80C2D5E-3A75-4645-8E16-C85E2198F2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281" y="162949"/>
            <a:ext cx="1362301" cy="548640"/>
          </a:xfrm>
          <a:prstGeom prst="rect">
            <a:avLst/>
          </a:prstGeom>
        </p:spPr>
      </p:pic>
      <p:sp>
        <p:nvSpPr>
          <p:cNvPr id="19" name="Rectangle 18">
            <a:extLst>
              <a:ext uri="{FF2B5EF4-FFF2-40B4-BE49-F238E27FC236}">
                <a16:creationId xmlns:a16="http://schemas.microsoft.com/office/drawing/2014/main" id="{6E10409B-65D7-4C04-AFE0-298C835F2A4B}"/>
              </a:ext>
            </a:extLst>
          </p:cNvPr>
          <p:cNvSpPr/>
          <p:nvPr/>
        </p:nvSpPr>
        <p:spPr>
          <a:xfrm>
            <a:off x="0" y="6429790"/>
            <a:ext cx="12192000" cy="428209"/>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id="{44C93D55-6EC1-4F24-BAFF-DD19C6C6ECA5}"/>
              </a:ext>
            </a:extLst>
          </p:cNvPr>
          <p:cNvSpPr txBox="1"/>
          <p:nvPr/>
        </p:nvSpPr>
        <p:spPr>
          <a:xfrm>
            <a:off x="5584540" y="6490005"/>
            <a:ext cx="10030097" cy="307777"/>
          </a:xfrm>
          <a:prstGeom prst="rect">
            <a:avLst/>
          </a:prstGeom>
          <a:noFill/>
        </p:spPr>
        <p:txBody>
          <a:bodyPr wrap="square">
            <a:spAutoFit/>
          </a:bodyPr>
          <a:lstStyle/>
          <a:p>
            <a:r>
              <a:rPr lang="en-GB" sz="1400" i="1" dirty="0">
                <a:solidFill>
                  <a:schemeClr val="bg1"/>
                </a:solidFill>
                <a:latin typeface="Arial" panose="020B0604020202020204" pitchFamily="34" charset="0"/>
                <a:cs typeface="Arial" panose="020B0604020202020204" pitchFamily="34" charset="0"/>
              </a:rPr>
              <a:t>Working effectively together to improve outcomes for children and young people</a:t>
            </a:r>
          </a:p>
        </p:txBody>
      </p:sp>
      <p:sp>
        <p:nvSpPr>
          <p:cNvPr id="23" name="TextBox 22">
            <a:extLst>
              <a:ext uri="{FF2B5EF4-FFF2-40B4-BE49-F238E27FC236}">
                <a16:creationId xmlns:a16="http://schemas.microsoft.com/office/drawing/2014/main" id="{617C1115-D974-4C41-B573-05BA343BB259}"/>
              </a:ext>
            </a:extLst>
          </p:cNvPr>
          <p:cNvSpPr txBox="1"/>
          <p:nvPr/>
        </p:nvSpPr>
        <p:spPr>
          <a:xfrm>
            <a:off x="908303" y="3580273"/>
            <a:ext cx="10168128" cy="2554545"/>
          </a:xfrm>
          <a:prstGeom prst="rect">
            <a:avLst/>
          </a:prstGeom>
          <a:noFill/>
        </p:spPr>
        <p:txBody>
          <a:bodyPr wrap="square">
            <a:spAutoFit/>
          </a:bodyPr>
          <a:lstStyle/>
          <a:p>
            <a:pPr algn="just"/>
            <a:r>
              <a:rPr lang="en-GB" sz="2000" dirty="0">
                <a:latin typeface="Arial" panose="020B0604020202020204" pitchFamily="34" charset="0"/>
                <a:cs typeface="Arial" panose="020B0604020202020204" pitchFamily="34" charset="0"/>
              </a:rPr>
              <a:t>For example, people with autism may find bright lights or loud noises overwhelming, stressful, or uncomfortable. As a result, they may get anxious or upset about unfamiliar situations. Autism is a </a:t>
            </a:r>
            <a:r>
              <a:rPr lang="en-GB" sz="2000" b="1" dirty="0">
                <a:solidFill>
                  <a:srgbClr val="005EB8"/>
                </a:solidFill>
                <a:latin typeface="Arial" panose="020B0604020202020204" pitchFamily="34" charset="0"/>
                <a:cs typeface="Arial" panose="020B0604020202020204" pitchFamily="34" charset="0"/>
              </a:rPr>
              <a:t>spectrum condition</a:t>
            </a:r>
            <a:r>
              <a:rPr lang="en-GB" sz="2000" dirty="0">
                <a:latin typeface="Arial" panose="020B0604020202020204" pitchFamily="34" charset="0"/>
                <a:cs typeface="Arial" panose="020B0604020202020204" pitchFamily="34" charset="0"/>
              </a:rPr>
              <a:t>, which means people with autism may have varying support needs. Additionally, one-third of people with autism also have a learning disability. Importantly, with the right support, most children and young people with learning disabilities, difficulties or autism in the UK will be able to </a:t>
            </a:r>
            <a:r>
              <a:rPr lang="en-GB" sz="2000" b="1" dirty="0">
                <a:solidFill>
                  <a:srgbClr val="005EB8"/>
                </a:solidFill>
                <a:latin typeface="Arial" panose="020B0604020202020204" pitchFamily="34" charset="0"/>
                <a:cs typeface="Arial" panose="020B0604020202020204" pitchFamily="34" charset="0"/>
              </a:rPr>
              <a:t>live independent</a:t>
            </a:r>
            <a:r>
              <a:rPr lang="en-GB" sz="2000" dirty="0">
                <a:latin typeface="Arial" panose="020B0604020202020204" pitchFamily="34" charset="0"/>
                <a:cs typeface="Arial" panose="020B0604020202020204" pitchFamily="34" charset="0"/>
              </a:rPr>
              <a:t>,</a:t>
            </a:r>
            <a:r>
              <a:rPr lang="en-GB" sz="2000" b="1" dirty="0">
                <a:latin typeface="Arial" panose="020B0604020202020204" pitchFamily="34" charset="0"/>
                <a:cs typeface="Arial" panose="020B0604020202020204" pitchFamily="34" charset="0"/>
              </a:rPr>
              <a:t> </a:t>
            </a:r>
            <a:r>
              <a:rPr lang="en-GB" sz="2000" b="1" dirty="0">
                <a:solidFill>
                  <a:srgbClr val="005EB8"/>
                </a:solidFill>
                <a:latin typeface="Arial" panose="020B0604020202020204" pitchFamily="34" charset="0"/>
                <a:cs typeface="Arial" panose="020B0604020202020204" pitchFamily="34" charset="0"/>
              </a:rPr>
              <a:t>fulfilling adult lives</a:t>
            </a:r>
            <a:r>
              <a:rPr lang="en-GB" sz="2000" dirty="0">
                <a:latin typeface="Arial" panose="020B0604020202020204" pitchFamily="34" charset="0"/>
                <a:cs typeface="Arial" panose="020B0604020202020204" pitchFamily="34" charset="0"/>
              </a:rPr>
              <a:t>.</a:t>
            </a:r>
          </a:p>
          <a:p>
            <a:pPr marL="0" indent="0">
              <a:buNone/>
            </a:pPr>
            <a:endParaRPr lang="en-GB" sz="2000" dirty="0">
              <a:latin typeface="Arial" panose="020B0604020202020204" pitchFamily="34" charset="0"/>
              <a:cs typeface="Arial" panose="020B0604020202020204" pitchFamily="34" charset="0"/>
            </a:endParaRPr>
          </a:p>
        </p:txBody>
      </p:sp>
      <p:sp>
        <p:nvSpPr>
          <p:cNvPr id="24" name="TextBox 23">
            <a:extLst>
              <a:ext uri="{FF2B5EF4-FFF2-40B4-BE49-F238E27FC236}">
                <a16:creationId xmlns:a16="http://schemas.microsoft.com/office/drawing/2014/main" id="{42E6F774-8667-4299-8CDE-9CA27A9C0D91}"/>
              </a:ext>
            </a:extLst>
          </p:cNvPr>
          <p:cNvSpPr txBox="1"/>
          <p:nvPr/>
        </p:nvSpPr>
        <p:spPr>
          <a:xfrm>
            <a:off x="1352881" y="2043077"/>
            <a:ext cx="9042400" cy="1015663"/>
          </a:xfrm>
          <a:prstGeom prst="rect">
            <a:avLst/>
          </a:prstGeom>
          <a:solidFill>
            <a:schemeClr val="accent2"/>
          </a:solidFill>
        </p:spPr>
        <p:txBody>
          <a:bodyPr wrap="square">
            <a:spAutoFit/>
          </a:bodyPr>
          <a:lstStyle/>
          <a:p>
            <a:pPr marL="0" indent="0">
              <a:buNone/>
            </a:pPr>
            <a:r>
              <a:rPr lang="en-GB" sz="2200" dirty="0">
                <a:latin typeface="Arial" panose="020B0604020202020204" pitchFamily="34" charset="0"/>
                <a:cs typeface="Arial" panose="020B0604020202020204" pitchFamily="34" charset="0"/>
              </a:rPr>
              <a:t>“Autism is a lifelong developmental disability which affects how people communicate and interact with the world.” </a:t>
            </a:r>
          </a:p>
          <a:p>
            <a:pPr marL="0" indent="0">
              <a:buNone/>
            </a:pPr>
            <a:r>
              <a:rPr lang="en-GB" sz="1600" dirty="0">
                <a:latin typeface="Arial" panose="020B0604020202020204" pitchFamily="34" charset="0"/>
                <a:cs typeface="Arial" panose="020B0604020202020204" pitchFamily="34" charset="0"/>
              </a:rPr>
              <a:t>(The National Autistic Society </a:t>
            </a:r>
            <a:r>
              <a:rPr lang="en-GB" sz="1600" dirty="0">
                <a:latin typeface="Arial" panose="020B0604020202020204" pitchFamily="34" charset="0"/>
                <a:cs typeface="Arial" panose="020B0604020202020204" pitchFamily="34" charset="0"/>
                <a:hlinkClick r:id="rId3"/>
              </a:rPr>
              <a:t>website</a:t>
            </a:r>
            <a:r>
              <a:rPr lang="en-GB" sz="16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258487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3"/>
                                        </p:tgtEl>
                                        <p:attrNameLst>
                                          <p:attrName>style.visibility</p:attrName>
                                        </p:attrNameLst>
                                      </p:cBhvr>
                                      <p:to>
                                        <p:strVal val="visible"/>
                                      </p:to>
                                    </p:set>
                                    <p:animEffect transition="in" filter="fade">
                                      <p:cBhvr>
                                        <p:cTn id="14" dur="1000"/>
                                        <p:tgtEl>
                                          <p:spTgt spid="23"/>
                                        </p:tgtEl>
                                      </p:cBhvr>
                                    </p:animEffect>
                                    <p:anim calcmode="lin" valueType="num">
                                      <p:cBhvr>
                                        <p:cTn id="15" dur="1000" fill="hold"/>
                                        <p:tgtEl>
                                          <p:spTgt spid="23"/>
                                        </p:tgtEl>
                                        <p:attrNameLst>
                                          <p:attrName>ppt_x</p:attrName>
                                        </p:attrNameLst>
                                      </p:cBhvr>
                                      <p:tavLst>
                                        <p:tav tm="0">
                                          <p:val>
                                            <p:strVal val="#ppt_x"/>
                                          </p:val>
                                        </p:tav>
                                        <p:tav tm="100000">
                                          <p:val>
                                            <p:strVal val="#ppt_x"/>
                                          </p:val>
                                        </p:tav>
                                      </p:tavLst>
                                    </p:anim>
                                    <p:anim calcmode="lin" valueType="num">
                                      <p:cBhvr>
                                        <p:cTn id="16"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AE459F-A97C-44F1-AA8C-31FD5D438BEF}"/>
              </a:ext>
            </a:extLst>
          </p:cNvPr>
          <p:cNvSpPr/>
          <p:nvPr/>
        </p:nvSpPr>
        <p:spPr>
          <a:xfrm>
            <a:off x="0" y="893200"/>
            <a:ext cx="12192000" cy="842286"/>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ndParaRPr>
          </a:p>
        </p:txBody>
      </p:sp>
      <p:sp>
        <p:nvSpPr>
          <p:cNvPr id="2" name="Title 1">
            <a:extLst>
              <a:ext uri="{FF2B5EF4-FFF2-40B4-BE49-F238E27FC236}">
                <a16:creationId xmlns:a16="http://schemas.microsoft.com/office/drawing/2014/main" id="{E3F51EC2-BB62-4559-82CF-087046AD549F}"/>
              </a:ext>
            </a:extLst>
          </p:cNvPr>
          <p:cNvSpPr>
            <a:spLocks noGrp="1"/>
          </p:cNvSpPr>
          <p:nvPr>
            <p:ph type="title"/>
          </p:nvPr>
        </p:nvSpPr>
        <p:spPr>
          <a:xfrm>
            <a:off x="1011936" y="723182"/>
            <a:ext cx="10168128" cy="1179576"/>
          </a:xfrm>
        </p:spPr>
        <p:txBody>
          <a:bodyPr>
            <a:normAutofit/>
          </a:bodyPr>
          <a:lstStyle/>
          <a:p>
            <a:r>
              <a:rPr lang="en-GB" sz="4000" dirty="0">
                <a:solidFill>
                  <a:schemeClr val="bg1"/>
                </a:solidFill>
                <a:latin typeface="Arial" panose="020B0604020202020204" pitchFamily="34" charset="0"/>
                <a:cs typeface="Arial" panose="020B0604020202020204" pitchFamily="34" charset="0"/>
              </a:rPr>
              <a:t>Thinking about diagnoses</a:t>
            </a:r>
          </a:p>
        </p:txBody>
      </p:sp>
      <p:pic>
        <p:nvPicPr>
          <p:cNvPr id="13" name="Picture 12" descr="A blue and white logo&#10;&#10;Description automatically generated with low confidence">
            <a:extLst>
              <a:ext uri="{FF2B5EF4-FFF2-40B4-BE49-F238E27FC236}">
                <a16:creationId xmlns:a16="http://schemas.microsoft.com/office/drawing/2014/main" id="{D80C2D5E-3A75-4645-8E16-C85E2198F2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281" y="162949"/>
            <a:ext cx="1362301" cy="548640"/>
          </a:xfrm>
          <a:prstGeom prst="rect">
            <a:avLst/>
          </a:prstGeom>
        </p:spPr>
      </p:pic>
      <p:sp>
        <p:nvSpPr>
          <p:cNvPr id="10" name="TextBox 9">
            <a:extLst>
              <a:ext uri="{FF2B5EF4-FFF2-40B4-BE49-F238E27FC236}">
                <a16:creationId xmlns:a16="http://schemas.microsoft.com/office/drawing/2014/main" id="{81CEF955-4C2F-4841-BB14-29F7B95CBC71}"/>
              </a:ext>
            </a:extLst>
          </p:cNvPr>
          <p:cNvSpPr txBox="1"/>
          <p:nvPr/>
        </p:nvSpPr>
        <p:spPr>
          <a:xfrm>
            <a:off x="1702591" y="3718030"/>
            <a:ext cx="3502008" cy="2246769"/>
          </a:xfrm>
          <a:prstGeom prst="rect">
            <a:avLst/>
          </a:prstGeom>
          <a:noFill/>
          <a:ln w="28575">
            <a:solidFill>
              <a:srgbClr val="005EB8"/>
            </a:solidFill>
          </a:ln>
        </p:spPr>
        <p:txBody>
          <a:bodyPr wrap="square">
            <a:spAutoFit/>
          </a:bodyPr>
          <a:lstStyle/>
          <a:p>
            <a:pPr lvl="0">
              <a:lnSpc>
                <a:spcPct val="100000"/>
              </a:lnSpc>
            </a:pPr>
            <a:r>
              <a:rPr lang="en-GB" sz="2000" dirty="0">
                <a:latin typeface="Arial" panose="020B0604020202020204" pitchFamily="34" charset="0"/>
                <a:cs typeface="Arial" panose="020B0604020202020204" pitchFamily="34" charset="0"/>
              </a:rPr>
              <a:t>Children and young people with SEND might have a diagnosed condition, or they might not. Some might be waiting for a diagnosis, or concerns might not have been raised yet.</a:t>
            </a:r>
            <a:endParaRPr lang="en-US" sz="2000" dirty="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10EB13C3-2471-450B-A85F-5790A9C3E694}"/>
              </a:ext>
            </a:extLst>
          </p:cNvPr>
          <p:cNvSpPr/>
          <p:nvPr/>
        </p:nvSpPr>
        <p:spPr>
          <a:xfrm>
            <a:off x="0" y="6429790"/>
            <a:ext cx="12192000" cy="428209"/>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C2FC72C9-C7AA-4CC4-9842-6B65E920A6B3}"/>
              </a:ext>
            </a:extLst>
          </p:cNvPr>
          <p:cNvSpPr txBox="1"/>
          <p:nvPr/>
        </p:nvSpPr>
        <p:spPr>
          <a:xfrm>
            <a:off x="5584540" y="6490005"/>
            <a:ext cx="10030097" cy="307777"/>
          </a:xfrm>
          <a:prstGeom prst="rect">
            <a:avLst/>
          </a:prstGeom>
          <a:noFill/>
        </p:spPr>
        <p:txBody>
          <a:bodyPr wrap="square">
            <a:spAutoFit/>
          </a:bodyPr>
          <a:lstStyle/>
          <a:p>
            <a:r>
              <a:rPr lang="en-GB" sz="1400" i="1" dirty="0">
                <a:solidFill>
                  <a:schemeClr val="bg1"/>
                </a:solidFill>
                <a:latin typeface="Arial" panose="020B0604020202020204" pitchFamily="34" charset="0"/>
                <a:cs typeface="Arial" panose="020B0604020202020204" pitchFamily="34" charset="0"/>
              </a:rPr>
              <a:t>Working effectively together to improve outcomes for children and young people</a:t>
            </a:r>
          </a:p>
        </p:txBody>
      </p:sp>
      <p:sp>
        <p:nvSpPr>
          <p:cNvPr id="17" name="Rectangle 16" descr="Doctor">
            <a:extLst>
              <a:ext uri="{FF2B5EF4-FFF2-40B4-BE49-F238E27FC236}">
                <a16:creationId xmlns:a16="http://schemas.microsoft.com/office/drawing/2014/main" id="{323B25E0-5970-42A7-88AE-7B352340CA1D}"/>
              </a:ext>
            </a:extLst>
          </p:cNvPr>
          <p:cNvSpPr/>
          <p:nvPr/>
        </p:nvSpPr>
        <p:spPr>
          <a:xfrm>
            <a:off x="2368739" y="1914350"/>
            <a:ext cx="2104115" cy="2022165"/>
          </a:xfrm>
          <a:prstGeom prst="rect">
            <a:avLst/>
          </a:prstGeom>
          <a: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18" name="TextBox 17">
            <a:extLst>
              <a:ext uri="{FF2B5EF4-FFF2-40B4-BE49-F238E27FC236}">
                <a16:creationId xmlns:a16="http://schemas.microsoft.com/office/drawing/2014/main" id="{4B4200B1-C4BA-440B-AEB9-2EC479CB550B}"/>
              </a:ext>
            </a:extLst>
          </p:cNvPr>
          <p:cNvSpPr txBox="1"/>
          <p:nvPr/>
        </p:nvSpPr>
        <p:spPr>
          <a:xfrm>
            <a:off x="6987403" y="3718030"/>
            <a:ext cx="3717688" cy="2246769"/>
          </a:xfrm>
          <a:prstGeom prst="rect">
            <a:avLst/>
          </a:prstGeom>
          <a:noFill/>
          <a:ln w="28575">
            <a:solidFill>
              <a:srgbClr val="005EB8"/>
            </a:solidFill>
          </a:ln>
        </p:spPr>
        <p:txBody>
          <a:bodyPr wrap="square">
            <a:spAutoFit/>
          </a:bodyPr>
          <a:lstStyle/>
          <a:p>
            <a:pPr lvl="0">
              <a:lnSpc>
                <a:spcPct val="100000"/>
              </a:lnSpc>
            </a:pPr>
            <a:r>
              <a:rPr lang="en-GB" sz="2000" dirty="0">
                <a:latin typeface="Arial" panose="020B0604020202020204" pitchFamily="34" charset="0"/>
                <a:cs typeface="Arial" panose="020B0604020202020204" pitchFamily="34" charset="0"/>
              </a:rPr>
              <a:t>Sometimes, diagnoses can lead us to jump to conclusions about an individual child or young person. We might assume certain things that they can or can’t do, or how we should interact with them.</a:t>
            </a:r>
            <a:endParaRPr lang="en-US" sz="2000" dirty="0">
              <a:latin typeface="Arial" panose="020B0604020202020204" pitchFamily="34" charset="0"/>
              <a:cs typeface="Arial" panose="020B0604020202020204" pitchFamily="34" charset="0"/>
            </a:endParaRPr>
          </a:p>
        </p:txBody>
      </p:sp>
      <p:sp>
        <p:nvSpPr>
          <p:cNvPr id="19" name="Rectangle 18" descr="Parent and Child">
            <a:extLst>
              <a:ext uri="{FF2B5EF4-FFF2-40B4-BE49-F238E27FC236}">
                <a16:creationId xmlns:a16="http://schemas.microsoft.com/office/drawing/2014/main" id="{9872D8C2-5AB0-4640-BD86-62C1591FFF54}"/>
              </a:ext>
            </a:extLst>
          </p:cNvPr>
          <p:cNvSpPr/>
          <p:nvPr/>
        </p:nvSpPr>
        <p:spPr>
          <a:xfrm>
            <a:off x="7793683" y="1902758"/>
            <a:ext cx="2105128" cy="1932407"/>
          </a:xfrm>
          <a:prstGeom prst="rect">
            <a:avLst/>
          </a:prstGeom>
          <a: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Tree>
    <p:extLst>
      <p:ext uri="{BB962C8B-B14F-4D97-AF65-F5344CB8AC3E}">
        <p14:creationId xmlns:p14="http://schemas.microsoft.com/office/powerpoint/2010/main" val="1862097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1000"/>
                                        <p:tgtEl>
                                          <p:spTgt spid="18"/>
                                        </p:tgtEl>
                                      </p:cBhvr>
                                    </p:animEffect>
                                    <p:anim calcmode="lin" valueType="num">
                                      <p:cBhvr>
                                        <p:cTn id="15" dur="1000" fill="hold"/>
                                        <p:tgtEl>
                                          <p:spTgt spid="18"/>
                                        </p:tgtEl>
                                        <p:attrNameLst>
                                          <p:attrName>ppt_x</p:attrName>
                                        </p:attrNameLst>
                                      </p:cBhvr>
                                      <p:tavLst>
                                        <p:tav tm="0">
                                          <p:val>
                                            <p:strVal val="#ppt_x"/>
                                          </p:val>
                                        </p:tav>
                                        <p:tav tm="100000">
                                          <p:val>
                                            <p:strVal val="#ppt_x"/>
                                          </p:val>
                                        </p:tav>
                                      </p:tavLst>
                                    </p:anim>
                                    <p:anim calcmode="lin" valueType="num">
                                      <p:cBhvr>
                                        <p:cTn id="1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AE459F-A97C-44F1-AA8C-31FD5D438BEF}"/>
              </a:ext>
            </a:extLst>
          </p:cNvPr>
          <p:cNvSpPr/>
          <p:nvPr/>
        </p:nvSpPr>
        <p:spPr>
          <a:xfrm>
            <a:off x="0" y="893200"/>
            <a:ext cx="12192000" cy="842286"/>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ndParaRPr>
          </a:p>
        </p:txBody>
      </p:sp>
      <p:sp>
        <p:nvSpPr>
          <p:cNvPr id="2" name="Title 1">
            <a:extLst>
              <a:ext uri="{FF2B5EF4-FFF2-40B4-BE49-F238E27FC236}">
                <a16:creationId xmlns:a16="http://schemas.microsoft.com/office/drawing/2014/main" id="{E3F51EC2-BB62-4559-82CF-087046AD549F}"/>
              </a:ext>
            </a:extLst>
          </p:cNvPr>
          <p:cNvSpPr>
            <a:spLocks noGrp="1"/>
          </p:cNvSpPr>
          <p:nvPr>
            <p:ph type="title"/>
          </p:nvPr>
        </p:nvSpPr>
        <p:spPr>
          <a:xfrm>
            <a:off x="1011936" y="723182"/>
            <a:ext cx="10168128" cy="1179576"/>
          </a:xfrm>
        </p:spPr>
        <p:txBody>
          <a:bodyPr>
            <a:normAutofit/>
          </a:bodyPr>
          <a:lstStyle/>
          <a:p>
            <a:r>
              <a:rPr lang="en-GB" sz="4000" dirty="0">
                <a:solidFill>
                  <a:schemeClr val="bg1"/>
                </a:solidFill>
                <a:latin typeface="Arial" panose="020B0604020202020204" pitchFamily="34" charset="0"/>
                <a:cs typeface="Arial" panose="020B0604020202020204" pitchFamily="34" charset="0"/>
              </a:rPr>
              <a:t>Thinking about needs</a:t>
            </a:r>
          </a:p>
        </p:txBody>
      </p:sp>
      <p:pic>
        <p:nvPicPr>
          <p:cNvPr id="13" name="Picture 12" descr="A blue and white logo&#10;&#10;Description automatically generated with low confidence">
            <a:extLst>
              <a:ext uri="{FF2B5EF4-FFF2-40B4-BE49-F238E27FC236}">
                <a16:creationId xmlns:a16="http://schemas.microsoft.com/office/drawing/2014/main" id="{D80C2D5E-3A75-4645-8E16-C85E2198F2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281" y="162949"/>
            <a:ext cx="1362301" cy="548640"/>
          </a:xfrm>
          <a:prstGeom prst="rect">
            <a:avLst/>
          </a:prstGeom>
        </p:spPr>
      </p:pic>
      <p:sp>
        <p:nvSpPr>
          <p:cNvPr id="19" name="Rectangle 18">
            <a:extLst>
              <a:ext uri="{FF2B5EF4-FFF2-40B4-BE49-F238E27FC236}">
                <a16:creationId xmlns:a16="http://schemas.microsoft.com/office/drawing/2014/main" id="{8600E427-9ACB-42AD-BC74-6B4902D35576}"/>
              </a:ext>
            </a:extLst>
          </p:cNvPr>
          <p:cNvSpPr/>
          <p:nvPr/>
        </p:nvSpPr>
        <p:spPr>
          <a:xfrm>
            <a:off x="0" y="6429790"/>
            <a:ext cx="12192000" cy="428209"/>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id="{77EA0335-CF3E-4DA4-885D-2000A2D481D8}"/>
              </a:ext>
            </a:extLst>
          </p:cNvPr>
          <p:cNvSpPr txBox="1"/>
          <p:nvPr/>
        </p:nvSpPr>
        <p:spPr>
          <a:xfrm>
            <a:off x="5584540" y="6490005"/>
            <a:ext cx="10030097" cy="307777"/>
          </a:xfrm>
          <a:prstGeom prst="rect">
            <a:avLst/>
          </a:prstGeom>
          <a:noFill/>
        </p:spPr>
        <p:txBody>
          <a:bodyPr wrap="square">
            <a:spAutoFit/>
          </a:bodyPr>
          <a:lstStyle/>
          <a:p>
            <a:r>
              <a:rPr lang="en-GB" sz="1400" i="1" dirty="0">
                <a:solidFill>
                  <a:schemeClr val="bg1"/>
                </a:solidFill>
                <a:latin typeface="Arial" panose="020B0604020202020204" pitchFamily="34" charset="0"/>
                <a:cs typeface="Arial" panose="020B0604020202020204" pitchFamily="34" charset="0"/>
              </a:rPr>
              <a:t>Working effectively together to improve outcomes for children and young people</a:t>
            </a:r>
          </a:p>
        </p:txBody>
      </p:sp>
      <p:graphicFrame>
        <p:nvGraphicFramePr>
          <p:cNvPr id="3" name="Diagram 2">
            <a:extLst>
              <a:ext uri="{FF2B5EF4-FFF2-40B4-BE49-F238E27FC236}">
                <a16:creationId xmlns:a16="http://schemas.microsoft.com/office/drawing/2014/main" id="{3FC56B97-9BCD-4BCA-B5DB-5B11DBEDB254}"/>
              </a:ext>
            </a:extLst>
          </p:cNvPr>
          <p:cNvGraphicFramePr/>
          <p:nvPr>
            <p:extLst>
              <p:ext uri="{D42A27DB-BD31-4B8C-83A1-F6EECF244321}">
                <p14:modId xmlns:p14="http://schemas.microsoft.com/office/powerpoint/2010/main" val="3476056150"/>
              </p:ext>
            </p:extLst>
          </p:nvPr>
        </p:nvGraphicFramePr>
        <p:xfrm>
          <a:off x="894970" y="333828"/>
          <a:ext cx="5313658" cy="74022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Speech Bubble: Rectangle with Corners Rounded 13">
            <a:extLst>
              <a:ext uri="{FF2B5EF4-FFF2-40B4-BE49-F238E27FC236}">
                <a16:creationId xmlns:a16="http://schemas.microsoft.com/office/drawing/2014/main" id="{413800ED-7413-4063-9057-DFE3B0EC505E}"/>
              </a:ext>
            </a:extLst>
          </p:cNvPr>
          <p:cNvSpPr/>
          <p:nvPr/>
        </p:nvSpPr>
        <p:spPr>
          <a:xfrm>
            <a:off x="7416800" y="2330134"/>
            <a:ext cx="3763264" cy="3409674"/>
          </a:xfrm>
          <a:prstGeom prst="wedgeRoundRectCallout">
            <a:avLst/>
          </a:prstGeom>
          <a:solidFill>
            <a:schemeClr val="accent1"/>
          </a:solidFill>
        </p:spPr>
        <p:style>
          <a:lnRef idx="2">
            <a:schemeClr val="accent1"/>
          </a:lnRef>
          <a:fillRef idx="1">
            <a:schemeClr val="lt1"/>
          </a:fillRef>
          <a:effectRef idx="0">
            <a:schemeClr val="accent1"/>
          </a:effectRef>
          <a:fontRef idx="minor">
            <a:schemeClr val="dk1"/>
          </a:fontRef>
        </p:style>
        <p:txBody>
          <a:bodyPr rtlCol="0" anchor="ctr"/>
          <a:lstStyle/>
          <a:p>
            <a:r>
              <a:rPr lang="en-GB" sz="2000" b="1" dirty="0">
                <a:solidFill>
                  <a:schemeClr val="bg1"/>
                </a:solidFill>
                <a:latin typeface="Arial" panose="020B0604020202020204" pitchFamily="34" charset="0"/>
                <a:cs typeface="Arial" panose="020B0604020202020204" pitchFamily="34" charset="0"/>
              </a:rPr>
              <a:t>“Each family and young person will have different diagnoses, different needs, different things they enjoy – please don’t clump us all together”</a:t>
            </a:r>
          </a:p>
          <a:p>
            <a:pPr algn="r"/>
            <a:r>
              <a:rPr lang="en-GB" sz="2000" b="1" dirty="0">
                <a:solidFill>
                  <a:schemeClr val="bg1"/>
                </a:solidFill>
                <a:latin typeface="Arial" panose="020B0604020202020204" pitchFamily="34" charset="0"/>
                <a:cs typeface="Arial" panose="020B0604020202020204" pitchFamily="34" charset="0"/>
              </a:rPr>
              <a:t>FLARE member</a:t>
            </a:r>
          </a:p>
        </p:txBody>
      </p:sp>
    </p:spTree>
    <p:extLst>
      <p:ext uri="{BB962C8B-B14F-4D97-AF65-F5344CB8AC3E}">
        <p14:creationId xmlns:p14="http://schemas.microsoft.com/office/powerpoint/2010/main" val="4067374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1000"/>
                                        <p:tgtEl>
                                          <p:spTgt spid="14"/>
                                        </p:tgtEl>
                                      </p:cBhvr>
                                    </p:animEffect>
                                    <p:anim calcmode="lin" valueType="num">
                                      <p:cBhvr>
                                        <p:cTn id="15" dur="1000" fill="hold"/>
                                        <p:tgtEl>
                                          <p:spTgt spid="14"/>
                                        </p:tgtEl>
                                        <p:attrNameLst>
                                          <p:attrName>ppt_x</p:attrName>
                                        </p:attrNameLst>
                                      </p:cBhvr>
                                      <p:tavLst>
                                        <p:tav tm="0">
                                          <p:val>
                                            <p:strVal val="#ppt_x"/>
                                          </p:val>
                                        </p:tav>
                                        <p:tav tm="100000">
                                          <p:val>
                                            <p:strVal val="#ppt_x"/>
                                          </p:val>
                                        </p:tav>
                                      </p:tavLst>
                                    </p:anim>
                                    <p:anim calcmode="lin" valueType="num">
                                      <p:cBhvr>
                                        <p:cTn id="1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AE459F-A97C-44F1-AA8C-31FD5D438BEF}"/>
              </a:ext>
            </a:extLst>
          </p:cNvPr>
          <p:cNvSpPr/>
          <p:nvPr/>
        </p:nvSpPr>
        <p:spPr>
          <a:xfrm>
            <a:off x="0" y="893200"/>
            <a:ext cx="12192000" cy="842286"/>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ndParaRPr>
          </a:p>
        </p:txBody>
      </p:sp>
      <p:sp>
        <p:nvSpPr>
          <p:cNvPr id="2" name="Title 1">
            <a:extLst>
              <a:ext uri="{FF2B5EF4-FFF2-40B4-BE49-F238E27FC236}">
                <a16:creationId xmlns:a16="http://schemas.microsoft.com/office/drawing/2014/main" id="{E3F51EC2-BB62-4559-82CF-087046AD549F}"/>
              </a:ext>
            </a:extLst>
          </p:cNvPr>
          <p:cNvSpPr>
            <a:spLocks noGrp="1"/>
          </p:cNvSpPr>
          <p:nvPr>
            <p:ph type="title"/>
          </p:nvPr>
        </p:nvSpPr>
        <p:spPr>
          <a:xfrm>
            <a:off x="1011936" y="723182"/>
            <a:ext cx="10168128" cy="1179576"/>
          </a:xfrm>
        </p:spPr>
        <p:txBody>
          <a:bodyPr>
            <a:normAutofit/>
          </a:bodyPr>
          <a:lstStyle/>
          <a:p>
            <a:r>
              <a:rPr lang="en-GB" sz="4000" dirty="0">
                <a:solidFill>
                  <a:schemeClr val="bg1"/>
                </a:solidFill>
                <a:latin typeface="Arial" panose="020B0604020202020204" pitchFamily="34" charset="0"/>
                <a:cs typeface="Arial" panose="020B0604020202020204" pitchFamily="34" charset="0"/>
              </a:rPr>
              <a:t>Diagnoses and needs</a:t>
            </a:r>
          </a:p>
        </p:txBody>
      </p:sp>
      <p:pic>
        <p:nvPicPr>
          <p:cNvPr id="13" name="Picture 12" descr="A blue and white logo&#10;&#10;Description automatically generated with low confidence">
            <a:extLst>
              <a:ext uri="{FF2B5EF4-FFF2-40B4-BE49-F238E27FC236}">
                <a16:creationId xmlns:a16="http://schemas.microsoft.com/office/drawing/2014/main" id="{D80C2D5E-3A75-4645-8E16-C85E2198F2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281" y="162949"/>
            <a:ext cx="1362301" cy="548640"/>
          </a:xfrm>
          <a:prstGeom prst="rect">
            <a:avLst/>
          </a:prstGeom>
        </p:spPr>
      </p:pic>
      <p:sp>
        <p:nvSpPr>
          <p:cNvPr id="20" name="Rectangle 19">
            <a:extLst>
              <a:ext uri="{FF2B5EF4-FFF2-40B4-BE49-F238E27FC236}">
                <a16:creationId xmlns:a16="http://schemas.microsoft.com/office/drawing/2014/main" id="{D337EEB9-3337-48B5-96D8-D4EE6062D5C3}"/>
              </a:ext>
            </a:extLst>
          </p:cNvPr>
          <p:cNvSpPr/>
          <p:nvPr/>
        </p:nvSpPr>
        <p:spPr>
          <a:xfrm>
            <a:off x="0" y="6429790"/>
            <a:ext cx="12192000" cy="428209"/>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2CD97F12-ACD0-44C3-825A-07AA810E1935}"/>
              </a:ext>
            </a:extLst>
          </p:cNvPr>
          <p:cNvSpPr txBox="1"/>
          <p:nvPr/>
        </p:nvSpPr>
        <p:spPr>
          <a:xfrm>
            <a:off x="5584540" y="6490005"/>
            <a:ext cx="10030097" cy="307777"/>
          </a:xfrm>
          <a:prstGeom prst="rect">
            <a:avLst/>
          </a:prstGeom>
          <a:noFill/>
        </p:spPr>
        <p:txBody>
          <a:bodyPr wrap="square">
            <a:spAutoFit/>
          </a:bodyPr>
          <a:lstStyle/>
          <a:p>
            <a:r>
              <a:rPr lang="en-GB" sz="1400" i="1" dirty="0">
                <a:solidFill>
                  <a:schemeClr val="bg1"/>
                </a:solidFill>
                <a:latin typeface="Arial" panose="020B0604020202020204" pitchFamily="34" charset="0"/>
                <a:cs typeface="Arial" panose="020B0604020202020204" pitchFamily="34" charset="0"/>
              </a:rPr>
              <a:t>Working effectively together to improve outcomes for children and young people</a:t>
            </a:r>
          </a:p>
        </p:txBody>
      </p:sp>
      <p:graphicFrame>
        <p:nvGraphicFramePr>
          <p:cNvPr id="8" name="Content Placeholder 3">
            <a:extLst>
              <a:ext uri="{FF2B5EF4-FFF2-40B4-BE49-F238E27FC236}">
                <a16:creationId xmlns:a16="http://schemas.microsoft.com/office/drawing/2014/main" id="{2FAC16FF-9FCC-4A7D-B85F-60F3F3BD1C3C}"/>
              </a:ext>
            </a:extLst>
          </p:cNvPr>
          <p:cNvGraphicFramePr>
            <a:graphicFrameLocks noGrp="1"/>
          </p:cNvGraphicFramePr>
          <p:nvPr>
            <p:ph idx="1"/>
            <p:extLst>
              <p:ext uri="{D42A27DB-BD31-4B8C-83A1-F6EECF244321}">
                <p14:modId xmlns:p14="http://schemas.microsoft.com/office/powerpoint/2010/main" val="3869335767"/>
              </p:ext>
            </p:extLst>
          </p:nvPr>
        </p:nvGraphicFramePr>
        <p:xfrm>
          <a:off x="1011936" y="2084370"/>
          <a:ext cx="6898350" cy="3675367"/>
        </p:xfrm>
        <a:graphic>
          <a:graphicData uri="http://schemas.openxmlformats.org/drawingml/2006/table">
            <a:tbl>
              <a:tblPr firstRow="1" bandRow="1">
                <a:tableStyleId>{21E4AEA4-8DFA-4A89-87EB-49C32662AFE0}</a:tableStyleId>
              </a:tblPr>
              <a:tblGrid>
                <a:gridCol w="2217006">
                  <a:extLst>
                    <a:ext uri="{9D8B030D-6E8A-4147-A177-3AD203B41FA5}">
                      <a16:colId xmlns:a16="http://schemas.microsoft.com/office/drawing/2014/main" val="3322016829"/>
                    </a:ext>
                  </a:extLst>
                </a:gridCol>
                <a:gridCol w="4681344">
                  <a:extLst>
                    <a:ext uri="{9D8B030D-6E8A-4147-A177-3AD203B41FA5}">
                      <a16:colId xmlns:a16="http://schemas.microsoft.com/office/drawing/2014/main" val="3217943409"/>
                    </a:ext>
                  </a:extLst>
                </a:gridCol>
              </a:tblGrid>
              <a:tr h="418321">
                <a:tc>
                  <a:txBody>
                    <a:bodyPr/>
                    <a:lstStyle/>
                    <a:p>
                      <a:r>
                        <a:rPr lang="en-GB" sz="2400">
                          <a:latin typeface="Arial" panose="020B0604020202020204" pitchFamily="34" charset="0"/>
                          <a:cs typeface="Arial" panose="020B0604020202020204" pitchFamily="34" charset="0"/>
                        </a:rPr>
                        <a:t>Diagnosis</a:t>
                      </a:r>
                    </a:p>
                  </a:txBody>
                  <a:tcPr marL="93667" marR="93667" marT="46834" marB="46834"/>
                </a:tc>
                <a:tc>
                  <a:txBody>
                    <a:bodyPr/>
                    <a:lstStyle/>
                    <a:p>
                      <a:r>
                        <a:rPr lang="en-GB" sz="2400" dirty="0">
                          <a:latin typeface="Arial" panose="020B0604020202020204" pitchFamily="34" charset="0"/>
                          <a:cs typeface="Arial" panose="020B0604020202020204" pitchFamily="34" charset="0"/>
                        </a:rPr>
                        <a:t>Needs</a:t>
                      </a:r>
                    </a:p>
                  </a:txBody>
                  <a:tcPr marL="93667" marR="93667" marT="46834" marB="46834"/>
                </a:tc>
                <a:extLst>
                  <a:ext uri="{0D108BD9-81ED-4DB2-BD59-A6C34878D82A}">
                    <a16:rowId xmlns:a16="http://schemas.microsoft.com/office/drawing/2014/main" val="2454320714"/>
                  </a:ext>
                </a:extLst>
              </a:tr>
              <a:tr h="3215939">
                <a:tc>
                  <a:txBody>
                    <a:bodyPr/>
                    <a:lstStyle/>
                    <a:p>
                      <a:pPr marL="174625" indent="-174625">
                        <a:buFont typeface="Arial" panose="020B0604020202020204" pitchFamily="34" charset="0"/>
                        <a:buChar char="•"/>
                      </a:pPr>
                      <a:r>
                        <a:rPr lang="en-GB" sz="2000" dirty="0">
                          <a:latin typeface="Arial" panose="020B0604020202020204" pitchFamily="34" charset="0"/>
                          <a:cs typeface="Arial" panose="020B0604020202020204" pitchFamily="34" charset="0"/>
                        </a:rPr>
                        <a:t>Autism</a:t>
                      </a:r>
                    </a:p>
                    <a:p>
                      <a:pPr marL="174625" indent="-174625">
                        <a:buFont typeface="Arial" panose="020B0604020202020204" pitchFamily="34" charset="0"/>
                        <a:buChar char="•"/>
                      </a:pPr>
                      <a:r>
                        <a:rPr lang="en-GB" sz="2000" dirty="0">
                          <a:latin typeface="Arial" panose="020B0604020202020204" pitchFamily="34" charset="0"/>
                          <a:cs typeface="Arial" panose="020B0604020202020204" pitchFamily="34" charset="0"/>
                        </a:rPr>
                        <a:t>Dysphagia</a:t>
                      </a:r>
                    </a:p>
                    <a:p>
                      <a:pPr marL="174625" indent="-174625">
                        <a:buFont typeface="Arial" panose="020B0604020202020204" pitchFamily="34" charset="0"/>
                        <a:buChar char="•"/>
                      </a:pPr>
                      <a:r>
                        <a:rPr lang="en-GB" sz="2000" dirty="0">
                          <a:latin typeface="Arial" panose="020B0604020202020204" pitchFamily="34" charset="0"/>
                          <a:cs typeface="Arial" panose="020B0604020202020204" pitchFamily="34" charset="0"/>
                        </a:rPr>
                        <a:t>Down’s Syndrome</a:t>
                      </a:r>
                    </a:p>
                    <a:p>
                      <a:pPr marL="174625" indent="-174625">
                        <a:buFont typeface="Arial" panose="020B0604020202020204" pitchFamily="34" charset="0"/>
                        <a:buChar char="•"/>
                      </a:pPr>
                      <a:r>
                        <a:rPr lang="en-GB" sz="2000" dirty="0">
                          <a:latin typeface="Arial" panose="020B0604020202020204" pitchFamily="34" charset="0"/>
                          <a:cs typeface="Arial" panose="020B0604020202020204" pitchFamily="34" charset="0"/>
                        </a:rPr>
                        <a:t>Cerebral Palsy</a:t>
                      </a:r>
                    </a:p>
                    <a:p>
                      <a:pPr marL="174625" indent="-174625">
                        <a:buFont typeface="Arial" panose="020B0604020202020204" pitchFamily="34" charset="0"/>
                        <a:buChar char="•"/>
                      </a:pPr>
                      <a:r>
                        <a:rPr lang="en-GB" sz="2000" dirty="0">
                          <a:latin typeface="Arial" panose="020B0604020202020204" pitchFamily="34" charset="0"/>
                          <a:cs typeface="Arial" panose="020B0604020202020204" pitchFamily="34" charset="0"/>
                        </a:rPr>
                        <a:t>ADHD</a:t>
                      </a:r>
                    </a:p>
                  </a:txBody>
                  <a:tcPr marL="93667" marR="93667" marT="46834" marB="46834"/>
                </a:tc>
                <a:tc>
                  <a:txBody>
                    <a:bodyPr/>
                    <a:lstStyle/>
                    <a:p>
                      <a:pPr marL="261938" indent="-261938">
                        <a:buFont typeface="Arial" panose="020B0604020202020204" pitchFamily="34" charset="0"/>
                        <a:buChar char="•"/>
                      </a:pPr>
                      <a:r>
                        <a:rPr lang="en-GB" sz="2000" dirty="0">
                          <a:latin typeface="Arial" panose="020B0604020202020204" pitchFamily="34" charset="0"/>
                          <a:cs typeface="Arial" panose="020B0604020202020204" pitchFamily="34" charset="0"/>
                        </a:rPr>
                        <a:t>Can become distressed with unexpected change</a:t>
                      </a:r>
                    </a:p>
                    <a:p>
                      <a:pPr marL="261938" indent="-261938">
                        <a:buFont typeface="Arial" panose="020B0604020202020204" pitchFamily="34" charset="0"/>
                        <a:buChar char="•"/>
                      </a:pPr>
                      <a:r>
                        <a:rPr lang="en-GB" sz="2000" dirty="0">
                          <a:latin typeface="Arial" panose="020B0604020202020204" pitchFamily="34" charset="0"/>
                          <a:cs typeface="Arial" panose="020B0604020202020204" pitchFamily="34" charset="0"/>
                        </a:rPr>
                        <a:t>Sensory seeking behaviours</a:t>
                      </a:r>
                    </a:p>
                    <a:p>
                      <a:pPr marL="261938" indent="-261938">
                        <a:buFont typeface="Arial" panose="020B0604020202020204" pitchFamily="34" charset="0"/>
                        <a:buChar char="•"/>
                      </a:pPr>
                      <a:r>
                        <a:rPr lang="en-GB" sz="2000" dirty="0">
                          <a:latin typeface="Arial" panose="020B0604020202020204" pitchFamily="34" charset="0"/>
                          <a:cs typeface="Arial" panose="020B0604020202020204" pitchFamily="34" charset="0"/>
                        </a:rPr>
                        <a:t>Low literacy</a:t>
                      </a:r>
                    </a:p>
                    <a:p>
                      <a:pPr marL="261938" indent="-261938">
                        <a:buFont typeface="Arial" panose="020B0604020202020204" pitchFamily="34" charset="0"/>
                        <a:buChar char="•"/>
                      </a:pPr>
                      <a:r>
                        <a:rPr lang="en-GB" sz="2000" dirty="0">
                          <a:latin typeface="Arial" panose="020B0604020202020204" pitchFamily="34" charset="0"/>
                          <a:cs typeface="Arial" panose="020B0604020202020204" pitchFamily="34" charset="0"/>
                        </a:rPr>
                        <a:t>Needs close supervision when eating due to risk of choking</a:t>
                      </a:r>
                    </a:p>
                    <a:p>
                      <a:pPr marL="261938" indent="-261938">
                        <a:buFont typeface="Arial" panose="020B0604020202020204" pitchFamily="34" charset="0"/>
                        <a:buChar char="•"/>
                      </a:pPr>
                      <a:r>
                        <a:rPr lang="en-GB" sz="2000" dirty="0">
                          <a:latin typeface="Arial" panose="020B0604020202020204" pitchFamily="34" charset="0"/>
                          <a:cs typeface="Arial" panose="020B0604020202020204" pitchFamily="34" charset="0"/>
                        </a:rPr>
                        <a:t>Tires easily</a:t>
                      </a:r>
                    </a:p>
                    <a:p>
                      <a:pPr marL="261938" indent="-261938">
                        <a:buFont typeface="Arial" panose="020B0604020202020204" pitchFamily="34" charset="0"/>
                        <a:buChar char="•"/>
                      </a:pPr>
                      <a:r>
                        <a:rPr lang="en-GB" sz="2000" dirty="0">
                          <a:latin typeface="Arial" panose="020B0604020202020204" pitchFamily="34" charset="0"/>
                          <a:cs typeface="Arial" panose="020B0604020202020204" pitchFamily="34" charset="0"/>
                        </a:rPr>
                        <a:t>Unclear speech</a:t>
                      </a:r>
                    </a:p>
                    <a:p>
                      <a:pPr marL="261938" indent="-261938">
                        <a:buFont typeface="Arial" panose="020B0604020202020204" pitchFamily="34" charset="0"/>
                        <a:buChar char="•"/>
                      </a:pPr>
                      <a:r>
                        <a:rPr lang="en-GB" sz="2000" dirty="0">
                          <a:latin typeface="Arial" panose="020B0604020202020204" pitchFamily="34" charset="0"/>
                          <a:cs typeface="Arial" panose="020B0604020202020204" pitchFamily="34" charset="0"/>
                        </a:rPr>
                        <a:t>Low confidence in social situations</a:t>
                      </a:r>
                    </a:p>
                    <a:p>
                      <a:pPr marL="261938" indent="-261938">
                        <a:buFont typeface="Arial" panose="020B0604020202020204" pitchFamily="34" charset="0"/>
                        <a:buChar char="•"/>
                      </a:pPr>
                      <a:r>
                        <a:rPr lang="en-GB" sz="2000" dirty="0">
                          <a:latin typeface="Arial" panose="020B0604020202020204" pitchFamily="34" charset="0"/>
                          <a:cs typeface="Arial" panose="020B0604020202020204" pitchFamily="34" charset="0"/>
                        </a:rPr>
                        <a:t>Low muscle tone</a:t>
                      </a:r>
                    </a:p>
                  </a:txBody>
                  <a:tcPr marL="93667" marR="93667" marT="46834" marB="46834"/>
                </a:tc>
                <a:extLst>
                  <a:ext uri="{0D108BD9-81ED-4DB2-BD59-A6C34878D82A}">
                    <a16:rowId xmlns:a16="http://schemas.microsoft.com/office/drawing/2014/main" val="354107032"/>
                  </a:ext>
                </a:extLst>
              </a:tr>
            </a:tbl>
          </a:graphicData>
        </a:graphic>
      </p:graphicFrame>
      <p:pic>
        <p:nvPicPr>
          <p:cNvPr id="9" name="Picture 2" descr="Children at North Yorkshire school. ">
            <a:extLst>
              <a:ext uri="{FF2B5EF4-FFF2-40B4-BE49-F238E27FC236}">
                <a16:creationId xmlns:a16="http://schemas.microsoft.com/office/drawing/2014/main" id="{CC787BF0-7B79-4D15-A032-ECA17E531F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92402" y="2834502"/>
            <a:ext cx="3565180" cy="2376787"/>
          </a:xfrm>
          <a:prstGeom prst="rect">
            <a:avLst/>
          </a:prstGeom>
          <a:ln>
            <a:solidFill>
              <a:schemeClr val="accent1"/>
            </a:solid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08986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3446</TotalTime>
  <Words>3914</Words>
  <Application>Microsoft Office PowerPoint</Application>
  <PresentationFormat>Widescreen</PresentationFormat>
  <Paragraphs>281</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Calibri Light</vt:lpstr>
      <vt:lpstr>Wingdings</vt:lpstr>
      <vt:lpstr>Office Theme</vt:lpstr>
      <vt:lpstr>Special Educational Needs and Disability (SEND) Training </vt:lpstr>
      <vt:lpstr>Audience and objectives</vt:lpstr>
      <vt:lpstr>Statue/ Policies/ Guidance</vt:lpstr>
      <vt:lpstr>What is SEND?</vt:lpstr>
      <vt:lpstr>Learning difficulty or learning disability?</vt:lpstr>
      <vt:lpstr>Autism Spectrum Condition (ASC)</vt:lpstr>
      <vt:lpstr>Thinking about diagnoses</vt:lpstr>
      <vt:lpstr>Thinking about needs</vt:lpstr>
      <vt:lpstr>Diagnoses and needs</vt:lpstr>
      <vt:lpstr>Changing and emerging needs</vt:lpstr>
      <vt:lpstr>Inclusion</vt:lpstr>
      <vt:lpstr>Perspectives</vt:lpstr>
      <vt:lpstr>The Social Model of Disability</vt:lpstr>
      <vt:lpstr>Isolated and Holistic Model</vt:lpstr>
      <vt:lpstr>The SEND jigsaw puzzle!</vt:lpstr>
      <vt:lpstr>Holistic outcomes</vt:lpstr>
      <vt:lpstr>Making outcomes-based decisions</vt:lpstr>
      <vt:lpstr>Working together</vt:lpstr>
      <vt:lpstr>Being person-centred</vt:lpstr>
      <vt:lpstr>Being an advocate</vt:lpstr>
      <vt:lpstr>Remember!</vt:lpstr>
      <vt:lpstr>Levels of support</vt:lpstr>
      <vt:lpstr>Roles and responsibilities for SEND (NHS)</vt:lpstr>
      <vt:lpstr>Roles and responsibilities for SEND (NHS)</vt:lpstr>
      <vt:lpstr>What is an Education, Health and Care plan?</vt:lpstr>
      <vt:lpstr>An overview of the process</vt:lpstr>
      <vt:lpstr>The EHCP process in more detail</vt:lpstr>
      <vt:lpstr>Thinking about parent carers</vt:lpstr>
      <vt:lpstr>Lived experience of parents</vt:lpstr>
      <vt:lpstr>Safeguarding CYP with SEND are at greatest risk of abuse</vt:lpstr>
      <vt:lpstr>Final reflections</vt:lpstr>
      <vt:lpstr>Thank you for completing this training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 Training (title TBC)</dc:title>
  <dc:creator>Philippa Watts</dc:creator>
  <cp:lastModifiedBy>MAINPRIZE, Charlotte (NHS HUMBER AND NORTH YORKSHIRE ICB - 42D)</cp:lastModifiedBy>
  <cp:revision>115</cp:revision>
  <dcterms:created xsi:type="dcterms:W3CDTF">2021-05-06T09:22:14Z</dcterms:created>
  <dcterms:modified xsi:type="dcterms:W3CDTF">2023-01-18T10:17:46Z</dcterms:modified>
</cp:coreProperties>
</file>