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309" r:id="rId4"/>
    <p:sldId id="311" r:id="rId5"/>
    <p:sldId id="312" r:id="rId6"/>
    <p:sldId id="313" r:id="rId7"/>
    <p:sldId id="314" r:id="rId8"/>
    <p:sldId id="315" r:id="rId9"/>
    <p:sldId id="316" r:id="rId10"/>
    <p:sldId id="329" r:id="rId11"/>
    <p:sldId id="317" r:id="rId12"/>
    <p:sldId id="318" r:id="rId13"/>
    <p:sldId id="319" r:id="rId14"/>
    <p:sldId id="320" r:id="rId15"/>
    <p:sldId id="321" r:id="rId16"/>
    <p:sldId id="322" r:id="rId17"/>
    <p:sldId id="323" r:id="rId18"/>
    <p:sldId id="324" r:id="rId19"/>
    <p:sldId id="325" r:id="rId20"/>
    <p:sldId id="326" r:id="rId21"/>
    <p:sldId id="327" r:id="rId22"/>
    <p:sldId id="32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14911C8-5CE3-C538-1346-A5B72B8A11DA}" name="WOOTTON, Louise (NHS HUMBER AND NORTH YORKSHIRE ICB - 03Q)" initials="WL(HANYI0" userId="S::louise.wootton2@nhs.net::4f4eaae0-8d19-45b2-8de2-08e732868b5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hilippa Watts" initials="PW" lastIdx="12" clrIdx="0">
    <p:extLst>
      <p:ext uri="{19B8F6BF-5375-455C-9EA6-DF929625EA0E}">
        <p15:presenceInfo xmlns:p15="http://schemas.microsoft.com/office/powerpoint/2012/main" userId="S-1-5-21-1099761310-1732913671-2243477033-1691" providerId="AD"/>
      </p:ext>
    </p:extLst>
  </p:cmAuthor>
  <p:cmAuthor id="2" name="NEWSOME, Sally (NHS NORTH YORKSHIRE CCG)" initials="NS(NYC" lastIdx="2" clrIdx="1">
    <p:extLst>
      <p:ext uri="{19B8F6BF-5375-455C-9EA6-DF929625EA0E}">
        <p15:presenceInfo xmlns:p15="http://schemas.microsoft.com/office/powerpoint/2012/main" userId="S::sally.newsome2@nhs.net::ca5a889a-79ac-4063-86c6-a3b5539077c4" providerId="AD"/>
      </p:ext>
    </p:extLst>
  </p:cmAuthor>
  <p:cmAuthor id="3" name="WOOTTON, Louise (NHS VALE OF YORK CCG)" initials="WL(VOYC" lastIdx="8" clrIdx="2">
    <p:extLst>
      <p:ext uri="{19B8F6BF-5375-455C-9EA6-DF929625EA0E}">
        <p15:presenceInfo xmlns:p15="http://schemas.microsoft.com/office/powerpoint/2012/main" userId="S::louise.wootton2@nhs.net::4f4eaae0-8d19-45b2-8de2-08e732868b59" providerId="AD"/>
      </p:ext>
    </p:extLst>
  </p:cmAuthor>
  <p:cmAuthor id="4" name="SAYERS, Georgina (NHS NORTH YORKSHIRE CCG)" initials="SG(NYC" lastIdx="1" clrIdx="3">
    <p:extLst>
      <p:ext uri="{19B8F6BF-5375-455C-9EA6-DF929625EA0E}">
        <p15:presenceInfo xmlns:p15="http://schemas.microsoft.com/office/powerpoint/2012/main" userId="S::georgina.sayers1@nhs.net::aa03ef64-75ef-4136-acc5-df802739f6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8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13253E-6E4D-436F-B7BC-0114713B4FE1}"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GB"/>
        </a:p>
      </dgm:t>
    </dgm:pt>
    <dgm:pt modelId="{CFE7C2D5-CC3C-4FE7-AF03-C2127187C8A5}">
      <dgm:prSet custT="1"/>
      <dgm:spPr/>
      <dgm:t>
        <a:bodyPr/>
        <a:lstStyle/>
        <a:p>
          <a:pPr algn="ctr"/>
          <a:r>
            <a:rPr lang="en-GB" sz="2200" b="0" i="0" dirty="0">
              <a:solidFill>
                <a:schemeClr val="tx1"/>
              </a:solidFill>
              <a:latin typeface="Arial" panose="020B0604020202020204" pitchFamily="34" charset="0"/>
              <a:cs typeface="Arial" panose="020B0604020202020204" pitchFamily="34" charset="0"/>
            </a:rPr>
            <a:t>Speech, language and communication needs</a:t>
          </a:r>
          <a:endParaRPr lang="en-GB" sz="2200" dirty="0">
            <a:solidFill>
              <a:schemeClr val="tx1"/>
            </a:solidFill>
            <a:latin typeface="Arial" panose="020B0604020202020204" pitchFamily="34" charset="0"/>
            <a:cs typeface="Arial" panose="020B0604020202020204" pitchFamily="34" charset="0"/>
          </a:endParaRPr>
        </a:p>
      </dgm:t>
    </dgm:pt>
    <dgm:pt modelId="{F0E0F814-C34F-4869-9FFE-505139AFEEA9}" type="parTrans" cxnId="{EDC59F5B-07D5-4B3D-8D5B-87C39E1B64E9}">
      <dgm:prSet/>
      <dgm:spPr/>
      <dgm:t>
        <a:bodyPr/>
        <a:lstStyle/>
        <a:p>
          <a:endParaRPr lang="en-GB"/>
        </a:p>
      </dgm:t>
    </dgm:pt>
    <dgm:pt modelId="{7A9BCA75-F593-4FF6-8CAE-C64AEB1950C9}" type="sibTrans" cxnId="{EDC59F5B-07D5-4B3D-8D5B-87C39E1B64E9}">
      <dgm:prSet/>
      <dgm:spPr/>
      <dgm:t>
        <a:bodyPr/>
        <a:lstStyle/>
        <a:p>
          <a:endParaRPr lang="en-GB"/>
        </a:p>
      </dgm:t>
    </dgm:pt>
    <dgm:pt modelId="{BA5F10D0-B57B-4E9E-9215-A59B1CB1584C}">
      <dgm:prSet custT="1"/>
      <dgm:spPr/>
      <dgm:t>
        <a:bodyPr/>
        <a:lstStyle/>
        <a:p>
          <a:pPr algn="ctr"/>
          <a:r>
            <a:rPr lang="en-GB" sz="2200" b="0" i="0" dirty="0">
              <a:solidFill>
                <a:schemeClr val="tx1"/>
              </a:solidFill>
              <a:latin typeface="Arial" panose="020B0604020202020204" pitchFamily="34" charset="0"/>
              <a:cs typeface="Arial" panose="020B0604020202020204" pitchFamily="34" charset="0"/>
            </a:rPr>
            <a:t>Being out of school/ social isolation</a:t>
          </a:r>
          <a:endParaRPr lang="en-GB" sz="2200" dirty="0">
            <a:solidFill>
              <a:schemeClr val="tx1"/>
            </a:solidFill>
            <a:latin typeface="Arial" panose="020B0604020202020204" pitchFamily="34" charset="0"/>
            <a:cs typeface="Arial" panose="020B0604020202020204" pitchFamily="34" charset="0"/>
          </a:endParaRPr>
        </a:p>
      </dgm:t>
    </dgm:pt>
    <dgm:pt modelId="{4C98BEAC-D226-43D5-A4EB-01C0C2075A8F}" type="parTrans" cxnId="{AB4427BD-8D6C-4F9B-BF4A-326648C42830}">
      <dgm:prSet/>
      <dgm:spPr/>
      <dgm:t>
        <a:bodyPr/>
        <a:lstStyle/>
        <a:p>
          <a:endParaRPr lang="en-GB"/>
        </a:p>
      </dgm:t>
    </dgm:pt>
    <dgm:pt modelId="{9CA1B07D-7545-4425-99CA-7A9F15994B9B}" type="sibTrans" cxnId="{AB4427BD-8D6C-4F9B-BF4A-326648C42830}">
      <dgm:prSet/>
      <dgm:spPr/>
      <dgm:t>
        <a:bodyPr/>
        <a:lstStyle/>
        <a:p>
          <a:endParaRPr lang="en-GB"/>
        </a:p>
      </dgm:t>
    </dgm:pt>
    <dgm:pt modelId="{DEF7E7E2-D347-407C-A4C6-E07E26CF4F0B}">
      <dgm:prSet custT="1"/>
      <dgm:spPr/>
      <dgm:t>
        <a:bodyPr/>
        <a:lstStyle/>
        <a:p>
          <a:pPr algn="ctr"/>
          <a:r>
            <a:rPr lang="en-GB" sz="2200" b="0" i="0" dirty="0">
              <a:solidFill>
                <a:schemeClr val="tx1"/>
              </a:solidFill>
              <a:latin typeface="Arial" panose="020B0604020202020204" pitchFamily="34" charset="0"/>
              <a:cs typeface="Arial" panose="020B0604020202020204" pitchFamily="34" charset="0"/>
            </a:rPr>
            <a:t>Difficulties recognising experiences as inappropriate/ abusive</a:t>
          </a:r>
          <a:endParaRPr lang="en-GB" sz="2200" dirty="0">
            <a:solidFill>
              <a:schemeClr val="tx1"/>
            </a:solidFill>
            <a:latin typeface="Arial" panose="020B0604020202020204" pitchFamily="34" charset="0"/>
            <a:cs typeface="Arial" panose="020B0604020202020204" pitchFamily="34" charset="0"/>
          </a:endParaRPr>
        </a:p>
      </dgm:t>
    </dgm:pt>
    <dgm:pt modelId="{6B5B70EB-0740-43F1-8C0A-796C1C9555A4}" type="parTrans" cxnId="{B3C43FAD-872C-4A0F-A2A8-BDA12EAE19AB}">
      <dgm:prSet/>
      <dgm:spPr/>
      <dgm:t>
        <a:bodyPr/>
        <a:lstStyle/>
        <a:p>
          <a:endParaRPr lang="en-GB"/>
        </a:p>
      </dgm:t>
    </dgm:pt>
    <dgm:pt modelId="{87D37FE4-D793-4CE8-B308-6EB2BE034382}" type="sibTrans" cxnId="{B3C43FAD-872C-4A0F-A2A8-BDA12EAE19AB}">
      <dgm:prSet/>
      <dgm:spPr/>
      <dgm:t>
        <a:bodyPr/>
        <a:lstStyle/>
        <a:p>
          <a:endParaRPr lang="en-GB"/>
        </a:p>
      </dgm:t>
    </dgm:pt>
    <dgm:pt modelId="{82BAD097-B610-4445-867A-252A7707E927}">
      <dgm:prSet custT="1"/>
      <dgm:spPr/>
      <dgm:t>
        <a:bodyPr/>
        <a:lstStyle/>
        <a:p>
          <a:pPr algn="ctr"/>
          <a:r>
            <a:rPr lang="en-GB" sz="2200" b="0" i="0" dirty="0">
              <a:solidFill>
                <a:schemeClr val="tx1"/>
              </a:solidFill>
              <a:latin typeface="Arial" panose="020B0604020202020204" pitchFamily="34" charset="0"/>
              <a:cs typeface="Arial" panose="020B0604020202020204" pitchFamily="34" charset="0"/>
            </a:rPr>
            <a:t>Particular health or mental health conditions</a:t>
          </a:r>
          <a:endParaRPr lang="en-GB" sz="2200" dirty="0">
            <a:solidFill>
              <a:schemeClr val="tx1"/>
            </a:solidFill>
            <a:latin typeface="Arial" panose="020B0604020202020204" pitchFamily="34" charset="0"/>
            <a:cs typeface="Arial" panose="020B0604020202020204" pitchFamily="34" charset="0"/>
          </a:endParaRPr>
        </a:p>
      </dgm:t>
    </dgm:pt>
    <dgm:pt modelId="{FFD15DA0-9AA5-4367-B2EF-31E9A212B0CF}" type="parTrans" cxnId="{06A8E168-EEA8-427B-A405-F07C22FFFF42}">
      <dgm:prSet/>
      <dgm:spPr/>
      <dgm:t>
        <a:bodyPr/>
        <a:lstStyle/>
        <a:p>
          <a:endParaRPr lang="en-GB"/>
        </a:p>
      </dgm:t>
    </dgm:pt>
    <dgm:pt modelId="{FB6D782D-E5B4-4321-B0C1-8C3648AF45AD}" type="sibTrans" cxnId="{06A8E168-EEA8-427B-A405-F07C22FFFF42}">
      <dgm:prSet/>
      <dgm:spPr/>
      <dgm:t>
        <a:bodyPr/>
        <a:lstStyle/>
        <a:p>
          <a:endParaRPr lang="en-GB"/>
        </a:p>
      </dgm:t>
    </dgm:pt>
    <dgm:pt modelId="{5BC217C7-8FEE-4333-88BD-BAB2771FD968}" type="pres">
      <dgm:prSet presAssocID="{B913253E-6E4D-436F-B7BC-0114713B4FE1}" presName="diagram" presStyleCnt="0">
        <dgm:presLayoutVars>
          <dgm:dir/>
          <dgm:resizeHandles val="exact"/>
        </dgm:presLayoutVars>
      </dgm:prSet>
      <dgm:spPr/>
    </dgm:pt>
    <dgm:pt modelId="{2519BE7C-BE50-4F26-B4A4-49047A1C9A69}" type="pres">
      <dgm:prSet presAssocID="{CFE7C2D5-CC3C-4FE7-AF03-C2127187C8A5}" presName="node" presStyleLbl="node1" presStyleIdx="0" presStyleCnt="4">
        <dgm:presLayoutVars>
          <dgm:bulletEnabled val="1"/>
        </dgm:presLayoutVars>
      </dgm:prSet>
      <dgm:spPr/>
    </dgm:pt>
    <dgm:pt modelId="{18FC056E-616A-4CC8-BD69-3E3A8EE69F36}" type="pres">
      <dgm:prSet presAssocID="{7A9BCA75-F593-4FF6-8CAE-C64AEB1950C9}" presName="sibTrans" presStyleCnt="0"/>
      <dgm:spPr/>
    </dgm:pt>
    <dgm:pt modelId="{A9AC621B-E347-4AB1-90B0-BF1C747807C1}" type="pres">
      <dgm:prSet presAssocID="{BA5F10D0-B57B-4E9E-9215-A59B1CB1584C}" presName="node" presStyleLbl="node1" presStyleIdx="1" presStyleCnt="4">
        <dgm:presLayoutVars>
          <dgm:bulletEnabled val="1"/>
        </dgm:presLayoutVars>
      </dgm:prSet>
      <dgm:spPr/>
    </dgm:pt>
    <dgm:pt modelId="{E4C88EB2-F12C-4AA1-8912-A47F1BAEC4C1}" type="pres">
      <dgm:prSet presAssocID="{9CA1B07D-7545-4425-99CA-7A9F15994B9B}" presName="sibTrans" presStyleCnt="0"/>
      <dgm:spPr/>
    </dgm:pt>
    <dgm:pt modelId="{0AB14DEB-0A6F-408B-9399-011B477A0F77}" type="pres">
      <dgm:prSet presAssocID="{DEF7E7E2-D347-407C-A4C6-E07E26CF4F0B}" presName="node" presStyleLbl="node1" presStyleIdx="2" presStyleCnt="4">
        <dgm:presLayoutVars>
          <dgm:bulletEnabled val="1"/>
        </dgm:presLayoutVars>
      </dgm:prSet>
      <dgm:spPr/>
    </dgm:pt>
    <dgm:pt modelId="{01693A8A-D191-4CAD-9D98-1AA8566A49D0}" type="pres">
      <dgm:prSet presAssocID="{87D37FE4-D793-4CE8-B308-6EB2BE034382}" presName="sibTrans" presStyleCnt="0"/>
      <dgm:spPr/>
    </dgm:pt>
    <dgm:pt modelId="{262B2D47-D187-492F-B6C4-EC16CDE38E10}" type="pres">
      <dgm:prSet presAssocID="{82BAD097-B610-4445-867A-252A7707E927}" presName="node" presStyleLbl="node1" presStyleIdx="3" presStyleCnt="4">
        <dgm:presLayoutVars>
          <dgm:bulletEnabled val="1"/>
        </dgm:presLayoutVars>
      </dgm:prSet>
      <dgm:spPr/>
    </dgm:pt>
  </dgm:ptLst>
  <dgm:cxnLst>
    <dgm:cxn modelId="{EDC59F5B-07D5-4B3D-8D5B-87C39E1B64E9}" srcId="{B913253E-6E4D-436F-B7BC-0114713B4FE1}" destId="{CFE7C2D5-CC3C-4FE7-AF03-C2127187C8A5}" srcOrd="0" destOrd="0" parTransId="{F0E0F814-C34F-4869-9FFE-505139AFEEA9}" sibTransId="{7A9BCA75-F593-4FF6-8CAE-C64AEB1950C9}"/>
    <dgm:cxn modelId="{06A8E168-EEA8-427B-A405-F07C22FFFF42}" srcId="{B913253E-6E4D-436F-B7BC-0114713B4FE1}" destId="{82BAD097-B610-4445-867A-252A7707E927}" srcOrd="3" destOrd="0" parTransId="{FFD15DA0-9AA5-4367-B2EF-31E9A212B0CF}" sibTransId="{FB6D782D-E5B4-4321-B0C1-8C3648AF45AD}"/>
    <dgm:cxn modelId="{00AAF96B-B5E3-43F6-A2E5-D42A90852A61}" type="presOf" srcId="{CFE7C2D5-CC3C-4FE7-AF03-C2127187C8A5}" destId="{2519BE7C-BE50-4F26-B4A4-49047A1C9A69}" srcOrd="0" destOrd="0" presId="urn:microsoft.com/office/officeart/2005/8/layout/default"/>
    <dgm:cxn modelId="{1C17658C-50F3-4D47-9727-523451C8CCCF}" type="presOf" srcId="{BA5F10D0-B57B-4E9E-9215-A59B1CB1584C}" destId="{A9AC621B-E347-4AB1-90B0-BF1C747807C1}" srcOrd="0" destOrd="0" presId="urn:microsoft.com/office/officeart/2005/8/layout/default"/>
    <dgm:cxn modelId="{B3C43FAD-872C-4A0F-A2A8-BDA12EAE19AB}" srcId="{B913253E-6E4D-436F-B7BC-0114713B4FE1}" destId="{DEF7E7E2-D347-407C-A4C6-E07E26CF4F0B}" srcOrd="2" destOrd="0" parTransId="{6B5B70EB-0740-43F1-8C0A-796C1C9555A4}" sibTransId="{87D37FE4-D793-4CE8-B308-6EB2BE034382}"/>
    <dgm:cxn modelId="{AB4427BD-8D6C-4F9B-BF4A-326648C42830}" srcId="{B913253E-6E4D-436F-B7BC-0114713B4FE1}" destId="{BA5F10D0-B57B-4E9E-9215-A59B1CB1584C}" srcOrd="1" destOrd="0" parTransId="{4C98BEAC-D226-43D5-A4EB-01C0C2075A8F}" sibTransId="{9CA1B07D-7545-4425-99CA-7A9F15994B9B}"/>
    <dgm:cxn modelId="{BF595DCF-9310-475F-9B7B-4207B4D6DF05}" type="presOf" srcId="{B913253E-6E4D-436F-B7BC-0114713B4FE1}" destId="{5BC217C7-8FEE-4333-88BD-BAB2771FD968}" srcOrd="0" destOrd="0" presId="urn:microsoft.com/office/officeart/2005/8/layout/default"/>
    <dgm:cxn modelId="{1814F1D7-2B48-4C7F-A5DD-CDF3F0BC271B}" type="presOf" srcId="{DEF7E7E2-D347-407C-A4C6-E07E26CF4F0B}" destId="{0AB14DEB-0A6F-408B-9399-011B477A0F77}" srcOrd="0" destOrd="0" presId="urn:microsoft.com/office/officeart/2005/8/layout/default"/>
    <dgm:cxn modelId="{B949B8D8-EB9C-474A-B14F-230EBBF835AD}" type="presOf" srcId="{82BAD097-B610-4445-867A-252A7707E927}" destId="{262B2D47-D187-492F-B6C4-EC16CDE38E10}" srcOrd="0" destOrd="0" presId="urn:microsoft.com/office/officeart/2005/8/layout/default"/>
    <dgm:cxn modelId="{8124481A-6CEA-46AA-BB77-DAD9BC40ACAD}" type="presParOf" srcId="{5BC217C7-8FEE-4333-88BD-BAB2771FD968}" destId="{2519BE7C-BE50-4F26-B4A4-49047A1C9A69}" srcOrd="0" destOrd="0" presId="urn:microsoft.com/office/officeart/2005/8/layout/default"/>
    <dgm:cxn modelId="{1D3BF963-2ED2-4DEF-8FE2-3249AF6C80C2}" type="presParOf" srcId="{5BC217C7-8FEE-4333-88BD-BAB2771FD968}" destId="{18FC056E-616A-4CC8-BD69-3E3A8EE69F36}" srcOrd="1" destOrd="0" presId="urn:microsoft.com/office/officeart/2005/8/layout/default"/>
    <dgm:cxn modelId="{0BE731E8-96CD-49B7-97F5-2908B6E39AD3}" type="presParOf" srcId="{5BC217C7-8FEE-4333-88BD-BAB2771FD968}" destId="{A9AC621B-E347-4AB1-90B0-BF1C747807C1}" srcOrd="2" destOrd="0" presId="urn:microsoft.com/office/officeart/2005/8/layout/default"/>
    <dgm:cxn modelId="{1D42BF73-B4A0-484A-8644-DF926B188085}" type="presParOf" srcId="{5BC217C7-8FEE-4333-88BD-BAB2771FD968}" destId="{E4C88EB2-F12C-4AA1-8912-A47F1BAEC4C1}" srcOrd="3" destOrd="0" presId="urn:microsoft.com/office/officeart/2005/8/layout/default"/>
    <dgm:cxn modelId="{DF39152C-9959-409B-B66A-BCA965A0FB9A}" type="presParOf" srcId="{5BC217C7-8FEE-4333-88BD-BAB2771FD968}" destId="{0AB14DEB-0A6F-408B-9399-011B477A0F77}" srcOrd="4" destOrd="0" presId="urn:microsoft.com/office/officeart/2005/8/layout/default"/>
    <dgm:cxn modelId="{0B43C0EB-B764-40D1-94C7-CDF0BABFE21C}" type="presParOf" srcId="{5BC217C7-8FEE-4333-88BD-BAB2771FD968}" destId="{01693A8A-D191-4CAD-9D98-1AA8566A49D0}" srcOrd="5" destOrd="0" presId="urn:microsoft.com/office/officeart/2005/8/layout/default"/>
    <dgm:cxn modelId="{1B04BD37-3BF1-4CB8-B2DF-F2208F8A0E20}" type="presParOf" srcId="{5BC217C7-8FEE-4333-88BD-BAB2771FD968}" destId="{262B2D47-D187-492F-B6C4-EC16CDE38E10}"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08E4CE-852A-4B96-B0DC-2979A565AD64}" type="doc">
      <dgm:prSet loTypeId="urn:microsoft.com/office/officeart/2005/8/layout/default" loCatId="list" qsTypeId="urn:microsoft.com/office/officeart/2005/8/quickstyle/simple1" qsCatId="simple" csTypeId="urn:microsoft.com/office/officeart/2005/8/colors/accent4_2" csCatId="accent4" phldr="1"/>
      <dgm:spPr/>
      <dgm:t>
        <a:bodyPr/>
        <a:lstStyle/>
        <a:p>
          <a:endParaRPr lang="en-GB"/>
        </a:p>
      </dgm:t>
    </dgm:pt>
    <dgm:pt modelId="{D3CE02DC-1815-45FF-ADAE-DF9F910DF17A}">
      <dgm:prSet/>
      <dgm:spPr/>
      <dgm:t>
        <a:bodyPr/>
        <a:lstStyle/>
        <a:p>
          <a:pPr algn="ctr"/>
          <a:r>
            <a:rPr lang="en-GB" b="0" i="0" dirty="0">
              <a:solidFill>
                <a:schemeClr val="tx1"/>
              </a:solidFill>
              <a:latin typeface="Arial" panose="020B0604020202020204" pitchFamily="34" charset="0"/>
              <a:cs typeface="Arial" panose="020B0604020202020204" pitchFamily="34" charset="0"/>
            </a:rPr>
            <a:t>Difficulties expressing experiences or being understood</a:t>
          </a:r>
          <a:endParaRPr lang="en-GB" dirty="0">
            <a:solidFill>
              <a:schemeClr val="tx1"/>
            </a:solidFill>
            <a:latin typeface="Arial" panose="020B0604020202020204" pitchFamily="34" charset="0"/>
            <a:cs typeface="Arial" panose="020B0604020202020204" pitchFamily="34" charset="0"/>
          </a:endParaRPr>
        </a:p>
      </dgm:t>
    </dgm:pt>
    <dgm:pt modelId="{D960999F-B86A-4D12-974B-005651B0D25B}" type="parTrans" cxnId="{3D4E1B03-63E7-4515-870D-82AD2FE217A3}">
      <dgm:prSet/>
      <dgm:spPr/>
      <dgm:t>
        <a:bodyPr/>
        <a:lstStyle/>
        <a:p>
          <a:endParaRPr lang="en-GB"/>
        </a:p>
      </dgm:t>
    </dgm:pt>
    <dgm:pt modelId="{51FB75F2-0996-48D4-8AA4-08C1DDB79103}" type="sibTrans" cxnId="{3D4E1B03-63E7-4515-870D-82AD2FE217A3}">
      <dgm:prSet/>
      <dgm:spPr/>
      <dgm:t>
        <a:bodyPr/>
        <a:lstStyle/>
        <a:p>
          <a:endParaRPr lang="en-GB"/>
        </a:p>
      </dgm:t>
    </dgm:pt>
    <dgm:pt modelId="{5BF6A8E8-B861-4305-9DED-0B293CDA3EDE}">
      <dgm:prSet/>
      <dgm:spPr/>
      <dgm:t>
        <a:bodyPr/>
        <a:lstStyle/>
        <a:p>
          <a:pPr algn="ctr"/>
          <a:r>
            <a:rPr lang="en-GB" b="0" i="0" dirty="0">
              <a:solidFill>
                <a:schemeClr val="tx1"/>
              </a:solidFill>
              <a:latin typeface="Arial" panose="020B0604020202020204" pitchFamily="34" charset="0"/>
              <a:cs typeface="Arial" panose="020B0604020202020204" pitchFamily="34" charset="0"/>
            </a:rPr>
            <a:t>Fewer trusted people to report to or to pick up on signs</a:t>
          </a:r>
          <a:r>
            <a:rPr lang="en-GB" dirty="0">
              <a:solidFill>
                <a:schemeClr val="tx1"/>
              </a:solidFill>
              <a:latin typeface="Arial" panose="020B0604020202020204" pitchFamily="34" charset="0"/>
              <a:cs typeface="Arial" panose="020B0604020202020204" pitchFamily="34" charset="0"/>
            </a:rPr>
            <a:t> of a </a:t>
          </a:r>
          <a:r>
            <a:rPr lang="en-GB" b="0" i="0" dirty="0">
              <a:solidFill>
                <a:schemeClr val="tx1"/>
              </a:solidFill>
              <a:latin typeface="Arial" panose="020B0604020202020204" pitchFamily="34" charset="0"/>
              <a:cs typeface="Arial" panose="020B0604020202020204" pitchFamily="34" charset="0"/>
            </a:rPr>
            <a:t>Learning disability</a:t>
          </a:r>
          <a:endParaRPr lang="en-GB" dirty="0">
            <a:solidFill>
              <a:schemeClr val="tx1"/>
            </a:solidFill>
            <a:latin typeface="Arial" panose="020B0604020202020204" pitchFamily="34" charset="0"/>
            <a:cs typeface="Arial" panose="020B0604020202020204" pitchFamily="34" charset="0"/>
          </a:endParaRPr>
        </a:p>
      </dgm:t>
    </dgm:pt>
    <dgm:pt modelId="{1226B888-B09C-4462-95E4-50E6E85F38A8}" type="parTrans" cxnId="{4C8122E3-F2E6-4CFA-8060-4591C163BAD3}">
      <dgm:prSet/>
      <dgm:spPr/>
      <dgm:t>
        <a:bodyPr/>
        <a:lstStyle/>
        <a:p>
          <a:endParaRPr lang="en-GB"/>
        </a:p>
      </dgm:t>
    </dgm:pt>
    <dgm:pt modelId="{C33DBA7F-72A7-4FA7-9179-370216D11F30}" type="sibTrans" cxnId="{4C8122E3-F2E6-4CFA-8060-4591C163BAD3}">
      <dgm:prSet/>
      <dgm:spPr/>
      <dgm:t>
        <a:bodyPr/>
        <a:lstStyle/>
        <a:p>
          <a:endParaRPr lang="en-GB"/>
        </a:p>
      </dgm:t>
    </dgm:pt>
    <dgm:pt modelId="{B982FDAB-8D46-4EF7-BC18-9994799E8626}">
      <dgm:prSet/>
      <dgm:spPr/>
      <dgm:t>
        <a:bodyPr/>
        <a:lstStyle/>
        <a:p>
          <a:pPr algn="ctr"/>
          <a:r>
            <a:rPr lang="en-GB" b="0" i="0" dirty="0">
              <a:solidFill>
                <a:schemeClr val="tx1"/>
              </a:solidFill>
              <a:latin typeface="Arial" panose="020B0604020202020204" pitchFamily="34" charset="0"/>
              <a:cs typeface="Arial" panose="020B0604020202020204" pitchFamily="34" charset="0"/>
            </a:rPr>
            <a:t>Conditions may mask signs of abuse or mistreatment</a:t>
          </a:r>
          <a:endParaRPr lang="en-GB" dirty="0">
            <a:solidFill>
              <a:schemeClr val="tx1"/>
            </a:solidFill>
            <a:latin typeface="Arial" panose="020B0604020202020204" pitchFamily="34" charset="0"/>
            <a:cs typeface="Arial" panose="020B0604020202020204" pitchFamily="34" charset="0"/>
          </a:endParaRPr>
        </a:p>
      </dgm:t>
    </dgm:pt>
    <dgm:pt modelId="{CAF7BF61-EEA5-454E-9532-7A783AB4F860}" type="parTrans" cxnId="{F272113E-9666-4A7B-967C-44542FB82265}">
      <dgm:prSet/>
      <dgm:spPr/>
      <dgm:t>
        <a:bodyPr/>
        <a:lstStyle/>
        <a:p>
          <a:endParaRPr lang="en-GB"/>
        </a:p>
      </dgm:t>
    </dgm:pt>
    <dgm:pt modelId="{A9AFC8FA-0649-4FDA-A93A-278060D5F4FA}" type="sibTrans" cxnId="{F272113E-9666-4A7B-967C-44542FB82265}">
      <dgm:prSet/>
      <dgm:spPr/>
      <dgm:t>
        <a:bodyPr/>
        <a:lstStyle/>
        <a:p>
          <a:endParaRPr lang="en-GB"/>
        </a:p>
      </dgm:t>
    </dgm:pt>
    <dgm:pt modelId="{F3CF9498-2420-4ADD-8841-D1C0BC2A3DAD}" type="pres">
      <dgm:prSet presAssocID="{C808E4CE-852A-4B96-B0DC-2979A565AD64}" presName="diagram" presStyleCnt="0">
        <dgm:presLayoutVars>
          <dgm:dir/>
          <dgm:resizeHandles val="exact"/>
        </dgm:presLayoutVars>
      </dgm:prSet>
      <dgm:spPr/>
    </dgm:pt>
    <dgm:pt modelId="{6458EA75-0D56-4128-AC2C-022C4494FC4E}" type="pres">
      <dgm:prSet presAssocID="{D3CE02DC-1815-45FF-ADAE-DF9F910DF17A}" presName="node" presStyleLbl="node1" presStyleIdx="0" presStyleCnt="3">
        <dgm:presLayoutVars>
          <dgm:bulletEnabled val="1"/>
        </dgm:presLayoutVars>
      </dgm:prSet>
      <dgm:spPr/>
    </dgm:pt>
    <dgm:pt modelId="{A3F5AFDB-5188-4B16-97A2-E74D9EB6C41B}" type="pres">
      <dgm:prSet presAssocID="{51FB75F2-0996-48D4-8AA4-08C1DDB79103}" presName="sibTrans" presStyleCnt="0"/>
      <dgm:spPr/>
    </dgm:pt>
    <dgm:pt modelId="{0789CF6D-8768-4EA8-908B-8F6507FAEAB6}" type="pres">
      <dgm:prSet presAssocID="{5BF6A8E8-B861-4305-9DED-0B293CDA3EDE}" presName="node" presStyleLbl="node1" presStyleIdx="1" presStyleCnt="3">
        <dgm:presLayoutVars>
          <dgm:bulletEnabled val="1"/>
        </dgm:presLayoutVars>
      </dgm:prSet>
      <dgm:spPr/>
    </dgm:pt>
    <dgm:pt modelId="{470C1154-B5DB-44C4-8CF2-CBBB3CA316E9}" type="pres">
      <dgm:prSet presAssocID="{C33DBA7F-72A7-4FA7-9179-370216D11F30}" presName="sibTrans" presStyleCnt="0"/>
      <dgm:spPr/>
    </dgm:pt>
    <dgm:pt modelId="{BF488F1E-E993-4F2A-9721-B6C0687484A5}" type="pres">
      <dgm:prSet presAssocID="{B982FDAB-8D46-4EF7-BC18-9994799E8626}" presName="node" presStyleLbl="node1" presStyleIdx="2" presStyleCnt="3">
        <dgm:presLayoutVars>
          <dgm:bulletEnabled val="1"/>
        </dgm:presLayoutVars>
      </dgm:prSet>
      <dgm:spPr/>
    </dgm:pt>
  </dgm:ptLst>
  <dgm:cxnLst>
    <dgm:cxn modelId="{3D4E1B03-63E7-4515-870D-82AD2FE217A3}" srcId="{C808E4CE-852A-4B96-B0DC-2979A565AD64}" destId="{D3CE02DC-1815-45FF-ADAE-DF9F910DF17A}" srcOrd="0" destOrd="0" parTransId="{D960999F-B86A-4D12-974B-005651B0D25B}" sibTransId="{51FB75F2-0996-48D4-8AA4-08C1DDB79103}"/>
    <dgm:cxn modelId="{F272113E-9666-4A7B-967C-44542FB82265}" srcId="{C808E4CE-852A-4B96-B0DC-2979A565AD64}" destId="{B982FDAB-8D46-4EF7-BC18-9994799E8626}" srcOrd="2" destOrd="0" parTransId="{CAF7BF61-EEA5-454E-9532-7A783AB4F860}" sibTransId="{A9AFC8FA-0649-4FDA-A93A-278060D5F4FA}"/>
    <dgm:cxn modelId="{0AF0E18B-0C9B-4603-B5B6-DA8EB6039CB6}" type="presOf" srcId="{5BF6A8E8-B861-4305-9DED-0B293CDA3EDE}" destId="{0789CF6D-8768-4EA8-908B-8F6507FAEAB6}" srcOrd="0" destOrd="0" presId="urn:microsoft.com/office/officeart/2005/8/layout/default"/>
    <dgm:cxn modelId="{4D97A7AB-1F52-406B-9953-78AB1CFA100C}" type="presOf" srcId="{D3CE02DC-1815-45FF-ADAE-DF9F910DF17A}" destId="{6458EA75-0D56-4128-AC2C-022C4494FC4E}" srcOrd="0" destOrd="0" presId="urn:microsoft.com/office/officeart/2005/8/layout/default"/>
    <dgm:cxn modelId="{8A97C3B9-E1AA-4746-B2A3-F0BDB1982CBC}" type="presOf" srcId="{C808E4CE-852A-4B96-B0DC-2979A565AD64}" destId="{F3CF9498-2420-4ADD-8841-D1C0BC2A3DAD}" srcOrd="0" destOrd="0" presId="urn:microsoft.com/office/officeart/2005/8/layout/default"/>
    <dgm:cxn modelId="{4C8122E3-F2E6-4CFA-8060-4591C163BAD3}" srcId="{C808E4CE-852A-4B96-B0DC-2979A565AD64}" destId="{5BF6A8E8-B861-4305-9DED-0B293CDA3EDE}" srcOrd="1" destOrd="0" parTransId="{1226B888-B09C-4462-95E4-50E6E85F38A8}" sibTransId="{C33DBA7F-72A7-4FA7-9179-370216D11F30}"/>
    <dgm:cxn modelId="{CBB036F2-BEE9-4826-86B0-B44DF52A200C}" type="presOf" srcId="{B982FDAB-8D46-4EF7-BC18-9994799E8626}" destId="{BF488F1E-E993-4F2A-9721-B6C0687484A5}" srcOrd="0" destOrd="0" presId="urn:microsoft.com/office/officeart/2005/8/layout/default"/>
    <dgm:cxn modelId="{117B22DD-80B3-4236-94EF-F54285BF8FEA}" type="presParOf" srcId="{F3CF9498-2420-4ADD-8841-D1C0BC2A3DAD}" destId="{6458EA75-0D56-4128-AC2C-022C4494FC4E}" srcOrd="0" destOrd="0" presId="urn:microsoft.com/office/officeart/2005/8/layout/default"/>
    <dgm:cxn modelId="{78516FCB-5680-4B31-B4A5-61A0D553DD3A}" type="presParOf" srcId="{F3CF9498-2420-4ADD-8841-D1C0BC2A3DAD}" destId="{A3F5AFDB-5188-4B16-97A2-E74D9EB6C41B}" srcOrd="1" destOrd="0" presId="urn:microsoft.com/office/officeart/2005/8/layout/default"/>
    <dgm:cxn modelId="{3D5BDDB1-C17A-464A-B938-505D5DCB4C99}" type="presParOf" srcId="{F3CF9498-2420-4ADD-8841-D1C0BC2A3DAD}" destId="{0789CF6D-8768-4EA8-908B-8F6507FAEAB6}" srcOrd="2" destOrd="0" presId="urn:microsoft.com/office/officeart/2005/8/layout/default"/>
    <dgm:cxn modelId="{5AF87B68-FB1B-48B6-85CB-D253EB861A94}" type="presParOf" srcId="{F3CF9498-2420-4ADD-8841-D1C0BC2A3DAD}" destId="{470C1154-B5DB-44C4-8CF2-CBBB3CA316E9}" srcOrd="3" destOrd="0" presId="urn:microsoft.com/office/officeart/2005/8/layout/default"/>
    <dgm:cxn modelId="{BC61F113-A6F8-42A9-8FE3-1F43E73E94AD}" type="presParOf" srcId="{F3CF9498-2420-4ADD-8841-D1C0BC2A3DAD}" destId="{BF488F1E-E993-4F2A-9721-B6C0687484A5}" srcOrd="4"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13253E-6E4D-436F-B7BC-0114713B4FE1}"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GB"/>
        </a:p>
      </dgm:t>
    </dgm:pt>
    <dgm:pt modelId="{CFE7C2D5-CC3C-4FE7-AF03-C2127187C8A5}">
      <dgm:prSet custT="1"/>
      <dgm:spPr/>
      <dgm:t>
        <a:bodyPr/>
        <a:lstStyle/>
        <a:p>
          <a:pPr algn="ctr"/>
          <a:r>
            <a:rPr lang="en-GB" sz="1600" b="1" i="0" dirty="0">
              <a:solidFill>
                <a:schemeClr val="bg1"/>
              </a:solidFill>
              <a:latin typeface="Arial" panose="020B0604020202020204" pitchFamily="34" charset="0"/>
              <a:cs typeface="Arial" panose="020B0604020202020204" pitchFamily="34" charset="0"/>
            </a:rPr>
            <a:t>Physical and mental health</a:t>
          </a:r>
          <a:endParaRPr lang="en-GB" sz="1600" b="1" dirty="0">
            <a:solidFill>
              <a:schemeClr val="bg1"/>
            </a:solidFill>
            <a:latin typeface="Arial" panose="020B0604020202020204" pitchFamily="34" charset="0"/>
            <a:cs typeface="Arial" panose="020B0604020202020204" pitchFamily="34" charset="0"/>
          </a:endParaRPr>
        </a:p>
      </dgm:t>
    </dgm:pt>
    <dgm:pt modelId="{F0E0F814-C34F-4869-9FFE-505139AFEEA9}" type="parTrans" cxnId="{EDC59F5B-07D5-4B3D-8D5B-87C39E1B64E9}">
      <dgm:prSet/>
      <dgm:spPr/>
      <dgm:t>
        <a:bodyPr/>
        <a:lstStyle/>
        <a:p>
          <a:endParaRPr lang="en-GB"/>
        </a:p>
      </dgm:t>
    </dgm:pt>
    <dgm:pt modelId="{7A9BCA75-F593-4FF6-8CAE-C64AEB1950C9}" type="sibTrans" cxnId="{EDC59F5B-07D5-4B3D-8D5B-87C39E1B64E9}">
      <dgm:prSet/>
      <dgm:spPr/>
      <dgm:t>
        <a:bodyPr/>
        <a:lstStyle/>
        <a:p>
          <a:endParaRPr lang="en-GB"/>
        </a:p>
      </dgm:t>
    </dgm:pt>
    <dgm:pt modelId="{BA5F10D0-B57B-4E9E-9215-A59B1CB1584C}">
      <dgm:prSet custT="1"/>
      <dgm:spPr/>
      <dgm:t>
        <a:bodyPr/>
        <a:lstStyle/>
        <a:p>
          <a:pPr algn="ctr"/>
          <a:r>
            <a:rPr lang="en-GB" sz="1600" b="1" i="0" dirty="0">
              <a:solidFill>
                <a:schemeClr val="bg1"/>
              </a:solidFill>
              <a:latin typeface="Arial" panose="020B0604020202020204" pitchFamily="34" charset="0"/>
              <a:cs typeface="Arial" panose="020B0604020202020204" pitchFamily="34" charset="0"/>
            </a:rPr>
            <a:t>Employment</a:t>
          </a:r>
          <a:endParaRPr lang="en-GB" sz="1600" b="1" dirty="0">
            <a:solidFill>
              <a:schemeClr val="bg1"/>
            </a:solidFill>
            <a:latin typeface="Arial" panose="020B0604020202020204" pitchFamily="34" charset="0"/>
            <a:cs typeface="Arial" panose="020B0604020202020204" pitchFamily="34" charset="0"/>
          </a:endParaRPr>
        </a:p>
      </dgm:t>
    </dgm:pt>
    <dgm:pt modelId="{4C98BEAC-D226-43D5-A4EB-01C0C2075A8F}" type="parTrans" cxnId="{AB4427BD-8D6C-4F9B-BF4A-326648C42830}">
      <dgm:prSet/>
      <dgm:spPr/>
      <dgm:t>
        <a:bodyPr/>
        <a:lstStyle/>
        <a:p>
          <a:endParaRPr lang="en-GB"/>
        </a:p>
      </dgm:t>
    </dgm:pt>
    <dgm:pt modelId="{9CA1B07D-7545-4425-99CA-7A9F15994B9B}" type="sibTrans" cxnId="{AB4427BD-8D6C-4F9B-BF4A-326648C42830}">
      <dgm:prSet/>
      <dgm:spPr/>
      <dgm:t>
        <a:bodyPr/>
        <a:lstStyle/>
        <a:p>
          <a:endParaRPr lang="en-GB"/>
        </a:p>
      </dgm:t>
    </dgm:pt>
    <dgm:pt modelId="{DEF7E7E2-D347-407C-A4C6-E07E26CF4F0B}">
      <dgm:prSet custT="1"/>
      <dgm:spPr/>
      <dgm:t>
        <a:bodyPr/>
        <a:lstStyle/>
        <a:p>
          <a:pPr algn="ctr"/>
          <a:r>
            <a:rPr lang="en-GB" sz="1600" b="1" i="0" dirty="0">
              <a:solidFill>
                <a:schemeClr val="bg1"/>
              </a:solidFill>
              <a:latin typeface="Arial" panose="020B0604020202020204" pitchFamily="34" charset="0"/>
              <a:cs typeface="Arial" panose="020B0604020202020204" pitchFamily="34" charset="0"/>
            </a:rPr>
            <a:t>Leisure and community</a:t>
          </a:r>
          <a:endParaRPr lang="en-GB" sz="1600" b="1" dirty="0">
            <a:solidFill>
              <a:schemeClr val="bg1"/>
            </a:solidFill>
            <a:latin typeface="Arial" panose="020B0604020202020204" pitchFamily="34" charset="0"/>
            <a:cs typeface="Arial" panose="020B0604020202020204" pitchFamily="34" charset="0"/>
          </a:endParaRPr>
        </a:p>
      </dgm:t>
    </dgm:pt>
    <dgm:pt modelId="{6B5B70EB-0740-43F1-8C0A-796C1C9555A4}" type="parTrans" cxnId="{B3C43FAD-872C-4A0F-A2A8-BDA12EAE19AB}">
      <dgm:prSet/>
      <dgm:spPr/>
      <dgm:t>
        <a:bodyPr/>
        <a:lstStyle/>
        <a:p>
          <a:endParaRPr lang="en-GB"/>
        </a:p>
      </dgm:t>
    </dgm:pt>
    <dgm:pt modelId="{87D37FE4-D793-4CE8-B308-6EB2BE034382}" type="sibTrans" cxnId="{B3C43FAD-872C-4A0F-A2A8-BDA12EAE19AB}">
      <dgm:prSet/>
      <dgm:spPr/>
      <dgm:t>
        <a:bodyPr/>
        <a:lstStyle/>
        <a:p>
          <a:endParaRPr lang="en-GB"/>
        </a:p>
      </dgm:t>
    </dgm:pt>
    <dgm:pt modelId="{82BAD097-B610-4445-867A-252A7707E927}">
      <dgm:prSet custT="1"/>
      <dgm:spPr/>
      <dgm:t>
        <a:bodyPr/>
        <a:lstStyle/>
        <a:p>
          <a:pPr algn="ctr"/>
          <a:r>
            <a:rPr lang="en-GB" sz="1600" b="1" i="0" dirty="0">
              <a:solidFill>
                <a:schemeClr val="bg1"/>
              </a:solidFill>
              <a:latin typeface="Arial" panose="020B0604020202020204" pitchFamily="34" charset="0"/>
              <a:cs typeface="Arial" panose="020B0604020202020204" pitchFamily="34" charset="0"/>
            </a:rPr>
            <a:t>Relationships</a:t>
          </a:r>
          <a:endParaRPr lang="en-GB" sz="1600" b="1" dirty="0">
            <a:solidFill>
              <a:schemeClr val="bg1"/>
            </a:solidFill>
            <a:latin typeface="Arial" panose="020B0604020202020204" pitchFamily="34" charset="0"/>
            <a:cs typeface="Arial" panose="020B0604020202020204" pitchFamily="34" charset="0"/>
          </a:endParaRPr>
        </a:p>
      </dgm:t>
    </dgm:pt>
    <dgm:pt modelId="{FFD15DA0-9AA5-4367-B2EF-31E9A212B0CF}" type="parTrans" cxnId="{06A8E168-EEA8-427B-A405-F07C22FFFF42}">
      <dgm:prSet/>
      <dgm:spPr/>
      <dgm:t>
        <a:bodyPr/>
        <a:lstStyle/>
        <a:p>
          <a:endParaRPr lang="en-GB"/>
        </a:p>
      </dgm:t>
    </dgm:pt>
    <dgm:pt modelId="{FB6D782D-E5B4-4321-B0C1-8C3648AF45AD}" type="sibTrans" cxnId="{06A8E168-EEA8-427B-A405-F07C22FFFF42}">
      <dgm:prSet/>
      <dgm:spPr/>
      <dgm:t>
        <a:bodyPr/>
        <a:lstStyle/>
        <a:p>
          <a:endParaRPr lang="en-GB"/>
        </a:p>
      </dgm:t>
    </dgm:pt>
    <dgm:pt modelId="{84B09640-E8EE-4926-B8B6-815E5559E1E8}">
      <dgm:prSet custT="1"/>
      <dgm:spPr/>
      <dgm:t>
        <a:bodyPr/>
        <a:lstStyle/>
        <a:p>
          <a:r>
            <a:rPr lang="en-GB" sz="1600" b="1" i="0" kern="1200" dirty="0">
              <a:solidFill>
                <a:schemeClr val="bg1"/>
              </a:solidFill>
              <a:latin typeface="Arial" panose="020B0604020202020204" pitchFamily="34" charset="0"/>
              <a:ea typeface="+mn-ea"/>
              <a:cs typeface="Arial" panose="020B0604020202020204" pitchFamily="34" charset="0"/>
            </a:rPr>
            <a:t>Financial stability</a:t>
          </a:r>
        </a:p>
      </dgm:t>
    </dgm:pt>
    <dgm:pt modelId="{B7E35B17-D30E-4251-8442-86B35893B658}" type="parTrans" cxnId="{02BE5424-65F2-43C6-8B14-87EE3E6DF665}">
      <dgm:prSet/>
      <dgm:spPr/>
      <dgm:t>
        <a:bodyPr/>
        <a:lstStyle/>
        <a:p>
          <a:endParaRPr lang="en-GB"/>
        </a:p>
      </dgm:t>
    </dgm:pt>
    <dgm:pt modelId="{A99901BB-E5FD-42E7-B46D-44A11DFB4837}" type="sibTrans" cxnId="{02BE5424-65F2-43C6-8B14-87EE3E6DF665}">
      <dgm:prSet/>
      <dgm:spPr/>
      <dgm:t>
        <a:bodyPr/>
        <a:lstStyle/>
        <a:p>
          <a:endParaRPr lang="en-GB"/>
        </a:p>
      </dgm:t>
    </dgm:pt>
    <dgm:pt modelId="{5BC217C7-8FEE-4333-88BD-BAB2771FD968}" type="pres">
      <dgm:prSet presAssocID="{B913253E-6E4D-436F-B7BC-0114713B4FE1}" presName="diagram" presStyleCnt="0">
        <dgm:presLayoutVars>
          <dgm:dir/>
          <dgm:resizeHandles val="exact"/>
        </dgm:presLayoutVars>
      </dgm:prSet>
      <dgm:spPr/>
    </dgm:pt>
    <dgm:pt modelId="{2519BE7C-BE50-4F26-B4A4-49047A1C9A69}" type="pres">
      <dgm:prSet presAssocID="{CFE7C2D5-CC3C-4FE7-AF03-C2127187C8A5}" presName="node" presStyleLbl="node1" presStyleIdx="0" presStyleCnt="5">
        <dgm:presLayoutVars>
          <dgm:bulletEnabled val="1"/>
        </dgm:presLayoutVars>
      </dgm:prSet>
      <dgm:spPr/>
    </dgm:pt>
    <dgm:pt modelId="{18FC056E-616A-4CC8-BD69-3E3A8EE69F36}" type="pres">
      <dgm:prSet presAssocID="{7A9BCA75-F593-4FF6-8CAE-C64AEB1950C9}" presName="sibTrans" presStyleCnt="0"/>
      <dgm:spPr/>
    </dgm:pt>
    <dgm:pt modelId="{A9AC621B-E347-4AB1-90B0-BF1C747807C1}" type="pres">
      <dgm:prSet presAssocID="{BA5F10D0-B57B-4E9E-9215-A59B1CB1584C}" presName="node" presStyleLbl="node1" presStyleIdx="1" presStyleCnt="5">
        <dgm:presLayoutVars>
          <dgm:bulletEnabled val="1"/>
        </dgm:presLayoutVars>
      </dgm:prSet>
      <dgm:spPr/>
    </dgm:pt>
    <dgm:pt modelId="{E4C88EB2-F12C-4AA1-8912-A47F1BAEC4C1}" type="pres">
      <dgm:prSet presAssocID="{9CA1B07D-7545-4425-99CA-7A9F15994B9B}" presName="sibTrans" presStyleCnt="0"/>
      <dgm:spPr/>
    </dgm:pt>
    <dgm:pt modelId="{0AB14DEB-0A6F-408B-9399-011B477A0F77}" type="pres">
      <dgm:prSet presAssocID="{DEF7E7E2-D347-407C-A4C6-E07E26CF4F0B}" presName="node" presStyleLbl="node1" presStyleIdx="2" presStyleCnt="5">
        <dgm:presLayoutVars>
          <dgm:bulletEnabled val="1"/>
        </dgm:presLayoutVars>
      </dgm:prSet>
      <dgm:spPr/>
    </dgm:pt>
    <dgm:pt modelId="{01693A8A-D191-4CAD-9D98-1AA8566A49D0}" type="pres">
      <dgm:prSet presAssocID="{87D37FE4-D793-4CE8-B308-6EB2BE034382}" presName="sibTrans" presStyleCnt="0"/>
      <dgm:spPr/>
    </dgm:pt>
    <dgm:pt modelId="{262B2D47-D187-492F-B6C4-EC16CDE38E10}" type="pres">
      <dgm:prSet presAssocID="{82BAD097-B610-4445-867A-252A7707E927}" presName="node" presStyleLbl="node1" presStyleIdx="3" presStyleCnt="5">
        <dgm:presLayoutVars>
          <dgm:bulletEnabled val="1"/>
        </dgm:presLayoutVars>
      </dgm:prSet>
      <dgm:spPr/>
    </dgm:pt>
    <dgm:pt modelId="{9476443E-BEF3-4BE8-901D-AF30A86DEE0F}" type="pres">
      <dgm:prSet presAssocID="{FB6D782D-E5B4-4321-B0C1-8C3648AF45AD}" presName="sibTrans" presStyleCnt="0"/>
      <dgm:spPr/>
    </dgm:pt>
    <dgm:pt modelId="{DADBF3CA-D661-4703-B9AB-B9B4C8338187}" type="pres">
      <dgm:prSet presAssocID="{84B09640-E8EE-4926-B8B6-815E5559E1E8}" presName="node" presStyleLbl="node1" presStyleIdx="4" presStyleCnt="5">
        <dgm:presLayoutVars>
          <dgm:bulletEnabled val="1"/>
        </dgm:presLayoutVars>
      </dgm:prSet>
      <dgm:spPr/>
    </dgm:pt>
  </dgm:ptLst>
  <dgm:cxnLst>
    <dgm:cxn modelId="{02BE5424-65F2-43C6-8B14-87EE3E6DF665}" srcId="{B913253E-6E4D-436F-B7BC-0114713B4FE1}" destId="{84B09640-E8EE-4926-B8B6-815E5559E1E8}" srcOrd="4" destOrd="0" parTransId="{B7E35B17-D30E-4251-8442-86B35893B658}" sibTransId="{A99901BB-E5FD-42E7-B46D-44A11DFB4837}"/>
    <dgm:cxn modelId="{EDC59F5B-07D5-4B3D-8D5B-87C39E1B64E9}" srcId="{B913253E-6E4D-436F-B7BC-0114713B4FE1}" destId="{CFE7C2D5-CC3C-4FE7-AF03-C2127187C8A5}" srcOrd="0" destOrd="0" parTransId="{F0E0F814-C34F-4869-9FFE-505139AFEEA9}" sibTransId="{7A9BCA75-F593-4FF6-8CAE-C64AEB1950C9}"/>
    <dgm:cxn modelId="{6BD69260-32E6-4CD1-AE1F-F2830A44FD20}" type="presOf" srcId="{84B09640-E8EE-4926-B8B6-815E5559E1E8}" destId="{DADBF3CA-D661-4703-B9AB-B9B4C8338187}" srcOrd="0" destOrd="0" presId="urn:microsoft.com/office/officeart/2005/8/layout/default"/>
    <dgm:cxn modelId="{06A8E168-EEA8-427B-A405-F07C22FFFF42}" srcId="{B913253E-6E4D-436F-B7BC-0114713B4FE1}" destId="{82BAD097-B610-4445-867A-252A7707E927}" srcOrd="3" destOrd="0" parTransId="{FFD15DA0-9AA5-4367-B2EF-31E9A212B0CF}" sibTransId="{FB6D782D-E5B4-4321-B0C1-8C3648AF45AD}"/>
    <dgm:cxn modelId="{00AAF96B-B5E3-43F6-A2E5-D42A90852A61}" type="presOf" srcId="{CFE7C2D5-CC3C-4FE7-AF03-C2127187C8A5}" destId="{2519BE7C-BE50-4F26-B4A4-49047A1C9A69}" srcOrd="0" destOrd="0" presId="urn:microsoft.com/office/officeart/2005/8/layout/default"/>
    <dgm:cxn modelId="{1C17658C-50F3-4D47-9727-523451C8CCCF}" type="presOf" srcId="{BA5F10D0-B57B-4E9E-9215-A59B1CB1584C}" destId="{A9AC621B-E347-4AB1-90B0-BF1C747807C1}" srcOrd="0" destOrd="0" presId="urn:microsoft.com/office/officeart/2005/8/layout/default"/>
    <dgm:cxn modelId="{B3C43FAD-872C-4A0F-A2A8-BDA12EAE19AB}" srcId="{B913253E-6E4D-436F-B7BC-0114713B4FE1}" destId="{DEF7E7E2-D347-407C-A4C6-E07E26CF4F0B}" srcOrd="2" destOrd="0" parTransId="{6B5B70EB-0740-43F1-8C0A-796C1C9555A4}" sibTransId="{87D37FE4-D793-4CE8-B308-6EB2BE034382}"/>
    <dgm:cxn modelId="{AB4427BD-8D6C-4F9B-BF4A-326648C42830}" srcId="{B913253E-6E4D-436F-B7BC-0114713B4FE1}" destId="{BA5F10D0-B57B-4E9E-9215-A59B1CB1584C}" srcOrd="1" destOrd="0" parTransId="{4C98BEAC-D226-43D5-A4EB-01C0C2075A8F}" sibTransId="{9CA1B07D-7545-4425-99CA-7A9F15994B9B}"/>
    <dgm:cxn modelId="{BF595DCF-9310-475F-9B7B-4207B4D6DF05}" type="presOf" srcId="{B913253E-6E4D-436F-B7BC-0114713B4FE1}" destId="{5BC217C7-8FEE-4333-88BD-BAB2771FD968}" srcOrd="0" destOrd="0" presId="urn:microsoft.com/office/officeart/2005/8/layout/default"/>
    <dgm:cxn modelId="{1814F1D7-2B48-4C7F-A5DD-CDF3F0BC271B}" type="presOf" srcId="{DEF7E7E2-D347-407C-A4C6-E07E26CF4F0B}" destId="{0AB14DEB-0A6F-408B-9399-011B477A0F77}" srcOrd="0" destOrd="0" presId="urn:microsoft.com/office/officeart/2005/8/layout/default"/>
    <dgm:cxn modelId="{B949B8D8-EB9C-474A-B14F-230EBBF835AD}" type="presOf" srcId="{82BAD097-B610-4445-867A-252A7707E927}" destId="{262B2D47-D187-492F-B6C4-EC16CDE38E10}" srcOrd="0" destOrd="0" presId="urn:microsoft.com/office/officeart/2005/8/layout/default"/>
    <dgm:cxn modelId="{8124481A-6CEA-46AA-BB77-DAD9BC40ACAD}" type="presParOf" srcId="{5BC217C7-8FEE-4333-88BD-BAB2771FD968}" destId="{2519BE7C-BE50-4F26-B4A4-49047A1C9A69}" srcOrd="0" destOrd="0" presId="urn:microsoft.com/office/officeart/2005/8/layout/default"/>
    <dgm:cxn modelId="{1D3BF963-2ED2-4DEF-8FE2-3249AF6C80C2}" type="presParOf" srcId="{5BC217C7-8FEE-4333-88BD-BAB2771FD968}" destId="{18FC056E-616A-4CC8-BD69-3E3A8EE69F36}" srcOrd="1" destOrd="0" presId="urn:microsoft.com/office/officeart/2005/8/layout/default"/>
    <dgm:cxn modelId="{0BE731E8-96CD-49B7-97F5-2908B6E39AD3}" type="presParOf" srcId="{5BC217C7-8FEE-4333-88BD-BAB2771FD968}" destId="{A9AC621B-E347-4AB1-90B0-BF1C747807C1}" srcOrd="2" destOrd="0" presId="urn:microsoft.com/office/officeart/2005/8/layout/default"/>
    <dgm:cxn modelId="{1D42BF73-B4A0-484A-8644-DF926B188085}" type="presParOf" srcId="{5BC217C7-8FEE-4333-88BD-BAB2771FD968}" destId="{E4C88EB2-F12C-4AA1-8912-A47F1BAEC4C1}" srcOrd="3" destOrd="0" presId="urn:microsoft.com/office/officeart/2005/8/layout/default"/>
    <dgm:cxn modelId="{DF39152C-9959-409B-B66A-BCA965A0FB9A}" type="presParOf" srcId="{5BC217C7-8FEE-4333-88BD-BAB2771FD968}" destId="{0AB14DEB-0A6F-408B-9399-011B477A0F77}" srcOrd="4" destOrd="0" presId="urn:microsoft.com/office/officeart/2005/8/layout/default"/>
    <dgm:cxn modelId="{0B43C0EB-B764-40D1-94C7-CDF0BABFE21C}" type="presParOf" srcId="{5BC217C7-8FEE-4333-88BD-BAB2771FD968}" destId="{01693A8A-D191-4CAD-9D98-1AA8566A49D0}" srcOrd="5" destOrd="0" presId="urn:microsoft.com/office/officeart/2005/8/layout/default"/>
    <dgm:cxn modelId="{1B04BD37-3BF1-4CB8-B2DF-F2208F8A0E20}" type="presParOf" srcId="{5BC217C7-8FEE-4333-88BD-BAB2771FD968}" destId="{262B2D47-D187-492F-B6C4-EC16CDE38E10}" srcOrd="6" destOrd="0" presId="urn:microsoft.com/office/officeart/2005/8/layout/default"/>
    <dgm:cxn modelId="{D2851DB2-59C3-466D-800C-A2314D2A313C}" type="presParOf" srcId="{5BC217C7-8FEE-4333-88BD-BAB2771FD968}" destId="{9476443E-BEF3-4BE8-901D-AF30A86DEE0F}" srcOrd="7" destOrd="0" presId="urn:microsoft.com/office/officeart/2005/8/layout/default"/>
    <dgm:cxn modelId="{2A4F5F1D-9AB8-443B-9FEC-48A83AD368D9}" type="presParOf" srcId="{5BC217C7-8FEE-4333-88BD-BAB2771FD968}" destId="{DADBF3CA-D661-4703-B9AB-B9B4C8338187}"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F48E752-6691-4D08-9FEB-9343ECE35BF6}"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US"/>
        </a:p>
      </dgm:t>
    </dgm:pt>
    <dgm:pt modelId="{F0D2D283-555E-4827-ADC0-78DBFA10E554}">
      <dgm:prSet custT="1"/>
      <dgm:spPr/>
      <dgm:t>
        <a:bodyPr/>
        <a:lstStyle/>
        <a:p>
          <a:pPr>
            <a:defRPr b="1"/>
          </a:pPr>
          <a:r>
            <a:rPr lang="en-US" sz="1800" dirty="0">
              <a:latin typeface="Arial" panose="020B0604020202020204" pitchFamily="34" charset="0"/>
              <a:cs typeface="Arial" panose="020B0604020202020204" pitchFamily="34" charset="0"/>
            </a:rPr>
            <a:t>2015</a:t>
          </a:r>
          <a:endParaRPr lang="en-US" sz="1500" dirty="0">
            <a:latin typeface="Arial" panose="020B0604020202020204" pitchFamily="34" charset="0"/>
            <a:cs typeface="Arial" panose="020B0604020202020204" pitchFamily="34" charset="0"/>
          </a:endParaRPr>
        </a:p>
      </dgm:t>
    </dgm:pt>
    <dgm:pt modelId="{B83893E8-AB81-45AA-9D7F-979FEA60C310}" type="parTrans" cxnId="{0BFBF40B-D74B-4853-BF2E-E11CB1567352}">
      <dgm:prSet/>
      <dgm:spPr/>
      <dgm:t>
        <a:bodyPr/>
        <a:lstStyle/>
        <a:p>
          <a:endParaRPr lang="en-US"/>
        </a:p>
      </dgm:t>
    </dgm:pt>
    <dgm:pt modelId="{89C45499-0CB3-49A1-BB6E-45DD80DCADAB}" type="sibTrans" cxnId="{0BFBF40B-D74B-4853-BF2E-E11CB1567352}">
      <dgm:prSet/>
      <dgm:spPr/>
      <dgm:t>
        <a:bodyPr/>
        <a:lstStyle/>
        <a:p>
          <a:endParaRPr lang="en-US"/>
        </a:p>
      </dgm:t>
    </dgm:pt>
    <dgm:pt modelId="{87EBAF50-FC47-4DE1-9CD6-5D99ECA91173}">
      <dgm:prSet custT="1"/>
      <dgm:spPr/>
      <dgm:t>
        <a:bodyPr/>
        <a:lstStyle/>
        <a:p>
          <a:pPr marL="87313" indent="0">
            <a:buNone/>
          </a:pPr>
          <a:r>
            <a:rPr lang="en-US" sz="1800" b="1" dirty="0">
              <a:latin typeface="Arial" panose="020B0604020202020204" pitchFamily="34" charset="0"/>
              <a:cs typeface="Arial" panose="020B0604020202020204" pitchFamily="34" charset="0"/>
            </a:rPr>
            <a:t>The Special Educational Needs and Disability Code of Practice 2015 (SEND CoP 2015</a:t>
          </a:r>
          <a:r>
            <a:rPr lang="en-US" sz="1800" dirty="0">
              <a:latin typeface="Arial" panose="020B0604020202020204" pitchFamily="34" charset="0"/>
              <a:cs typeface="Arial" panose="020B0604020202020204" pitchFamily="34" charset="0"/>
            </a:rPr>
            <a:t>) </a:t>
          </a:r>
        </a:p>
      </dgm:t>
    </dgm:pt>
    <dgm:pt modelId="{FDF5162D-0F2C-4CCB-8212-7C7478268574}" type="parTrans" cxnId="{B11B0D0B-C0F6-43A5-8988-E357D709DE3A}">
      <dgm:prSet/>
      <dgm:spPr/>
      <dgm:t>
        <a:bodyPr/>
        <a:lstStyle/>
        <a:p>
          <a:endParaRPr lang="en-US"/>
        </a:p>
      </dgm:t>
    </dgm:pt>
    <dgm:pt modelId="{B0A6B443-BE81-4BDA-81EC-5B4558A93D5B}" type="sibTrans" cxnId="{B11B0D0B-C0F6-43A5-8988-E357D709DE3A}">
      <dgm:prSet/>
      <dgm:spPr/>
      <dgm:t>
        <a:bodyPr/>
        <a:lstStyle/>
        <a:p>
          <a:endParaRPr lang="en-US"/>
        </a:p>
      </dgm:t>
    </dgm:pt>
    <dgm:pt modelId="{2213C70C-0821-48F4-8EE4-D0DAFD7335D6}">
      <dgm:prSet custT="1"/>
      <dgm:spPr/>
      <dgm:t>
        <a:bodyPr/>
        <a:lstStyle/>
        <a:p>
          <a:pPr>
            <a:defRPr b="1"/>
          </a:pPr>
          <a:r>
            <a:rPr lang="en-GB" sz="1800" dirty="0">
              <a:latin typeface="Arial" panose="020B0604020202020204" pitchFamily="34" charset="0"/>
              <a:cs typeface="Arial" panose="020B0604020202020204" pitchFamily="34" charset="0"/>
            </a:rPr>
            <a:t>2010</a:t>
          </a:r>
          <a:endParaRPr lang="en-GB" sz="1500" dirty="0">
            <a:latin typeface="Arial" panose="020B0604020202020204" pitchFamily="34" charset="0"/>
            <a:cs typeface="Arial" panose="020B0604020202020204" pitchFamily="34" charset="0"/>
          </a:endParaRPr>
        </a:p>
      </dgm:t>
    </dgm:pt>
    <dgm:pt modelId="{877E455C-55E5-4DE3-8AD7-594ECCE37D16}" type="parTrans" cxnId="{B9239430-7AA7-4BE5-82BC-D465E680E0D8}">
      <dgm:prSet/>
      <dgm:spPr/>
      <dgm:t>
        <a:bodyPr/>
        <a:lstStyle/>
        <a:p>
          <a:endParaRPr lang="en-GB"/>
        </a:p>
      </dgm:t>
    </dgm:pt>
    <dgm:pt modelId="{28EAAB23-786A-4A62-A058-12AC37A68A32}" type="sibTrans" cxnId="{B9239430-7AA7-4BE5-82BC-D465E680E0D8}">
      <dgm:prSet/>
      <dgm:spPr/>
      <dgm:t>
        <a:bodyPr/>
        <a:lstStyle/>
        <a:p>
          <a:endParaRPr lang="en-GB"/>
        </a:p>
      </dgm:t>
    </dgm:pt>
    <dgm:pt modelId="{B1DA7461-494E-42CC-AB27-A010652D9292}">
      <dgm:prSet custT="1"/>
      <dgm:spPr/>
      <dgm:t>
        <a:bodyPr/>
        <a:lstStyle/>
        <a:p>
          <a:pPr>
            <a:defRPr b="1"/>
          </a:pPr>
          <a:r>
            <a:rPr lang="en-GB" sz="1800" dirty="0">
              <a:latin typeface="Arial" panose="020B0604020202020204" pitchFamily="34" charset="0"/>
              <a:cs typeface="Arial" panose="020B0604020202020204" pitchFamily="34" charset="0"/>
            </a:rPr>
            <a:t>2014</a:t>
          </a:r>
          <a:endParaRPr lang="en-GB" sz="1500" dirty="0">
            <a:latin typeface="Arial" panose="020B0604020202020204" pitchFamily="34" charset="0"/>
            <a:cs typeface="Arial" panose="020B0604020202020204" pitchFamily="34" charset="0"/>
          </a:endParaRPr>
        </a:p>
      </dgm:t>
    </dgm:pt>
    <dgm:pt modelId="{FC5E7DA8-114F-44E4-8DD2-59B279FF6638}" type="parTrans" cxnId="{FEE0CA44-3A9A-47A6-9C89-D17814405C80}">
      <dgm:prSet/>
      <dgm:spPr/>
      <dgm:t>
        <a:bodyPr/>
        <a:lstStyle/>
        <a:p>
          <a:endParaRPr lang="en-GB"/>
        </a:p>
      </dgm:t>
    </dgm:pt>
    <dgm:pt modelId="{8458FDC0-E197-44B7-BB8B-62B43B0DA7B3}" type="sibTrans" cxnId="{FEE0CA44-3A9A-47A6-9C89-D17814405C80}">
      <dgm:prSet/>
      <dgm:spPr/>
      <dgm:t>
        <a:bodyPr/>
        <a:lstStyle/>
        <a:p>
          <a:endParaRPr lang="en-GB"/>
        </a:p>
      </dgm:t>
    </dgm:pt>
    <dgm:pt modelId="{EE475434-BD02-40E8-A44E-B1AA5097CD04}">
      <dgm:prSet/>
      <dgm:spPr/>
      <dgm:t>
        <a:bodyPr/>
        <a:lstStyle/>
        <a:p>
          <a:pPr marL="87313" indent="0">
            <a:buNone/>
          </a:pPr>
          <a:r>
            <a:rPr lang="en-US" b="1" dirty="0">
              <a:latin typeface="Arial" panose="020B0604020202020204" pitchFamily="34" charset="0"/>
              <a:cs typeface="Arial" panose="020B0604020202020204" pitchFamily="34" charset="0"/>
            </a:rPr>
            <a:t>The Special Educational Needs and Disability Regulations 2014 (SEND Regs 2014)</a:t>
          </a:r>
          <a:endParaRPr lang="en-GB" b="1" dirty="0">
            <a:latin typeface="Arial" panose="020B0604020202020204" pitchFamily="34" charset="0"/>
            <a:cs typeface="Arial" panose="020B0604020202020204" pitchFamily="34" charset="0"/>
          </a:endParaRPr>
        </a:p>
      </dgm:t>
    </dgm:pt>
    <dgm:pt modelId="{20F94E53-2E2C-4B52-BDD2-DB7BF5A36994}" type="parTrans" cxnId="{8320B585-533F-442F-9AB3-687B37EA91A7}">
      <dgm:prSet/>
      <dgm:spPr/>
      <dgm:t>
        <a:bodyPr/>
        <a:lstStyle/>
        <a:p>
          <a:endParaRPr lang="en-GB"/>
        </a:p>
      </dgm:t>
    </dgm:pt>
    <dgm:pt modelId="{AA8E475D-F5E8-4E56-930C-AA20EF2C50A5}" type="sibTrans" cxnId="{8320B585-533F-442F-9AB3-687B37EA91A7}">
      <dgm:prSet/>
      <dgm:spPr/>
      <dgm:t>
        <a:bodyPr/>
        <a:lstStyle/>
        <a:p>
          <a:endParaRPr lang="en-GB"/>
        </a:p>
      </dgm:t>
    </dgm:pt>
    <dgm:pt modelId="{C7EC580E-ADBC-40E4-A823-18947774BE19}">
      <dgm:prSet custT="1"/>
      <dgm:spPr/>
      <dgm:t>
        <a:bodyPr/>
        <a:lstStyle/>
        <a:p>
          <a:pPr marL="171450" indent="0">
            <a:buNone/>
          </a:pPr>
          <a:r>
            <a:rPr lang="en-GB" sz="1800" b="1" dirty="0">
              <a:latin typeface="Arial" panose="020B0604020202020204" pitchFamily="34" charset="0"/>
              <a:cs typeface="Arial" panose="020B0604020202020204" pitchFamily="34" charset="0"/>
            </a:rPr>
            <a:t>Equality Act 2010  </a:t>
          </a:r>
        </a:p>
      </dgm:t>
    </dgm:pt>
    <dgm:pt modelId="{0738A93E-576B-4FF1-9D07-CD03ECFE76EC}" type="parTrans" cxnId="{5C9D3385-5049-422C-92A8-322997E6091B}">
      <dgm:prSet/>
      <dgm:spPr/>
      <dgm:t>
        <a:bodyPr/>
        <a:lstStyle/>
        <a:p>
          <a:endParaRPr lang="en-GB"/>
        </a:p>
      </dgm:t>
    </dgm:pt>
    <dgm:pt modelId="{67C316A4-8222-429E-B89D-8A6CCF674C4A}" type="sibTrans" cxnId="{5C9D3385-5049-422C-92A8-322997E6091B}">
      <dgm:prSet/>
      <dgm:spPr/>
      <dgm:t>
        <a:bodyPr/>
        <a:lstStyle/>
        <a:p>
          <a:endParaRPr lang="en-GB"/>
        </a:p>
      </dgm:t>
    </dgm:pt>
    <dgm:pt modelId="{59A895F7-7B05-4347-8021-5B5E65339C2D}">
      <dgm:prSet custT="1"/>
      <dgm:spPr/>
      <dgm:t>
        <a:bodyPr/>
        <a:lstStyle/>
        <a:p>
          <a:pPr marL="174625" indent="0">
            <a:buNone/>
          </a:pPr>
          <a:r>
            <a:rPr lang="en-GB" sz="1800" dirty="0">
              <a:latin typeface="Arial" panose="020B0604020202020204" pitchFamily="34" charset="0"/>
              <a:cs typeface="Arial" panose="020B0604020202020204" pitchFamily="34" charset="0"/>
            </a:rPr>
            <a:t>One key element of this when supporting disabled people of all ages is making reasonable adjustments to avoid disadvantage.</a:t>
          </a:r>
        </a:p>
      </dgm:t>
    </dgm:pt>
    <dgm:pt modelId="{2E1DF07C-FEE3-4B1E-BEAB-8ABE0756D46E}" type="parTrans" cxnId="{A7F194C1-ACD9-4B80-A692-20F97B0F3585}">
      <dgm:prSet/>
      <dgm:spPr/>
      <dgm:t>
        <a:bodyPr/>
        <a:lstStyle/>
        <a:p>
          <a:endParaRPr lang="en-GB"/>
        </a:p>
      </dgm:t>
    </dgm:pt>
    <dgm:pt modelId="{E20A07F3-D228-4C39-BBE6-88608D36E049}" type="sibTrans" cxnId="{A7F194C1-ACD9-4B80-A692-20F97B0F3585}">
      <dgm:prSet/>
      <dgm:spPr/>
      <dgm:t>
        <a:bodyPr/>
        <a:lstStyle/>
        <a:p>
          <a:endParaRPr lang="en-GB"/>
        </a:p>
      </dgm:t>
    </dgm:pt>
    <dgm:pt modelId="{B0F8C245-85F3-496E-8B8E-6E37EB9B0145}">
      <dgm:prSet/>
      <dgm:spPr/>
      <dgm:t>
        <a:bodyPr/>
        <a:lstStyle/>
        <a:p>
          <a:pPr marL="87313" indent="0">
            <a:buNone/>
          </a:pPr>
          <a:r>
            <a:rPr lang="en-GB" dirty="0">
              <a:latin typeface="Arial" panose="020B0604020202020204" pitchFamily="34" charset="0"/>
              <a:cs typeface="Arial" panose="020B0604020202020204" pitchFamily="34" charset="0"/>
            </a:rPr>
            <a:t>These Regulations supplement the framework for assessing a child or young person with special educational needs, and the procedure for making, reviewing, amending and ceasing to maintain an Educational Health and Care plan.</a:t>
          </a:r>
        </a:p>
      </dgm:t>
    </dgm:pt>
    <dgm:pt modelId="{D0CB37A4-78F5-47F0-A620-9F435DECA9BD}" type="parTrans" cxnId="{F9A4D37C-9CE8-4477-B778-A861803148DF}">
      <dgm:prSet/>
      <dgm:spPr/>
      <dgm:t>
        <a:bodyPr/>
        <a:lstStyle/>
        <a:p>
          <a:endParaRPr lang="en-GB"/>
        </a:p>
      </dgm:t>
    </dgm:pt>
    <dgm:pt modelId="{C0833D5E-28C2-4E0D-819C-D10B052480DA}" type="sibTrans" cxnId="{F9A4D37C-9CE8-4477-B778-A861803148DF}">
      <dgm:prSet/>
      <dgm:spPr/>
      <dgm:t>
        <a:bodyPr/>
        <a:lstStyle/>
        <a:p>
          <a:endParaRPr lang="en-GB"/>
        </a:p>
      </dgm:t>
    </dgm:pt>
    <dgm:pt modelId="{8E658799-A8E1-43A9-926D-CF83B32FE40B}">
      <dgm:prSet custT="1"/>
      <dgm:spPr/>
      <dgm:t>
        <a:bodyPr/>
        <a:lstStyle/>
        <a:p>
          <a:pPr marL="87313" indent="0">
            <a:buNone/>
          </a:pPr>
          <a:r>
            <a:rPr lang="en-GB" sz="1800" dirty="0">
              <a:latin typeface="Arial" panose="020B0604020202020204" pitchFamily="34" charset="0"/>
              <a:cs typeface="Arial" panose="020B0604020202020204" pitchFamily="34" charset="0"/>
            </a:rPr>
            <a:t>Details of legal requirements that you must follow without exception</a:t>
          </a:r>
          <a:endParaRPr lang="en-US" sz="1800" dirty="0">
            <a:latin typeface="Arial" panose="020B0604020202020204" pitchFamily="34" charset="0"/>
            <a:cs typeface="Arial" panose="020B0604020202020204" pitchFamily="34" charset="0"/>
          </a:endParaRPr>
        </a:p>
      </dgm:t>
    </dgm:pt>
    <dgm:pt modelId="{410218B4-DCFE-436E-8791-3688311DC86B}" type="parTrans" cxnId="{9DF7978F-FABE-4395-9A97-C84ABB08811C}">
      <dgm:prSet/>
      <dgm:spPr/>
      <dgm:t>
        <a:bodyPr/>
        <a:lstStyle/>
        <a:p>
          <a:endParaRPr lang="en-GB"/>
        </a:p>
      </dgm:t>
    </dgm:pt>
    <dgm:pt modelId="{D47BCB8C-B297-441B-B053-8AE9B97BD0B5}" type="sibTrans" cxnId="{9DF7978F-FABE-4395-9A97-C84ABB08811C}">
      <dgm:prSet/>
      <dgm:spPr/>
      <dgm:t>
        <a:bodyPr/>
        <a:lstStyle/>
        <a:p>
          <a:endParaRPr lang="en-GB"/>
        </a:p>
      </dgm:t>
    </dgm:pt>
    <dgm:pt modelId="{77712813-7B46-4E3D-AD34-18971D8E53FC}">
      <dgm:prSet/>
      <dgm:spPr/>
      <dgm:t>
        <a:bodyPr/>
        <a:lstStyle/>
        <a:p>
          <a:pPr marL="87313" indent="0">
            <a:buNone/>
          </a:pPr>
          <a:r>
            <a:rPr lang="en-GB" b="1" i="0" dirty="0">
              <a:latin typeface="Arial" panose="020B0604020202020204" pitchFamily="34" charset="0"/>
              <a:cs typeface="Arial" panose="020B0604020202020204" pitchFamily="34" charset="0"/>
            </a:rPr>
            <a:t>The Care Act 2014 </a:t>
          </a:r>
          <a:r>
            <a:rPr lang="en-GB" b="0" i="0" dirty="0">
              <a:latin typeface="Arial" panose="020B0604020202020204" pitchFamily="34" charset="0"/>
              <a:cs typeface="Arial" panose="020B0604020202020204" pitchFamily="34" charset="0"/>
            </a:rPr>
            <a:t>sets out in one place, local authorities' duties in relation to assessing people's needs and their eligibility for publicly funded care and support.</a:t>
          </a:r>
        </a:p>
      </dgm:t>
    </dgm:pt>
    <dgm:pt modelId="{EA6F46A2-D83C-41EE-ABB4-56C2DF4A680F}" type="parTrans" cxnId="{0ABC84E9-0402-4C22-82DF-29FD53E7D0D5}">
      <dgm:prSet/>
      <dgm:spPr/>
      <dgm:t>
        <a:bodyPr/>
        <a:lstStyle/>
        <a:p>
          <a:endParaRPr lang="en-GB"/>
        </a:p>
      </dgm:t>
    </dgm:pt>
    <dgm:pt modelId="{F0C7EABE-2D02-4C39-BD27-403E2A32DAA8}" type="sibTrans" cxnId="{0ABC84E9-0402-4C22-82DF-29FD53E7D0D5}">
      <dgm:prSet/>
      <dgm:spPr/>
      <dgm:t>
        <a:bodyPr/>
        <a:lstStyle/>
        <a:p>
          <a:endParaRPr lang="en-GB"/>
        </a:p>
      </dgm:t>
    </dgm:pt>
    <dgm:pt modelId="{EC45BC32-58F5-46EC-9475-752468DCC8A2}" type="pres">
      <dgm:prSet presAssocID="{8F48E752-6691-4D08-9FEB-9343ECE35BF6}" presName="Name0" presStyleCnt="0">
        <dgm:presLayoutVars>
          <dgm:dir/>
          <dgm:animLvl val="lvl"/>
          <dgm:resizeHandles val="exact"/>
        </dgm:presLayoutVars>
      </dgm:prSet>
      <dgm:spPr/>
    </dgm:pt>
    <dgm:pt modelId="{4D35A205-026D-49EB-B08F-CD7B43E4BD6B}" type="pres">
      <dgm:prSet presAssocID="{2213C70C-0821-48F4-8EE4-D0DAFD7335D6}" presName="composite" presStyleCnt="0"/>
      <dgm:spPr/>
    </dgm:pt>
    <dgm:pt modelId="{167F8008-F620-4A85-94FA-66CEF7DCCE3A}" type="pres">
      <dgm:prSet presAssocID="{2213C70C-0821-48F4-8EE4-D0DAFD7335D6}" presName="parTx" presStyleLbl="alignNode1" presStyleIdx="0" presStyleCnt="3">
        <dgm:presLayoutVars>
          <dgm:chMax val="0"/>
          <dgm:chPref val="0"/>
          <dgm:bulletEnabled val="1"/>
        </dgm:presLayoutVars>
      </dgm:prSet>
      <dgm:spPr/>
    </dgm:pt>
    <dgm:pt modelId="{732D098B-501D-4956-B6CE-1F3A57D0390D}" type="pres">
      <dgm:prSet presAssocID="{2213C70C-0821-48F4-8EE4-D0DAFD7335D6}" presName="desTx" presStyleLbl="alignAccFollowNode1" presStyleIdx="0" presStyleCnt="3">
        <dgm:presLayoutVars>
          <dgm:bulletEnabled val="1"/>
        </dgm:presLayoutVars>
      </dgm:prSet>
      <dgm:spPr/>
    </dgm:pt>
    <dgm:pt modelId="{BD9D46BF-09A3-400E-8E86-96685668BF5C}" type="pres">
      <dgm:prSet presAssocID="{28EAAB23-786A-4A62-A058-12AC37A68A32}" presName="space" presStyleCnt="0"/>
      <dgm:spPr/>
    </dgm:pt>
    <dgm:pt modelId="{03836331-C561-4538-B6E1-D6EF455C0EA1}" type="pres">
      <dgm:prSet presAssocID="{B1DA7461-494E-42CC-AB27-A010652D9292}" presName="composite" presStyleCnt="0"/>
      <dgm:spPr/>
    </dgm:pt>
    <dgm:pt modelId="{939F679C-1EB0-4215-A97D-A64062039300}" type="pres">
      <dgm:prSet presAssocID="{B1DA7461-494E-42CC-AB27-A010652D9292}" presName="parTx" presStyleLbl="alignNode1" presStyleIdx="1" presStyleCnt="3">
        <dgm:presLayoutVars>
          <dgm:chMax val="0"/>
          <dgm:chPref val="0"/>
          <dgm:bulletEnabled val="1"/>
        </dgm:presLayoutVars>
      </dgm:prSet>
      <dgm:spPr/>
    </dgm:pt>
    <dgm:pt modelId="{163E4B2A-8CE7-45D0-B84C-29C81407B1F5}" type="pres">
      <dgm:prSet presAssocID="{B1DA7461-494E-42CC-AB27-A010652D9292}" presName="desTx" presStyleLbl="alignAccFollowNode1" presStyleIdx="1" presStyleCnt="3">
        <dgm:presLayoutVars>
          <dgm:bulletEnabled val="1"/>
        </dgm:presLayoutVars>
      </dgm:prSet>
      <dgm:spPr/>
    </dgm:pt>
    <dgm:pt modelId="{5384414D-9ACD-485D-AA3D-F2C934A5D04A}" type="pres">
      <dgm:prSet presAssocID="{8458FDC0-E197-44B7-BB8B-62B43B0DA7B3}" presName="space" presStyleCnt="0"/>
      <dgm:spPr/>
    </dgm:pt>
    <dgm:pt modelId="{FE0A618E-C2C9-42DD-AB07-E4C991CE642E}" type="pres">
      <dgm:prSet presAssocID="{F0D2D283-555E-4827-ADC0-78DBFA10E554}" presName="composite" presStyleCnt="0"/>
      <dgm:spPr/>
    </dgm:pt>
    <dgm:pt modelId="{DB5C31C6-5DDF-41F0-BB06-21E1D95C2707}" type="pres">
      <dgm:prSet presAssocID="{F0D2D283-555E-4827-ADC0-78DBFA10E554}" presName="parTx" presStyleLbl="alignNode1" presStyleIdx="2" presStyleCnt="3">
        <dgm:presLayoutVars>
          <dgm:chMax val="0"/>
          <dgm:chPref val="0"/>
          <dgm:bulletEnabled val="1"/>
        </dgm:presLayoutVars>
      </dgm:prSet>
      <dgm:spPr/>
    </dgm:pt>
    <dgm:pt modelId="{9EAB5571-1407-4757-9290-B727A7846257}" type="pres">
      <dgm:prSet presAssocID="{F0D2D283-555E-4827-ADC0-78DBFA10E554}" presName="desTx" presStyleLbl="alignAccFollowNode1" presStyleIdx="2" presStyleCnt="3">
        <dgm:presLayoutVars>
          <dgm:bulletEnabled val="1"/>
        </dgm:presLayoutVars>
      </dgm:prSet>
      <dgm:spPr/>
    </dgm:pt>
  </dgm:ptLst>
  <dgm:cxnLst>
    <dgm:cxn modelId="{B11B0D0B-C0F6-43A5-8988-E357D709DE3A}" srcId="{F0D2D283-555E-4827-ADC0-78DBFA10E554}" destId="{87EBAF50-FC47-4DE1-9CD6-5D99ECA91173}" srcOrd="0" destOrd="0" parTransId="{FDF5162D-0F2C-4CCB-8212-7C7478268574}" sibTransId="{B0A6B443-BE81-4BDA-81EC-5B4558A93D5B}"/>
    <dgm:cxn modelId="{0BFBF40B-D74B-4853-BF2E-E11CB1567352}" srcId="{8F48E752-6691-4D08-9FEB-9343ECE35BF6}" destId="{F0D2D283-555E-4827-ADC0-78DBFA10E554}" srcOrd="2" destOrd="0" parTransId="{B83893E8-AB81-45AA-9D7F-979FEA60C310}" sibTransId="{89C45499-0CB3-49A1-BB6E-45DD80DCADAB}"/>
    <dgm:cxn modelId="{A642E518-C697-45A7-9A2F-B2027C5ECC03}" type="presOf" srcId="{2213C70C-0821-48F4-8EE4-D0DAFD7335D6}" destId="{167F8008-F620-4A85-94FA-66CEF7DCCE3A}" srcOrd="0" destOrd="0" presId="urn:microsoft.com/office/officeart/2005/8/layout/hList1"/>
    <dgm:cxn modelId="{B88B0527-5B22-482F-A153-788EFA1FD164}" type="presOf" srcId="{B0F8C245-85F3-496E-8B8E-6E37EB9B0145}" destId="{163E4B2A-8CE7-45D0-B84C-29C81407B1F5}" srcOrd="0" destOrd="1" presId="urn:microsoft.com/office/officeart/2005/8/layout/hList1"/>
    <dgm:cxn modelId="{B9239430-7AA7-4BE5-82BC-D465E680E0D8}" srcId="{8F48E752-6691-4D08-9FEB-9343ECE35BF6}" destId="{2213C70C-0821-48F4-8EE4-D0DAFD7335D6}" srcOrd="0" destOrd="0" parTransId="{877E455C-55E5-4DE3-8AD7-594ECCE37D16}" sibTransId="{28EAAB23-786A-4A62-A058-12AC37A68A32}"/>
    <dgm:cxn modelId="{33C63241-F37F-44C7-9A54-85741A2F8F7D}" type="presOf" srcId="{F0D2D283-555E-4827-ADC0-78DBFA10E554}" destId="{DB5C31C6-5DDF-41F0-BB06-21E1D95C2707}" srcOrd="0" destOrd="0" presId="urn:microsoft.com/office/officeart/2005/8/layout/hList1"/>
    <dgm:cxn modelId="{FEE0CA44-3A9A-47A6-9C89-D17814405C80}" srcId="{8F48E752-6691-4D08-9FEB-9343ECE35BF6}" destId="{B1DA7461-494E-42CC-AB27-A010652D9292}" srcOrd="1" destOrd="0" parTransId="{FC5E7DA8-114F-44E4-8DD2-59B279FF6638}" sibTransId="{8458FDC0-E197-44B7-BB8B-62B43B0DA7B3}"/>
    <dgm:cxn modelId="{F9A4D37C-9CE8-4477-B778-A861803148DF}" srcId="{B1DA7461-494E-42CC-AB27-A010652D9292}" destId="{B0F8C245-85F3-496E-8B8E-6E37EB9B0145}" srcOrd="1" destOrd="0" parTransId="{D0CB37A4-78F5-47F0-A620-9F435DECA9BD}" sibTransId="{C0833D5E-28C2-4E0D-819C-D10B052480DA}"/>
    <dgm:cxn modelId="{5C9D3385-5049-422C-92A8-322997E6091B}" srcId="{2213C70C-0821-48F4-8EE4-D0DAFD7335D6}" destId="{C7EC580E-ADBC-40E4-A823-18947774BE19}" srcOrd="0" destOrd="0" parTransId="{0738A93E-576B-4FF1-9D07-CD03ECFE76EC}" sibTransId="{67C316A4-8222-429E-B89D-8A6CCF674C4A}"/>
    <dgm:cxn modelId="{8320B585-533F-442F-9AB3-687B37EA91A7}" srcId="{B1DA7461-494E-42CC-AB27-A010652D9292}" destId="{EE475434-BD02-40E8-A44E-B1AA5097CD04}" srcOrd="0" destOrd="0" parTransId="{20F94E53-2E2C-4B52-BDD2-DB7BF5A36994}" sibTransId="{AA8E475D-F5E8-4E56-930C-AA20EF2C50A5}"/>
    <dgm:cxn modelId="{9DF7978F-FABE-4395-9A97-C84ABB08811C}" srcId="{F0D2D283-555E-4827-ADC0-78DBFA10E554}" destId="{8E658799-A8E1-43A9-926D-CF83B32FE40B}" srcOrd="1" destOrd="0" parTransId="{410218B4-DCFE-436E-8791-3688311DC86B}" sibTransId="{D47BCB8C-B297-441B-B053-8AE9B97BD0B5}"/>
    <dgm:cxn modelId="{3A43CFA8-46CB-4DA4-AD64-C9E96AAB2572}" type="presOf" srcId="{C7EC580E-ADBC-40E4-A823-18947774BE19}" destId="{732D098B-501D-4956-B6CE-1F3A57D0390D}" srcOrd="0" destOrd="0" presId="urn:microsoft.com/office/officeart/2005/8/layout/hList1"/>
    <dgm:cxn modelId="{CFC4EFA9-EDB7-4F03-818E-E82C24628626}" type="presOf" srcId="{EE475434-BD02-40E8-A44E-B1AA5097CD04}" destId="{163E4B2A-8CE7-45D0-B84C-29C81407B1F5}" srcOrd="0" destOrd="0" presId="urn:microsoft.com/office/officeart/2005/8/layout/hList1"/>
    <dgm:cxn modelId="{D97F90AB-6CB4-4F78-AB8D-B6135D70F812}" type="presOf" srcId="{8E658799-A8E1-43A9-926D-CF83B32FE40B}" destId="{9EAB5571-1407-4757-9290-B727A7846257}" srcOrd="0" destOrd="1" presId="urn:microsoft.com/office/officeart/2005/8/layout/hList1"/>
    <dgm:cxn modelId="{A7F194C1-ACD9-4B80-A692-20F97B0F3585}" srcId="{2213C70C-0821-48F4-8EE4-D0DAFD7335D6}" destId="{59A895F7-7B05-4347-8021-5B5E65339C2D}" srcOrd="1" destOrd="0" parTransId="{2E1DF07C-FEE3-4B1E-BEAB-8ABE0756D46E}" sibTransId="{E20A07F3-D228-4C39-BBE6-88608D36E049}"/>
    <dgm:cxn modelId="{02C172C5-D67B-4389-9DF2-8409D65F3D21}" type="presOf" srcId="{59A895F7-7B05-4347-8021-5B5E65339C2D}" destId="{732D098B-501D-4956-B6CE-1F3A57D0390D}" srcOrd="0" destOrd="1" presId="urn:microsoft.com/office/officeart/2005/8/layout/hList1"/>
    <dgm:cxn modelId="{A2759DCD-202F-4CCA-9E1B-F84B9B68E82A}" type="presOf" srcId="{87EBAF50-FC47-4DE1-9CD6-5D99ECA91173}" destId="{9EAB5571-1407-4757-9290-B727A7846257}" srcOrd="0" destOrd="0" presId="urn:microsoft.com/office/officeart/2005/8/layout/hList1"/>
    <dgm:cxn modelId="{BA1DF9D1-5D4B-4E46-BD64-C8A35C6440CC}" type="presOf" srcId="{77712813-7B46-4E3D-AD34-18971D8E53FC}" destId="{163E4B2A-8CE7-45D0-B84C-29C81407B1F5}" srcOrd="0" destOrd="2" presId="urn:microsoft.com/office/officeart/2005/8/layout/hList1"/>
    <dgm:cxn modelId="{8E0805D7-8FDA-468D-8FD4-46A8053DD5BC}" type="presOf" srcId="{8F48E752-6691-4D08-9FEB-9343ECE35BF6}" destId="{EC45BC32-58F5-46EC-9475-752468DCC8A2}" srcOrd="0" destOrd="0" presId="urn:microsoft.com/office/officeart/2005/8/layout/hList1"/>
    <dgm:cxn modelId="{0ABC84E9-0402-4C22-82DF-29FD53E7D0D5}" srcId="{B1DA7461-494E-42CC-AB27-A010652D9292}" destId="{77712813-7B46-4E3D-AD34-18971D8E53FC}" srcOrd="2" destOrd="0" parTransId="{EA6F46A2-D83C-41EE-ABB4-56C2DF4A680F}" sibTransId="{F0C7EABE-2D02-4C39-BD27-403E2A32DAA8}"/>
    <dgm:cxn modelId="{3DE9CBFA-9A7D-49C4-9F66-487CA053E793}" type="presOf" srcId="{B1DA7461-494E-42CC-AB27-A010652D9292}" destId="{939F679C-1EB0-4215-A97D-A64062039300}" srcOrd="0" destOrd="0" presId="urn:microsoft.com/office/officeart/2005/8/layout/hList1"/>
    <dgm:cxn modelId="{3C57F0BF-E834-4BFA-A9BD-E13FD99963AC}" type="presParOf" srcId="{EC45BC32-58F5-46EC-9475-752468DCC8A2}" destId="{4D35A205-026D-49EB-B08F-CD7B43E4BD6B}" srcOrd="0" destOrd="0" presId="urn:microsoft.com/office/officeart/2005/8/layout/hList1"/>
    <dgm:cxn modelId="{271725A2-1524-4B60-B906-64CDA961D6C7}" type="presParOf" srcId="{4D35A205-026D-49EB-B08F-CD7B43E4BD6B}" destId="{167F8008-F620-4A85-94FA-66CEF7DCCE3A}" srcOrd="0" destOrd="0" presId="urn:microsoft.com/office/officeart/2005/8/layout/hList1"/>
    <dgm:cxn modelId="{C9B42BFB-B544-4959-9AF8-2E78CDADDFB6}" type="presParOf" srcId="{4D35A205-026D-49EB-B08F-CD7B43E4BD6B}" destId="{732D098B-501D-4956-B6CE-1F3A57D0390D}" srcOrd="1" destOrd="0" presId="urn:microsoft.com/office/officeart/2005/8/layout/hList1"/>
    <dgm:cxn modelId="{7C66D9A5-3853-41FC-A642-AA48F6C3429F}" type="presParOf" srcId="{EC45BC32-58F5-46EC-9475-752468DCC8A2}" destId="{BD9D46BF-09A3-400E-8E86-96685668BF5C}" srcOrd="1" destOrd="0" presId="urn:microsoft.com/office/officeart/2005/8/layout/hList1"/>
    <dgm:cxn modelId="{8E268832-0E6F-495E-BA6A-FD807A972A15}" type="presParOf" srcId="{EC45BC32-58F5-46EC-9475-752468DCC8A2}" destId="{03836331-C561-4538-B6E1-D6EF455C0EA1}" srcOrd="2" destOrd="0" presId="urn:microsoft.com/office/officeart/2005/8/layout/hList1"/>
    <dgm:cxn modelId="{40275F18-61B7-4FE5-8537-E90A13028841}" type="presParOf" srcId="{03836331-C561-4538-B6E1-D6EF455C0EA1}" destId="{939F679C-1EB0-4215-A97D-A64062039300}" srcOrd="0" destOrd="0" presId="urn:microsoft.com/office/officeart/2005/8/layout/hList1"/>
    <dgm:cxn modelId="{AB28319A-C72B-41D1-BD33-E4DB51B065AE}" type="presParOf" srcId="{03836331-C561-4538-B6E1-D6EF455C0EA1}" destId="{163E4B2A-8CE7-45D0-B84C-29C81407B1F5}" srcOrd="1" destOrd="0" presId="urn:microsoft.com/office/officeart/2005/8/layout/hList1"/>
    <dgm:cxn modelId="{8FC52E2A-5F1F-4003-A749-E30EB2AD2595}" type="presParOf" srcId="{EC45BC32-58F5-46EC-9475-752468DCC8A2}" destId="{5384414D-9ACD-485D-AA3D-F2C934A5D04A}" srcOrd="3" destOrd="0" presId="urn:microsoft.com/office/officeart/2005/8/layout/hList1"/>
    <dgm:cxn modelId="{7959AA48-0EA8-4808-8101-2FEF3A31B383}" type="presParOf" srcId="{EC45BC32-58F5-46EC-9475-752468DCC8A2}" destId="{FE0A618E-C2C9-42DD-AB07-E4C991CE642E}" srcOrd="4" destOrd="0" presId="urn:microsoft.com/office/officeart/2005/8/layout/hList1"/>
    <dgm:cxn modelId="{A301BF54-8F39-4D98-8BB2-41C424C102F2}" type="presParOf" srcId="{FE0A618E-C2C9-42DD-AB07-E4C991CE642E}" destId="{DB5C31C6-5DDF-41F0-BB06-21E1D95C2707}" srcOrd="0" destOrd="0" presId="urn:microsoft.com/office/officeart/2005/8/layout/hList1"/>
    <dgm:cxn modelId="{490E9F03-C645-40DE-B7AC-844A2BE6A68A}" type="presParOf" srcId="{FE0A618E-C2C9-42DD-AB07-E4C991CE642E}" destId="{9EAB5571-1407-4757-9290-B727A784625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82DE82D-8F80-43A3-842A-89E615EFA094}"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n-US"/>
        </a:p>
      </dgm:t>
    </dgm:pt>
    <dgm:pt modelId="{1710F796-4092-4303-B5F6-1C18C2E3BE31}">
      <dgm:prSet custT="1"/>
      <dgm:spPr/>
      <dgm:t>
        <a:bodyPr/>
        <a:lstStyle/>
        <a:p>
          <a:pPr algn="just"/>
          <a:r>
            <a:rPr lang="en-GB" sz="2400" dirty="0">
              <a:latin typeface="Arial" panose="020B0604020202020204" pitchFamily="34" charset="0"/>
              <a:cs typeface="Arial" panose="020B0604020202020204" pitchFamily="34" charset="0"/>
            </a:rPr>
            <a:t>The legislation that you have looked at so far can be brought together under the term </a:t>
          </a:r>
          <a:r>
            <a:rPr lang="en-GB" sz="2400" b="1" dirty="0">
              <a:latin typeface="Arial" panose="020B0604020202020204" pitchFamily="34" charset="0"/>
              <a:cs typeface="Arial" panose="020B0604020202020204" pitchFamily="34" charset="0"/>
            </a:rPr>
            <a:t>inclusion</a:t>
          </a:r>
          <a:r>
            <a:rPr lang="en-GB" sz="2400"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dgm:t>
    </dgm:pt>
    <dgm:pt modelId="{C6A89C89-26D2-4218-8608-76C4219FF8B6}" type="parTrans" cxnId="{1A584C76-C7DD-4F47-9D8A-1E63250AEA23}">
      <dgm:prSet/>
      <dgm:spPr/>
      <dgm:t>
        <a:bodyPr/>
        <a:lstStyle/>
        <a:p>
          <a:endParaRPr lang="en-US"/>
        </a:p>
      </dgm:t>
    </dgm:pt>
    <dgm:pt modelId="{953613E0-3B9E-4965-B5C7-AB13E490C707}" type="sibTrans" cxnId="{1A584C76-C7DD-4F47-9D8A-1E63250AEA23}">
      <dgm:prSet/>
      <dgm:spPr/>
      <dgm:t>
        <a:bodyPr/>
        <a:lstStyle/>
        <a:p>
          <a:endParaRPr lang="en-US"/>
        </a:p>
      </dgm:t>
    </dgm:pt>
    <dgm:pt modelId="{F7557770-8ACD-4BD9-9E34-85293FECBD20}">
      <dgm:prSet custT="1"/>
      <dgm:spPr/>
      <dgm:t>
        <a:bodyPr/>
        <a:lstStyle/>
        <a:p>
          <a:pPr algn="just"/>
          <a:r>
            <a:rPr lang="en-GB" sz="2400" dirty="0">
              <a:latin typeface="Arial" panose="020B0604020202020204" pitchFamily="34" charset="0"/>
              <a:cs typeface="Arial" panose="020B0604020202020204" pitchFamily="34" charset="0"/>
            </a:rPr>
            <a:t>Becoming and being inclusive is an on-going journey which we must all take responsibility for. It is not a set list of tasks, but is an ethos which underpins how we interact with others in all contexts.</a:t>
          </a:r>
        </a:p>
      </dgm:t>
    </dgm:pt>
    <dgm:pt modelId="{97A24A8B-C523-467C-BC5D-9D33FB54D46E}" type="parTrans" cxnId="{93730A05-1B43-4D54-B7E3-8BE6613EC0D0}">
      <dgm:prSet/>
      <dgm:spPr/>
      <dgm:t>
        <a:bodyPr/>
        <a:lstStyle/>
        <a:p>
          <a:endParaRPr lang="en-US"/>
        </a:p>
      </dgm:t>
    </dgm:pt>
    <dgm:pt modelId="{458683E1-7740-439E-AA91-3BBE5782102F}" type="sibTrans" cxnId="{93730A05-1B43-4D54-B7E3-8BE6613EC0D0}">
      <dgm:prSet/>
      <dgm:spPr/>
      <dgm:t>
        <a:bodyPr/>
        <a:lstStyle/>
        <a:p>
          <a:endParaRPr lang="en-US"/>
        </a:p>
      </dgm:t>
    </dgm:pt>
    <dgm:pt modelId="{D222AC0E-0706-40EE-9555-B1D2A381B965}">
      <dgm:prSet custT="1"/>
      <dgm:spPr/>
      <dgm:t>
        <a:bodyPr/>
        <a:lstStyle/>
        <a:p>
          <a:pPr algn="just"/>
          <a:r>
            <a:rPr lang="en-GB" sz="2400" dirty="0">
              <a:latin typeface="Arial" panose="020B0604020202020204" pitchFamily="34" charset="0"/>
              <a:cs typeface="Arial" panose="020B0604020202020204" pitchFamily="34" charset="0"/>
            </a:rPr>
            <a:t>With the right support and reasonable adjustment children, young people and their families can lead fulfilled lives and supported to achieve their aspirations.   </a:t>
          </a:r>
        </a:p>
      </dgm:t>
    </dgm:pt>
    <dgm:pt modelId="{2F8B5DC4-A045-420D-A489-BD96F02F0263}" type="parTrans" cxnId="{F66AAE85-C22B-4413-8C92-4A0969353C7F}">
      <dgm:prSet/>
      <dgm:spPr/>
      <dgm:t>
        <a:bodyPr/>
        <a:lstStyle/>
        <a:p>
          <a:endParaRPr lang="en-GB"/>
        </a:p>
      </dgm:t>
    </dgm:pt>
    <dgm:pt modelId="{350A6B33-273F-4040-9812-A6CEC2661519}" type="sibTrans" cxnId="{F66AAE85-C22B-4413-8C92-4A0969353C7F}">
      <dgm:prSet/>
      <dgm:spPr/>
      <dgm:t>
        <a:bodyPr/>
        <a:lstStyle/>
        <a:p>
          <a:endParaRPr lang="en-GB"/>
        </a:p>
      </dgm:t>
    </dgm:pt>
    <dgm:pt modelId="{DC75DE6A-F189-491F-9499-601AFB6A0BE2}" type="pres">
      <dgm:prSet presAssocID="{A82DE82D-8F80-43A3-842A-89E615EFA094}" presName="linear" presStyleCnt="0">
        <dgm:presLayoutVars>
          <dgm:animLvl val="lvl"/>
          <dgm:resizeHandles val="exact"/>
        </dgm:presLayoutVars>
      </dgm:prSet>
      <dgm:spPr/>
    </dgm:pt>
    <dgm:pt modelId="{887E4CD4-8D5C-452C-9DC7-9C553983509E}" type="pres">
      <dgm:prSet presAssocID="{1710F796-4092-4303-B5F6-1C18C2E3BE31}" presName="parentText" presStyleLbl="node1" presStyleIdx="0" presStyleCnt="3" custScaleY="79367">
        <dgm:presLayoutVars>
          <dgm:chMax val="0"/>
          <dgm:bulletEnabled val="1"/>
        </dgm:presLayoutVars>
      </dgm:prSet>
      <dgm:spPr/>
    </dgm:pt>
    <dgm:pt modelId="{30359774-83F2-4790-8ACC-ECB826B0B636}" type="pres">
      <dgm:prSet presAssocID="{953613E0-3B9E-4965-B5C7-AB13E490C707}" presName="spacer" presStyleCnt="0"/>
      <dgm:spPr/>
    </dgm:pt>
    <dgm:pt modelId="{250BA017-CDDE-4400-B819-1CD9835A93FE}" type="pres">
      <dgm:prSet presAssocID="{F7557770-8ACD-4BD9-9E34-85293FECBD20}" presName="parentText" presStyleLbl="node1" presStyleIdx="1" presStyleCnt="3" custScaleY="99571">
        <dgm:presLayoutVars>
          <dgm:chMax val="0"/>
          <dgm:bulletEnabled val="1"/>
        </dgm:presLayoutVars>
      </dgm:prSet>
      <dgm:spPr/>
    </dgm:pt>
    <dgm:pt modelId="{789B9336-A6E9-43E7-B909-F805E4963569}" type="pres">
      <dgm:prSet presAssocID="{458683E1-7740-439E-AA91-3BBE5782102F}" presName="spacer" presStyleCnt="0"/>
      <dgm:spPr/>
    </dgm:pt>
    <dgm:pt modelId="{407675F4-C4DA-4A7C-B10E-DAFF9A20140B}" type="pres">
      <dgm:prSet presAssocID="{D222AC0E-0706-40EE-9555-B1D2A381B965}" presName="parentText" presStyleLbl="node1" presStyleIdx="2" presStyleCnt="3">
        <dgm:presLayoutVars>
          <dgm:chMax val="0"/>
          <dgm:bulletEnabled val="1"/>
        </dgm:presLayoutVars>
      </dgm:prSet>
      <dgm:spPr/>
    </dgm:pt>
  </dgm:ptLst>
  <dgm:cxnLst>
    <dgm:cxn modelId="{93730A05-1B43-4D54-B7E3-8BE6613EC0D0}" srcId="{A82DE82D-8F80-43A3-842A-89E615EFA094}" destId="{F7557770-8ACD-4BD9-9E34-85293FECBD20}" srcOrd="1" destOrd="0" parTransId="{97A24A8B-C523-467C-BC5D-9D33FB54D46E}" sibTransId="{458683E1-7740-439E-AA91-3BBE5782102F}"/>
    <dgm:cxn modelId="{818D810F-C1A8-49BE-BA24-AAD9A0DD8818}" type="presOf" srcId="{1710F796-4092-4303-B5F6-1C18C2E3BE31}" destId="{887E4CD4-8D5C-452C-9DC7-9C553983509E}" srcOrd="0" destOrd="0" presId="urn:microsoft.com/office/officeart/2005/8/layout/vList2"/>
    <dgm:cxn modelId="{B653BC12-B01F-431E-AD4E-FDBA013C1002}" type="presOf" srcId="{D222AC0E-0706-40EE-9555-B1D2A381B965}" destId="{407675F4-C4DA-4A7C-B10E-DAFF9A20140B}" srcOrd="0" destOrd="0" presId="urn:microsoft.com/office/officeart/2005/8/layout/vList2"/>
    <dgm:cxn modelId="{1A584C76-C7DD-4F47-9D8A-1E63250AEA23}" srcId="{A82DE82D-8F80-43A3-842A-89E615EFA094}" destId="{1710F796-4092-4303-B5F6-1C18C2E3BE31}" srcOrd="0" destOrd="0" parTransId="{C6A89C89-26D2-4218-8608-76C4219FF8B6}" sibTransId="{953613E0-3B9E-4965-B5C7-AB13E490C707}"/>
    <dgm:cxn modelId="{C63CDD79-F177-4F41-8043-08C2AE7BFEE3}" type="presOf" srcId="{F7557770-8ACD-4BD9-9E34-85293FECBD20}" destId="{250BA017-CDDE-4400-B819-1CD9835A93FE}" srcOrd="0" destOrd="0" presId="urn:microsoft.com/office/officeart/2005/8/layout/vList2"/>
    <dgm:cxn modelId="{F66AAE85-C22B-4413-8C92-4A0969353C7F}" srcId="{A82DE82D-8F80-43A3-842A-89E615EFA094}" destId="{D222AC0E-0706-40EE-9555-B1D2A381B965}" srcOrd="2" destOrd="0" parTransId="{2F8B5DC4-A045-420D-A489-BD96F02F0263}" sibTransId="{350A6B33-273F-4040-9812-A6CEC2661519}"/>
    <dgm:cxn modelId="{88517FCA-AE14-48C9-8E8B-7A330C607E23}" type="presOf" srcId="{A82DE82D-8F80-43A3-842A-89E615EFA094}" destId="{DC75DE6A-F189-491F-9499-601AFB6A0BE2}" srcOrd="0" destOrd="0" presId="urn:microsoft.com/office/officeart/2005/8/layout/vList2"/>
    <dgm:cxn modelId="{DA64879D-8F47-45F1-A42A-19E5BD4316FB}" type="presParOf" srcId="{DC75DE6A-F189-491F-9499-601AFB6A0BE2}" destId="{887E4CD4-8D5C-452C-9DC7-9C553983509E}" srcOrd="0" destOrd="0" presId="urn:microsoft.com/office/officeart/2005/8/layout/vList2"/>
    <dgm:cxn modelId="{47633E78-D638-4DC9-9170-D9C172F2CF17}" type="presParOf" srcId="{DC75DE6A-F189-491F-9499-601AFB6A0BE2}" destId="{30359774-83F2-4790-8ACC-ECB826B0B636}" srcOrd="1" destOrd="0" presId="urn:microsoft.com/office/officeart/2005/8/layout/vList2"/>
    <dgm:cxn modelId="{6F8DDA98-5C90-45A1-A2D0-0E13C5CB7444}" type="presParOf" srcId="{DC75DE6A-F189-491F-9499-601AFB6A0BE2}" destId="{250BA017-CDDE-4400-B819-1CD9835A93FE}" srcOrd="2" destOrd="0" presId="urn:microsoft.com/office/officeart/2005/8/layout/vList2"/>
    <dgm:cxn modelId="{12850C96-96A8-44B3-9F69-78BA7C709FDA}" type="presParOf" srcId="{DC75DE6A-F189-491F-9499-601AFB6A0BE2}" destId="{789B9336-A6E9-43E7-B909-F805E4963569}" srcOrd="3" destOrd="0" presId="urn:microsoft.com/office/officeart/2005/8/layout/vList2"/>
    <dgm:cxn modelId="{FFE66CA0-0A97-4BAE-B120-00E886856F22}" type="presParOf" srcId="{DC75DE6A-F189-491F-9499-601AFB6A0BE2}" destId="{407675F4-C4DA-4A7C-B10E-DAFF9A20140B}"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681D329-E998-43DB-8117-ED2D95B3177E}"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4E9A2658-ED18-4233-8975-1D773B50A6CB}">
      <dgm:prSet custT="1"/>
      <dgm:spPr/>
      <dgm:t>
        <a:bodyPr/>
        <a:lstStyle/>
        <a:p>
          <a:r>
            <a:rPr lang="en-GB" sz="2000" dirty="0">
              <a:latin typeface="Arial" panose="020B0604020202020204" pitchFamily="34" charset="0"/>
              <a:cs typeface="Arial" panose="020B0604020202020204" pitchFamily="34" charset="0"/>
            </a:rPr>
            <a:t>The child or young person is at the centre of all that we do, focusing on their aspirations</a:t>
          </a:r>
          <a:endParaRPr lang="en-US" sz="2000" dirty="0">
            <a:latin typeface="Arial" panose="020B0604020202020204" pitchFamily="34" charset="0"/>
            <a:cs typeface="Arial" panose="020B0604020202020204" pitchFamily="34" charset="0"/>
          </a:endParaRPr>
        </a:p>
      </dgm:t>
    </dgm:pt>
    <dgm:pt modelId="{816A7159-7B00-478B-AB92-06EAD7C5BE7B}" type="parTrans" cxnId="{3C7D5BBD-EDC4-42EE-80A8-AB472CD45176}">
      <dgm:prSet/>
      <dgm:spPr/>
      <dgm:t>
        <a:bodyPr/>
        <a:lstStyle/>
        <a:p>
          <a:endParaRPr lang="en-US"/>
        </a:p>
      </dgm:t>
    </dgm:pt>
    <dgm:pt modelId="{FA1E8C83-191B-4A7D-9D1F-8418993E327A}" type="sibTrans" cxnId="{3C7D5BBD-EDC4-42EE-80A8-AB472CD45176}">
      <dgm:prSet/>
      <dgm:spPr/>
      <dgm:t>
        <a:bodyPr/>
        <a:lstStyle/>
        <a:p>
          <a:endParaRPr lang="en-US"/>
        </a:p>
      </dgm:t>
    </dgm:pt>
    <dgm:pt modelId="{F018DBAE-96F4-4965-A797-6D6BB4583A28}">
      <dgm:prSet/>
      <dgm:spPr/>
      <dgm:t>
        <a:bodyPr/>
        <a:lstStyle/>
        <a:p>
          <a:r>
            <a:rPr lang="en-GB" dirty="0">
              <a:solidFill>
                <a:schemeClr val="tx1"/>
              </a:solidFill>
              <a:latin typeface="Arial" panose="020B0604020202020204" pitchFamily="34" charset="0"/>
              <a:cs typeface="Arial" panose="020B0604020202020204" pitchFamily="34" charset="0"/>
            </a:rPr>
            <a:t>Give parents or carers, and/or the child / young person opportunities to discuss their needs and aspirations, and to be involved in decisions about support</a:t>
          </a:r>
          <a:endParaRPr lang="en-US" dirty="0">
            <a:solidFill>
              <a:schemeClr val="tx1"/>
            </a:solidFill>
            <a:latin typeface="Arial" panose="020B0604020202020204" pitchFamily="34" charset="0"/>
            <a:cs typeface="Arial" panose="020B0604020202020204" pitchFamily="34" charset="0"/>
          </a:endParaRPr>
        </a:p>
      </dgm:t>
    </dgm:pt>
    <dgm:pt modelId="{1398749A-3CD3-4C64-9F11-A7784C8BB754}" type="parTrans" cxnId="{6A6D53B3-5D4D-4441-A430-4777F9CC5C65}">
      <dgm:prSet/>
      <dgm:spPr/>
      <dgm:t>
        <a:bodyPr/>
        <a:lstStyle/>
        <a:p>
          <a:endParaRPr lang="en-US"/>
        </a:p>
      </dgm:t>
    </dgm:pt>
    <dgm:pt modelId="{1B9C872C-68B5-4C10-BAAA-7350796B019D}" type="sibTrans" cxnId="{6A6D53B3-5D4D-4441-A430-4777F9CC5C65}">
      <dgm:prSet/>
      <dgm:spPr/>
      <dgm:t>
        <a:bodyPr/>
        <a:lstStyle/>
        <a:p>
          <a:endParaRPr lang="en-US"/>
        </a:p>
      </dgm:t>
    </dgm:pt>
    <dgm:pt modelId="{73E8834C-12C0-4C40-9339-D1BEAB426C76}">
      <dgm:prSet custT="1"/>
      <dgm:spPr/>
      <dgm:t>
        <a:bodyPr/>
        <a:lstStyle/>
        <a:p>
          <a:r>
            <a:rPr lang="en-GB" sz="2000" dirty="0">
              <a:solidFill>
                <a:schemeClr val="tx1"/>
              </a:solidFill>
              <a:latin typeface="Arial" panose="020B0604020202020204" pitchFamily="34" charset="0"/>
              <a:cs typeface="Arial" panose="020B0604020202020204" pitchFamily="34" charset="0"/>
            </a:rPr>
            <a:t>Identify children or young people with SEND at the earliest opportunity and ensure reasonable adjustments are in place </a:t>
          </a:r>
          <a:endParaRPr lang="en-US" sz="2000" dirty="0">
            <a:solidFill>
              <a:schemeClr val="tx1"/>
            </a:solidFill>
            <a:latin typeface="Arial" panose="020B0604020202020204" pitchFamily="34" charset="0"/>
            <a:cs typeface="Arial" panose="020B0604020202020204" pitchFamily="34" charset="0"/>
          </a:endParaRPr>
        </a:p>
      </dgm:t>
    </dgm:pt>
    <dgm:pt modelId="{60EA1290-BC20-4306-8B5C-973516CD9BFB}" type="parTrans" cxnId="{53BCD2F9-9251-4DED-8897-663CC95F2994}">
      <dgm:prSet/>
      <dgm:spPr/>
      <dgm:t>
        <a:bodyPr/>
        <a:lstStyle/>
        <a:p>
          <a:endParaRPr lang="en-US"/>
        </a:p>
      </dgm:t>
    </dgm:pt>
    <dgm:pt modelId="{FB81C470-27BD-407F-AF9F-74B2D4AA1FB1}" type="sibTrans" cxnId="{53BCD2F9-9251-4DED-8897-663CC95F2994}">
      <dgm:prSet/>
      <dgm:spPr/>
      <dgm:t>
        <a:bodyPr/>
        <a:lstStyle/>
        <a:p>
          <a:endParaRPr lang="en-US"/>
        </a:p>
      </dgm:t>
    </dgm:pt>
    <dgm:pt modelId="{48C6AF6F-3BD6-40B1-B27F-D6311A0FF5F1}">
      <dgm:prSet custT="1"/>
      <dgm:spPr/>
      <dgm:t>
        <a:bodyPr/>
        <a:lstStyle/>
        <a:p>
          <a:r>
            <a:rPr lang="en-GB" sz="2000" dirty="0">
              <a:solidFill>
                <a:schemeClr val="tx1"/>
              </a:solidFill>
              <a:latin typeface="Arial" panose="020B0604020202020204" pitchFamily="34" charset="0"/>
              <a:cs typeface="Arial" panose="020B0604020202020204" pitchFamily="34" charset="0"/>
            </a:rPr>
            <a:t>Assess and meet the needs of children and young people with SEND through the provision of appropriate support</a:t>
          </a:r>
          <a:endParaRPr lang="en-US" sz="2000" dirty="0">
            <a:solidFill>
              <a:schemeClr val="tx1"/>
            </a:solidFill>
            <a:latin typeface="Arial" panose="020B0604020202020204" pitchFamily="34" charset="0"/>
            <a:cs typeface="Arial" panose="020B0604020202020204" pitchFamily="34" charset="0"/>
          </a:endParaRPr>
        </a:p>
      </dgm:t>
    </dgm:pt>
    <dgm:pt modelId="{9FD3FB7C-ADA6-41AE-93CB-2DC1ADFC5C6D}" type="parTrans" cxnId="{6F5A3A27-9465-4C76-AF5C-BACF7BDCF26B}">
      <dgm:prSet/>
      <dgm:spPr/>
      <dgm:t>
        <a:bodyPr/>
        <a:lstStyle/>
        <a:p>
          <a:endParaRPr lang="en-US"/>
        </a:p>
      </dgm:t>
    </dgm:pt>
    <dgm:pt modelId="{46C2F83D-9F8A-4A37-B589-ADF2FCEE9C96}" type="sibTrans" cxnId="{6F5A3A27-9465-4C76-AF5C-BACF7BDCF26B}">
      <dgm:prSet/>
      <dgm:spPr/>
      <dgm:t>
        <a:bodyPr/>
        <a:lstStyle/>
        <a:p>
          <a:endParaRPr lang="en-US"/>
        </a:p>
      </dgm:t>
    </dgm:pt>
    <dgm:pt modelId="{FADADD26-FA37-48A5-ADF8-B963D60B2EEE}">
      <dgm:prSet custT="1"/>
      <dgm:spPr/>
      <dgm:t>
        <a:bodyPr/>
        <a:lstStyle/>
        <a:p>
          <a:r>
            <a:rPr lang="en-GB" sz="2000" dirty="0">
              <a:latin typeface="Arial" panose="020B0604020202020204" pitchFamily="34" charset="0"/>
              <a:cs typeface="Arial" panose="020B0604020202020204" pitchFamily="34" charset="0"/>
            </a:rPr>
            <a:t>Improve educational outcomes for children and young people with SEND through joint working from education, health and care</a:t>
          </a:r>
          <a:endParaRPr lang="en-US" sz="2000" dirty="0">
            <a:latin typeface="Arial" panose="020B0604020202020204" pitchFamily="34" charset="0"/>
            <a:cs typeface="Arial" panose="020B0604020202020204" pitchFamily="34" charset="0"/>
          </a:endParaRPr>
        </a:p>
      </dgm:t>
    </dgm:pt>
    <dgm:pt modelId="{357C925E-E517-4D5C-B1C3-B2C864982BB0}" type="parTrans" cxnId="{A38B29DF-DAD7-44DC-9698-D660B775F28D}">
      <dgm:prSet/>
      <dgm:spPr/>
      <dgm:t>
        <a:bodyPr/>
        <a:lstStyle/>
        <a:p>
          <a:endParaRPr lang="en-US"/>
        </a:p>
      </dgm:t>
    </dgm:pt>
    <dgm:pt modelId="{1E676A33-3F1A-4078-A7A1-22111DF1DD13}" type="sibTrans" cxnId="{A38B29DF-DAD7-44DC-9698-D660B775F28D}">
      <dgm:prSet/>
      <dgm:spPr/>
      <dgm:t>
        <a:bodyPr/>
        <a:lstStyle/>
        <a:p>
          <a:endParaRPr lang="en-US"/>
        </a:p>
      </dgm:t>
    </dgm:pt>
    <dgm:pt modelId="{C8F3C3A5-A90A-48A1-A81F-A125937923BD}">
      <dgm:prSet custT="1"/>
      <dgm:spPr/>
      <dgm:t>
        <a:bodyPr/>
        <a:lstStyle/>
        <a:p>
          <a:r>
            <a:rPr lang="en-GB" sz="2000" dirty="0">
              <a:latin typeface="Arial" panose="020B0604020202020204" pitchFamily="34" charset="0"/>
              <a:cs typeface="Arial" panose="020B0604020202020204" pitchFamily="34" charset="0"/>
            </a:rPr>
            <a:t>Integrate our plans and our services for 0-25 year olds</a:t>
          </a:r>
          <a:endParaRPr lang="en-US" sz="2000" dirty="0">
            <a:latin typeface="Arial" panose="020B0604020202020204" pitchFamily="34" charset="0"/>
            <a:cs typeface="Arial" panose="020B0604020202020204" pitchFamily="34" charset="0"/>
          </a:endParaRPr>
        </a:p>
      </dgm:t>
    </dgm:pt>
    <dgm:pt modelId="{257379F8-DD4B-47A1-86F1-E0669DE8F2A4}" type="parTrans" cxnId="{E4C48E1A-DA72-425F-BD43-A597D6A22C3D}">
      <dgm:prSet/>
      <dgm:spPr/>
      <dgm:t>
        <a:bodyPr/>
        <a:lstStyle/>
        <a:p>
          <a:endParaRPr lang="en-US"/>
        </a:p>
      </dgm:t>
    </dgm:pt>
    <dgm:pt modelId="{15444828-EFDD-477E-B13C-0CCF5820FDEB}" type="sibTrans" cxnId="{E4C48E1A-DA72-425F-BD43-A597D6A22C3D}">
      <dgm:prSet/>
      <dgm:spPr/>
      <dgm:t>
        <a:bodyPr/>
        <a:lstStyle/>
        <a:p>
          <a:endParaRPr lang="en-US"/>
        </a:p>
      </dgm:t>
    </dgm:pt>
    <dgm:pt modelId="{2B52E54D-96F7-4015-A8F7-34667FFB9677}" type="pres">
      <dgm:prSet presAssocID="{7681D329-E998-43DB-8117-ED2D95B3177E}" presName="diagram" presStyleCnt="0">
        <dgm:presLayoutVars>
          <dgm:dir/>
          <dgm:resizeHandles val="exact"/>
        </dgm:presLayoutVars>
      </dgm:prSet>
      <dgm:spPr/>
    </dgm:pt>
    <dgm:pt modelId="{D1219664-AE54-449D-9729-0A91832C4D1D}" type="pres">
      <dgm:prSet presAssocID="{4E9A2658-ED18-4233-8975-1D773B50A6CB}" presName="node" presStyleLbl="node1" presStyleIdx="0" presStyleCnt="6">
        <dgm:presLayoutVars>
          <dgm:bulletEnabled val="1"/>
        </dgm:presLayoutVars>
      </dgm:prSet>
      <dgm:spPr/>
    </dgm:pt>
    <dgm:pt modelId="{01D2595C-98E8-4D22-85E8-811A70771456}" type="pres">
      <dgm:prSet presAssocID="{FA1E8C83-191B-4A7D-9D1F-8418993E327A}" presName="sibTrans" presStyleCnt="0"/>
      <dgm:spPr/>
    </dgm:pt>
    <dgm:pt modelId="{81A1924B-6FEB-42F8-B0AA-B4F2539EFBBF}" type="pres">
      <dgm:prSet presAssocID="{F018DBAE-96F4-4965-A797-6D6BB4583A28}" presName="node" presStyleLbl="node1" presStyleIdx="1" presStyleCnt="6">
        <dgm:presLayoutVars>
          <dgm:bulletEnabled val="1"/>
        </dgm:presLayoutVars>
      </dgm:prSet>
      <dgm:spPr/>
    </dgm:pt>
    <dgm:pt modelId="{E78AAF0F-3A8D-44E7-B109-F71BA539B3EC}" type="pres">
      <dgm:prSet presAssocID="{1B9C872C-68B5-4C10-BAAA-7350796B019D}" presName="sibTrans" presStyleCnt="0"/>
      <dgm:spPr/>
    </dgm:pt>
    <dgm:pt modelId="{2E3A95C9-0E20-4C1C-98FA-10A4DEAC3F9F}" type="pres">
      <dgm:prSet presAssocID="{73E8834C-12C0-4C40-9339-D1BEAB426C76}" presName="node" presStyleLbl="node1" presStyleIdx="2" presStyleCnt="6">
        <dgm:presLayoutVars>
          <dgm:bulletEnabled val="1"/>
        </dgm:presLayoutVars>
      </dgm:prSet>
      <dgm:spPr/>
    </dgm:pt>
    <dgm:pt modelId="{E8411C58-7F6D-4C1C-95E2-1CE9370655C4}" type="pres">
      <dgm:prSet presAssocID="{FB81C470-27BD-407F-AF9F-74B2D4AA1FB1}" presName="sibTrans" presStyleCnt="0"/>
      <dgm:spPr/>
    </dgm:pt>
    <dgm:pt modelId="{183802D2-BF9A-4C63-BB6A-DD7148FD2253}" type="pres">
      <dgm:prSet presAssocID="{48C6AF6F-3BD6-40B1-B27F-D6311A0FF5F1}" presName="node" presStyleLbl="node1" presStyleIdx="3" presStyleCnt="6">
        <dgm:presLayoutVars>
          <dgm:bulletEnabled val="1"/>
        </dgm:presLayoutVars>
      </dgm:prSet>
      <dgm:spPr/>
    </dgm:pt>
    <dgm:pt modelId="{3A56B60C-BED2-4091-989E-ED2F2AA5685D}" type="pres">
      <dgm:prSet presAssocID="{46C2F83D-9F8A-4A37-B589-ADF2FCEE9C96}" presName="sibTrans" presStyleCnt="0"/>
      <dgm:spPr/>
    </dgm:pt>
    <dgm:pt modelId="{C3C0703A-859C-4B43-810A-712CFF250154}" type="pres">
      <dgm:prSet presAssocID="{FADADD26-FA37-48A5-ADF8-B963D60B2EEE}" presName="node" presStyleLbl="node1" presStyleIdx="4" presStyleCnt="6">
        <dgm:presLayoutVars>
          <dgm:bulletEnabled val="1"/>
        </dgm:presLayoutVars>
      </dgm:prSet>
      <dgm:spPr/>
    </dgm:pt>
    <dgm:pt modelId="{0C57EBB5-6B6C-4AA7-8594-416944339F2F}" type="pres">
      <dgm:prSet presAssocID="{1E676A33-3F1A-4078-A7A1-22111DF1DD13}" presName="sibTrans" presStyleCnt="0"/>
      <dgm:spPr/>
    </dgm:pt>
    <dgm:pt modelId="{119AFBFB-22B5-4EAC-81CE-28692047F585}" type="pres">
      <dgm:prSet presAssocID="{C8F3C3A5-A90A-48A1-A81F-A125937923BD}" presName="node" presStyleLbl="node1" presStyleIdx="5" presStyleCnt="6">
        <dgm:presLayoutVars>
          <dgm:bulletEnabled val="1"/>
        </dgm:presLayoutVars>
      </dgm:prSet>
      <dgm:spPr/>
    </dgm:pt>
  </dgm:ptLst>
  <dgm:cxnLst>
    <dgm:cxn modelId="{44958F01-F2EE-429B-BE8E-1B711D7BD126}" type="presOf" srcId="{C8F3C3A5-A90A-48A1-A81F-A125937923BD}" destId="{119AFBFB-22B5-4EAC-81CE-28692047F585}" srcOrd="0" destOrd="0" presId="urn:microsoft.com/office/officeart/2005/8/layout/default"/>
    <dgm:cxn modelId="{E4C48E1A-DA72-425F-BD43-A597D6A22C3D}" srcId="{7681D329-E998-43DB-8117-ED2D95B3177E}" destId="{C8F3C3A5-A90A-48A1-A81F-A125937923BD}" srcOrd="5" destOrd="0" parTransId="{257379F8-DD4B-47A1-86F1-E0669DE8F2A4}" sibTransId="{15444828-EFDD-477E-B13C-0CCF5820FDEB}"/>
    <dgm:cxn modelId="{6F5A3A27-9465-4C76-AF5C-BACF7BDCF26B}" srcId="{7681D329-E998-43DB-8117-ED2D95B3177E}" destId="{48C6AF6F-3BD6-40B1-B27F-D6311A0FF5F1}" srcOrd="3" destOrd="0" parTransId="{9FD3FB7C-ADA6-41AE-93CB-2DC1ADFC5C6D}" sibTransId="{46C2F83D-9F8A-4A37-B589-ADF2FCEE9C96}"/>
    <dgm:cxn modelId="{43A4A03F-4CFE-43FD-BD13-57101E97B628}" type="presOf" srcId="{4E9A2658-ED18-4233-8975-1D773B50A6CB}" destId="{D1219664-AE54-449D-9729-0A91832C4D1D}" srcOrd="0" destOrd="0" presId="urn:microsoft.com/office/officeart/2005/8/layout/default"/>
    <dgm:cxn modelId="{1EC2DB5F-A8A1-49B6-A20F-9215E8EF0788}" type="presOf" srcId="{7681D329-E998-43DB-8117-ED2D95B3177E}" destId="{2B52E54D-96F7-4015-A8F7-34667FFB9677}" srcOrd="0" destOrd="0" presId="urn:microsoft.com/office/officeart/2005/8/layout/default"/>
    <dgm:cxn modelId="{8C727D66-3F70-43C2-9B29-1FE2EBE060DF}" type="presOf" srcId="{48C6AF6F-3BD6-40B1-B27F-D6311A0FF5F1}" destId="{183802D2-BF9A-4C63-BB6A-DD7148FD2253}" srcOrd="0" destOrd="0" presId="urn:microsoft.com/office/officeart/2005/8/layout/default"/>
    <dgm:cxn modelId="{6A6D53B3-5D4D-4441-A430-4777F9CC5C65}" srcId="{7681D329-E998-43DB-8117-ED2D95B3177E}" destId="{F018DBAE-96F4-4965-A797-6D6BB4583A28}" srcOrd="1" destOrd="0" parTransId="{1398749A-3CD3-4C64-9F11-A7784C8BB754}" sibTransId="{1B9C872C-68B5-4C10-BAAA-7350796B019D}"/>
    <dgm:cxn modelId="{3C7D5BBD-EDC4-42EE-80A8-AB472CD45176}" srcId="{7681D329-E998-43DB-8117-ED2D95B3177E}" destId="{4E9A2658-ED18-4233-8975-1D773B50A6CB}" srcOrd="0" destOrd="0" parTransId="{816A7159-7B00-478B-AB92-06EAD7C5BE7B}" sibTransId="{FA1E8C83-191B-4A7D-9D1F-8418993E327A}"/>
    <dgm:cxn modelId="{E2B12BC6-4134-49D4-9CC0-CB96B5866A27}" type="presOf" srcId="{73E8834C-12C0-4C40-9339-D1BEAB426C76}" destId="{2E3A95C9-0E20-4C1C-98FA-10A4DEAC3F9F}" srcOrd="0" destOrd="0" presId="urn:microsoft.com/office/officeart/2005/8/layout/default"/>
    <dgm:cxn modelId="{49DE6AD6-FEFE-4C6C-896C-9A0E1AFF219D}" type="presOf" srcId="{FADADD26-FA37-48A5-ADF8-B963D60B2EEE}" destId="{C3C0703A-859C-4B43-810A-712CFF250154}" srcOrd="0" destOrd="0" presId="urn:microsoft.com/office/officeart/2005/8/layout/default"/>
    <dgm:cxn modelId="{BBD209DB-A9D9-4A3E-8174-12DFE7D1FC6E}" type="presOf" srcId="{F018DBAE-96F4-4965-A797-6D6BB4583A28}" destId="{81A1924B-6FEB-42F8-B0AA-B4F2539EFBBF}" srcOrd="0" destOrd="0" presId="urn:microsoft.com/office/officeart/2005/8/layout/default"/>
    <dgm:cxn modelId="{A38B29DF-DAD7-44DC-9698-D660B775F28D}" srcId="{7681D329-E998-43DB-8117-ED2D95B3177E}" destId="{FADADD26-FA37-48A5-ADF8-B963D60B2EEE}" srcOrd="4" destOrd="0" parTransId="{357C925E-E517-4D5C-B1C3-B2C864982BB0}" sibTransId="{1E676A33-3F1A-4078-A7A1-22111DF1DD13}"/>
    <dgm:cxn modelId="{53BCD2F9-9251-4DED-8897-663CC95F2994}" srcId="{7681D329-E998-43DB-8117-ED2D95B3177E}" destId="{73E8834C-12C0-4C40-9339-D1BEAB426C76}" srcOrd="2" destOrd="0" parTransId="{60EA1290-BC20-4306-8B5C-973516CD9BFB}" sibTransId="{FB81C470-27BD-407F-AF9F-74B2D4AA1FB1}"/>
    <dgm:cxn modelId="{56447C61-3FDA-4AF2-8199-D8533FF6C771}" type="presParOf" srcId="{2B52E54D-96F7-4015-A8F7-34667FFB9677}" destId="{D1219664-AE54-449D-9729-0A91832C4D1D}" srcOrd="0" destOrd="0" presId="urn:microsoft.com/office/officeart/2005/8/layout/default"/>
    <dgm:cxn modelId="{703964CA-1C21-43D4-B7D8-D3FC4D99E147}" type="presParOf" srcId="{2B52E54D-96F7-4015-A8F7-34667FFB9677}" destId="{01D2595C-98E8-4D22-85E8-811A70771456}" srcOrd="1" destOrd="0" presId="urn:microsoft.com/office/officeart/2005/8/layout/default"/>
    <dgm:cxn modelId="{CC10C2E3-0DA3-455C-BDE5-D32E066CCC5A}" type="presParOf" srcId="{2B52E54D-96F7-4015-A8F7-34667FFB9677}" destId="{81A1924B-6FEB-42F8-B0AA-B4F2539EFBBF}" srcOrd="2" destOrd="0" presId="urn:microsoft.com/office/officeart/2005/8/layout/default"/>
    <dgm:cxn modelId="{A895C175-29E8-4FB1-8E20-DE98EF654697}" type="presParOf" srcId="{2B52E54D-96F7-4015-A8F7-34667FFB9677}" destId="{E78AAF0F-3A8D-44E7-B109-F71BA539B3EC}" srcOrd="3" destOrd="0" presId="urn:microsoft.com/office/officeart/2005/8/layout/default"/>
    <dgm:cxn modelId="{AD963E2C-7390-4184-B59B-B9F7B1FB8974}" type="presParOf" srcId="{2B52E54D-96F7-4015-A8F7-34667FFB9677}" destId="{2E3A95C9-0E20-4C1C-98FA-10A4DEAC3F9F}" srcOrd="4" destOrd="0" presId="urn:microsoft.com/office/officeart/2005/8/layout/default"/>
    <dgm:cxn modelId="{CAC79A48-704A-4A7F-8994-F4DF229BDBE9}" type="presParOf" srcId="{2B52E54D-96F7-4015-A8F7-34667FFB9677}" destId="{E8411C58-7F6D-4C1C-95E2-1CE9370655C4}" srcOrd="5" destOrd="0" presId="urn:microsoft.com/office/officeart/2005/8/layout/default"/>
    <dgm:cxn modelId="{985EF261-F087-4116-92E3-241DAFAC6225}" type="presParOf" srcId="{2B52E54D-96F7-4015-A8F7-34667FFB9677}" destId="{183802D2-BF9A-4C63-BB6A-DD7148FD2253}" srcOrd="6" destOrd="0" presId="urn:microsoft.com/office/officeart/2005/8/layout/default"/>
    <dgm:cxn modelId="{9C39D9D2-C98C-4A8F-BACF-F93F0D523101}" type="presParOf" srcId="{2B52E54D-96F7-4015-A8F7-34667FFB9677}" destId="{3A56B60C-BED2-4091-989E-ED2F2AA5685D}" srcOrd="7" destOrd="0" presId="urn:microsoft.com/office/officeart/2005/8/layout/default"/>
    <dgm:cxn modelId="{341279C7-353B-4BBF-8C23-C0306A42C9DD}" type="presParOf" srcId="{2B52E54D-96F7-4015-A8F7-34667FFB9677}" destId="{C3C0703A-859C-4B43-810A-712CFF250154}" srcOrd="8" destOrd="0" presId="urn:microsoft.com/office/officeart/2005/8/layout/default"/>
    <dgm:cxn modelId="{BE4246D9-A038-4CC0-998F-F6A2ABD2640D}" type="presParOf" srcId="{2B52E54D-96F7-4015-A8F7-34667FFB9677}" destId="{0C57EBB5-6B6C-4AA7-8594-416944339F2F}" srcOrd="9" destOrd="0" presId="urn:microsoft.com/office/officeart/2005/8/layout/default"/>
    <dgm:cxn modelId="{6180EEE1-612E-4418-8BD5-97D500A20081}" type="presParOf" srcId="{2B52E54D-96F7-4015-A8F7-34667FFB9677}" destId="{119AFBFB-22B5-4EAC-81CE-28692047F585}"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913253E-6E4D-436F-B7BC-0114713B4FE1}"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GB"/>
        </a:p>
      </dgm:t>
    </dgm:pt>
    <dgm:pt modelId="{CFE7C2D5-CC3C-4FE7-AF03-C2127187C8A5}">
      <dgm:prSet custT="1"/>
      <dgm:spPr/>
      <dgm:t>
        <a:bodyPr/>
        <a:lstStyle/>
        <a:p>
          <a:pPr algn="ctr"/>
          <a:r>
            <a:rPr lang="en-GB" sz="2000" b="1" i="0" dirty="0">
              <a:solidFill>
                <a:schemeClr val="bg1"/>
              </a:solidFill>
              <a:latin typeface="Arial" panose="020B0604020202020204" pitchFamily="34" charset="0"/>
              <a:cs typeface="Arial" panose="020B0604020202020204" pitchFamily="34" charset="0"/>
            </a:rPr>
            <a:t>Poor sleep</a:t>
          </a:r>
          <a:endParaRPr lang="en-GB" sz="2000" b="1" dirty="0">
            <a:solidFill>
              <a:schemeClr val="bg1"/>
            </a:solidFill>
            <a:latin typeface="Arial" panose="020B0604020202020204" pitchFamily="34" charset="0"/>
            <a:cs typeface="Arial" panose="020B0604020202020204" pitchFamily="34" charset="0"/>
          </a:endParaRPr>
        </a:p>
      </dgm:t>
    </dgm:pt>
    <dgm:pt modelId="{F0E0F814-C34F-4869-9FFE-505139AFEEA9}" type="parTrans" cxnId="{EDC59F5B-07D5-4B3D-8D5B-87C39E1B64E9}">
      <dgm:prSet/>
      <dgm:spPr/>
      <dgm:t>
        <a:bodyPr/>
        <a:lstStyle/>
        <a:p>
          <a:endParaRPr lang="en-GB"/>
        </a:p>
      </dgm:t>
    </dgm:pt>
    <dgm:pt modelId="{7A9BCA75-F593-4FF6-8CAE-C64AEB1950C9}" type="sibTrans" cxnId="{EDC59F5B-07D5-4B3D-8D5B-87C39E1B64E9}">
      <dgm:prSet/>
      <dgm:spPr/>
      <dgm:t>
        <a:bodyPr/>
        <a:lstStyle/>
        <a:p>
          <a:endParaRPr lang="en-GB"/>
        </a:p>
      </dgm:t>
    </dgm:pt>
    <dgm:pt modelId="{BA5F10D0-B57B-4E9E-9215-A59B1CB1584C}">
      <dgm:prSet custT="1"/>
      <dgm:spPr/>
      <dgm:t>
        <a:bodyPr/>
        <a:lstStyle/>
        <a:p>
          <a:pPr algn="ctr"/>
          <a:r>
            <a:rPr lang="en-GB" sz="2000" b="1" i="0" dirty="0">
              <a:solidFill>
                <a:schemeClr val="bg1"/>
              </a:solidFill>
              <a:latin typeface="Arial" panose="020B0604020202020204" pitchFamily="34" charset="0"/>
              <a:cs typeface="Arial" panose="020B0604020202020204" pitchFamily="34" charset="0"/>
            </a:rPr>
            <a:t>Few opportunities to socialise</a:t>
          </a:r>
          <a:endParaRPr lang="en-GB" sz="2000" b="1" dirty="0">
            <a:solidFill>
              <a:schemeClr val="bg1"/>
            </a:solidFill>
            <a:latin typeface="Arial" panose="020B0604020202020204" pitchFamily="34" charset="0"/>
            <a:cs typeface="Arial" panose="020B0604020202020204" pitchFamily="34" charset="0"/>
          </a:endParaRPr>
        </a:p>
      </dgm:t>
    </dgm:pt>
    <dgm:pt modelId="{4C98BEAC-D226-43D5-A4EB-01C0C2075A8F}" type="parTrans" cxnId="{AB4427BD-8D6C-4F9B-BF4A-326648C42830}">
      <dgm:prSet/>
      <dgm:spPr/>
      <dgm:t>
        <a:bodyPr/>
        <a:lstStyle/>
        <a:p>
          <a:endParaRPr lang="en-GB"/>
        </a:p>
      </dgm:t>
    </dgm:pt>
    <dgm:pt modelId="{9CA1B07D-7545-4425-99CA-7A9F15994B9B}" type="sibTrans" cxnId="{AB4427BD-8D6C-4F9B-BF4A-326648C42830}">
      <dgm:prSet/>
      <dgm:spPr/>
      <dgm:t>
        <a:bodyPr/>
        <a:lstStyle/>
        <a:p>
          <a:endParaRPr lang="en-GB"/>
        </a:p>
      </dgm:t>
    </dgm:pt>
    <dgm:pt modelId="{DEF7E7E2-D347-407C-A4C6-E07E26CF4F0B}">
      <dgm:prSet custT="1"/>
      <dgm:spPr/>
      <dgm:t>
        <a:bodyPr/>
        <a:lstStyle/>
        <a:p>
          <a:pPr algn="ctr"/>
          <a:r>
            <a:rPr lang="en-GB" sz="2000" b="1" i="0" dirty="0">
              <a:solidFill>
                <a:schemeClr val="bg1"/>
              </a:solidFill>
              <a:latin typeface="Arial" panose="020B0604020202020204" pitchFamily="34" charset="0"/>
              <a:cs typeface="Arial" panose="020B0604020202020204" pitchFamily="34" charset="0"/>
            </a:rPr>
            <a:t>Limited free time</a:t>
          </a:r>
          <a:endParaRPr lang="en-GB" sz="2000" b="1" dirty="0">
            <a:solidFill>
              <a:schemeClr val="bg1"/>
            </a:solidFill>
            <a:latin typeface="Arial" panose="020B0604020202020204" pitchFamily="34" charset="0"/>
            <a:cs typeface="Arial" panose="020B0604020202020204" pitchFamily="34" charset="0"/>
          </a:endParaRPr>
        </a:p>
      </dgm:t>
    </dgm:pt>
    <dgm:pt modelId="{6B5B70EB-0740-43F1-8C0A-796C1C9555A4}" type="parTrans" cxnId="{B3C43FAD-872C-4A0F-A2A8-BDA12EAE19AB}">
      <dgm:prSet/>
      <dgm:spPr/>
      <dgm:t>
        <a:bodyPr/>
        <a:lstStyle/>
        <a:p>
          <a:endParaRPr lang="en-GB"/>
        </a:p>
      </dgm:t>
    </dgm:pt>
    <dgm:pt modelId="{87D37FE4-D793-4CE8-B308-6EB2BE034382}" type="sibTrans" cxnId="{B3C43FAD-872C-4A0F-A2A8-BDA12EAE19AB}">
      <dgm:prSet/>
      <dgm:spPr/>
      <dgm:t>
        <a:bodyPr/>
        <a:lstStyle/>
        <a:p>
          <a:endParaRPr lang="en-GB"/>
        </a:p>
      </dgm:t>
    </dgm:pt>
    <dgm:pt modelId="{82BAD097-B610-4445-867A-252A7707E927}">
      <dgm:prSet custT="1"/>
      <dgm:spPr/>
      <dgm:t>
        <a:bodyPr/>
        <a:lstStyle/>
        <a:p>
          <a:pPr algn="ctr"/>
          <a:r>
            <a:rPr lang="en-GB" sz="2000" b="1" i="0" dirty="0">
              <a:solidFill>
                <a:schemeClr val="bg1"/>
              </a:solidFill>
              <a:latin typeface="Arial" panose="020B0604020202020204" pitchFamily="34" charset="0"/>
              <a:cs typeface="Arial" panose="020B0604020202020204" pitchFamily="34" charset="0"/>
            </a:rPr>
            <a:t>Permanently ‘on call’</a:t>
          </a:r>
          <a:endParaRPr lang="en-GB" sz="2000" b="1" dirty="0">
            <a:solidFill>
              <a:schemeClr val="bg1"/>
            </a:solidFill>
            <a:latin typeface="Arial" panose="020B0604020202020204" pitchFamily="34" charset="0"/>
            <a:cs typeface="Arial" panose="020B0604020202020204" pitchFamily="34" charset="0"/>
          </a:endParaRPr>
        </a:p>
      </dgm:t>
    </dgm:pt>
    <dgm:pt modelId="{FFD15DA0-9AA5-4367-B2EF-31E9A212B0CF}" type="parTrans" cxnId="{06A8E168-EEA8-427B-A405-F07C22FFFF42}">
      <dgm:prSet/>
      <dgm:spPr/>
      <dgm:t>
        <a:bodyPr/>
        <a:lstStyle/>
        <a:p>
          <a:endParaRPr lang="en-GB"/>
        </a:p>
      </dgm:t>
    </dgm:pt>
    <dgm:pt modelId="{FB6D782D-E5B4-4321-B0C1-8C3648AF45AD}" type="sibTrans" cxnId="{06A8E168-EEA8-427B-A405-F07C22FFFF42}">
      <dgm:prSet/>
      <dgm:spPr/>
      <dgm:t>
        <a:bodyPr/>
        <a:lstStyle/>
        <a:p>
          <a:endParaRPr lang="en-GB"/>
        </a:p>
      </dgm:t>
    </dgm:pt>
    <dgm:pt modelId="{84B09640-E8EE-4926-B8B6-815E5559E1E8}">
      <dgm:prSet custT="1"/>
      <dgm:spPr/>
      <dgm:t>
        <a:bodyPr/>
        <a:lstStyle/>
        <a:p>
          <a:r>
            <a:rPr lang="en-GB" sz="2000" b="1" i="0" kern="1200" dirty="0">
              <a:solidFill>
                <a:schemeClr val="bg1"/>
              </a:solidFill>
              <a:latin typeface="Arial" panose="020B0604020202020204" pitchFamily="34" charset="0"/>
              <a:ea typeface="+mn-ea"/>
              <a:cs typeface="Arial" panose="020B0604020202020204" pitchFamily="34" charset="0"/>
            </a:rPr>
            <a:t>Fewer employment options</a:t>
          </a:r>
        </a:p>
      </dgm:t>
    </dgm:pt>
    <dgm:pt modelId="{B7E35B17-D30E-4251-8442-86B35893B658}" type="parTrans" cxnId="{02BE5424-65F2-43C6-8B14-87EE3E6DF665}">
      <dgm:prSet/>
      <dgm:spPr/>
      <dgm:t>
        <a:bodyPr/>
        <a:lstStyle/>
        <a:p>
          <a:endParaRPr lang="en-GB"/>
        </a:p>
      </dgm:t>
    </dgm:pt>
    <dgm:pt modelId="{A99901BB-E5FD-42E7-B46D-44A11DFB4837}" type="sibTrans" cxnId="{02BE5424-65F2-43C6-8B14-87EE3E6DF665}">
      <dgm:prSet/>
      <dgm:spPr/>
      <dgm:t>
        <a:bodyPr/>
        <a:lstStyle/>
        <a:p>
          <a:endParaRPr lang="en-GB"/>
        </a:p>
      </dgm:t>
    </dgm:pt>
    <dgm:pt modelId="{41BA3724-3D03-4914-BF23-7CD36D31D08F}">
      <dgm:prSet custT="1"/>
      <dgm:spPr/>
      <dgm:t>
        <a:bodyPr/>
        <a:lstStyle/>
        <a:p>
          <a:r>
            <a:rPr lang="en-GB" sz="2000" b="1" i="0" kern="1200" dirty="0">
              <a:solidFill>
                <a:schemeClr val="bg1"/>
              </a:solidFill>
              <a:latin typeface="Arial" panose="020B0604020202020204" pitchFamily="34" charset="0"/>
              <a:ea typeface="+mn-ea"/>
              <a:cs typeface="Arial" panose="020B0604020202020204" pitchFamily="34" charset="0"/>
            </a:rPr>
            <a:t>Challenges</a:t>
          </a:r>
          <a:r>
            <a:rPr lang="en-GB" sz="3200" kern="1200" dirty="0">
              <a:solidFill>
                <a:schemeClr val="bg1"/>
              </a:solidFill>
            </a:rPr>
            <a:t> </a:t>
          </a:r>
          <a:r>
            <a:rPr lang="en-GB" sz="2000" b="1" i="0" kern="1200" dirty="0">
              <a:solidFill>
                <a:schemeClr val="bg1"/>
              </a:solidFill>
              <a:latin typeface="Arial" panose="020B0604020202020204" pitchFamily="34" charset="0"/>
              <a:ea typeface="+mn-ea"/>
              <a:cs typeface="Arial" panose="020B0604020202020204" pitchFamily="34" charset="0"/>
            </a:rPr>
            <a:t>travelling</a:t>
          </a:r>
        </a:p>
      </dgm:t>
    </dgm:pt>
    <dgm:pt modelId="{3BF78E55-89B8-48B2-BFB6-E2AB10BDAAA5}" type="parTrans" cxnId="{9E1B17C9-8A55-49D0-9256-E1581754C815}">
      <dgm:prSet/>
      <dgm:spPr/>
      <dgm:t>
        <a:bodyPr/>
        <a:lstStyle/>
        <a:p>
          <a:endParaRPr lang="en-GB"/>
        </a:p>
      </dgm:t>
    </dgm:pt>
    <dgm:pt modelId="{60B3D2E0-2054-4461-BCAB-003A16DE979B}" type="sibTrans" cxnId="{9E1B17C9-8A55-49D0-9256-E1581754C815}">
      <dgm:prSet/>
      <dgm:spPr/>
      <dgm:t>
        <a:bodyPr/>
        <a:lstStyle/>
        <a:p>
          <a:endParaRPr lang="en-GB"/>
        </a:p>
      </dgm:t>
    </dgm:pt>
    <dgm:pt modelId="{14F4B332-A734-4992-A314-FBC1E874BC2A}">
      <dgm:prSet custT="1"/>
      <dgm:spPr/>
      <dgm:t>
        <a:bodyPr/>
        <a:lstStyle/>
        <a:p>
          <a:r>
            <a:rPr lang="en-GB" sz="2000" b="1" i="0" kern="1200" dirty="0">
              <a:solidFill>
                <a:schemeClr val="bg1"/>
              </a:solidFill>
              <a:latin typeface="Arial" panose="020B0604020202020204" pitchFamily="34" charset="0"/>
              <a:ea typeface="+mn-ea"/>
              <a:cs typeface="Arial" panose="020B0604020202020204" pitchFamily="34" charset="0"/>
            </a:rPr>
            <a:t>Pressure on relationships</a:t>
          </a:r>
        </a:p>
      </dgm:t>
    </dgm:pt>
    <dgm:pt modelId="{98CFBFF5-0AA4-4448-9334-392F4267FA85}" type="parTrans" cxnId="{5A627D36-D9EE-4EA1-83A9-98A55BF56FD8}">
      <dgm:prSet/>
      <dgm:spPr/>
      <dgm:t>
        <a:bodyPr/>
        <a:lstStyle/>
        <a:p>
          <a:endParaRPr lang="en-GB"/>
        </a:p>
      </dgm:t>
    </dgm:pt>
    <dgm:pt modelId="{80E2EBEB-6D25-4404-95C0-6E6FDC6F6027}" type="sibTrans" cxnId="{5A627D36-D9EE-4EA1-83A9-98A55BF56FD8}">
      <dgm:prSet/>
      <dgm:spPr/>
      <dgm:t>
        <a:bodyPr/>
        <a:lstStyle/>
        <a:p>
          <a:endParaRPr lang="en-GB"/>
        </a:p>
      </dgm:t>
    </dgm:pt>
    <dgm:pt modelId="{5BC217C7-8FEE-4333-88BD-BAB2771FD968}" type="pres">
      <dgm:prSet presAssocID="{B913253E-6E4D-436F-B7BC-0114713B4FE1}" presName="diagram" presStyleCnt="0">
        <dgm:presLayoutVars>
          <dgm:dir/>
          <dgm:resizeHandles val="exact"/>
        </dgm:presLayoutVars>
      </dgm:prSet>
      <dgm:spPr/>
    </dgm:pt>
    <dgm:pt modelId="{2519BE7C-BE50-4F26-B4A4-49047A1C9A69}" type="pres">
      <dgm:prSet presAssocID="{CFE7C2D5-CC3C-4FE7-AF03-C2127187C8A5}" presName="node" presStyleLbl="node1" presStyleIdx="0" presStyleCnt="7">
        <dgm:presLayoutVars>
          <dgm:bulletEnabled val="1"/>
        </dgm:presLayoutVars>
      </dgm:prSet>
      <dgm:spPr/>
    </dgm:pt>
    <dgm:pt modelId="{18FC056E-616A-4CC8-BD69-3E3A8EE69F36}" type="pres">
      <dgm:prSet presAssocID="{7A9BCA75-F593-4FF6-8CAE-C64AEB1950C9}" presName="sibTrans" presStyleCnt="0"/>
      <dgm:spPr/>
    </dgm:pt>
    <dgm:pt modelId="{A9AC621B-E347-4AB1-90B0-BF1C747807C1}" type="pres">
      <dgm:prSet presAssocID="{BA5F10D0-B57B-4E9E-9215-A59B1CB1584C}" presName="node" presStyleLbl="node1" presStyleIdx="1" presStyleCnt="7">
        <dgm:presLayoutVars>
          <dgm:bulletEnabled val="1"/>
        </dgm:presLayoutVars>
      </dgm:prSet>
      <dgm:spPr/>
    </dgm:pt>
    <dgm:pt modelId="{E4C88EB2-F12C-4AA1-8912-A47F1BAEC4C1}" type="pres">
      <dgm:prSet presAssocID="{9CA1B07D-7545-4425-99CA-7A9F15994B9B}" presName="sibTrans" presStyleCnt="0"/>
      <dgm:spPr/>
    </dgm:pt>
    <dgm:pt modelId="{0AB14DEB-0A6F-408B-9399-011B477A0F77}" type="pres">
      <dgm:prSet presAssocID="{DEF7E7E2-D347-407C-A4C6-E07E26CF4F0B}" presName="node" presStyleLbl="node1" presStyleIdx="2" presStyleCnt="7">
        <dgm:presLayoutVars>
          <dgm:bulletEnabled val="1"/>
        </dgm:presLayoutVars>
      </dgm:prSet>
      <dgm:spPr/>
    </dgm:pt>
    <dgm:pt modelId="{01693A8A-D191-4CAD-9D98-1AA8566A49D0}" type="pres">
      <dgm:prSet presAssocID="{87D37FE4-D793-4CE8-B308-6EB2BE034382}" presName="sibTrans" presStyleCnt="0"/>
      <dgm:spPr/>
    </dgm:pt>
    <dgm:pt modelId="{262B2D47-D187-492F-B6C4-EC16CDE38E10}" type="pres">
      <dgm:prSet presAssocID="{82BAD097-B610-4445-867A-252A7707E927}" presName="node" presStyleLbl="node1" presStyleIdx="3" presStyleCnt="7">
        <dgm:presLayoutVars>
          <dgm:bulletEnabled val="1"/>
        </dgm:presLayoutVars>
      </dgm:prSet>
      <dgm:spPr/>
    </dgm:pt>
    <dgm:pt modelId="{9476443E-BEF3-4BE8-901D-AF30A86DEE0F}" type="pres">
      <dgm:prSet presAssocID="{FB6D782D-E5B4-4321-B0C1-8C3648AF45AD}" presName="sibTrans" presStyleCnt="0"/>
      <dgm:spPr/>
    </dgm:pt>
    <dgm:pt modelId="{DADBF3CA-D661-4703-B9AB-B9B4C8338187}" type="pres">
      <dgm:prSet presAssocID="{84B09640-E8EE-4926-B8B6-815E5559E1E8}" presName="node" presStyleLbl="node1" presStyleIdx="4" presStyleCnt="7">
        <dgm:presLayoutVars>
          <dgm:bulletEnabled val="1"/>
        </dgm:presLayoutVars>
      </dgm:prSet>
      <dgm:spPr/>
    </dgm:pt>
    <dgm:pt modelId="{28F5F145-2BF9-4B12-AA50-E33B9356E7C4}" type="pres">
      <dgm:prSet presAssocID="{A99901BB-E5FD-42E7-B46D-44A11DFB4837}" presName="sibTrans" presStyleCnt="0"/>
      <dgm:spPr/>
    </dgm:pt>
    <dgm:pt modelId="{5DB789CA-3C61-4EBB-A113-536B14116BB5}" type="pres">
      <dgm:prSet presAssocID="{41BA3724-3D03-4914-BF23-7CD36D31D08F}" presName="node" presStyleLbl="node1" presStyleIdx="5" presStyleCnt="7">
        <dgm:presLayoutVars>
          <dgm:bulletEnabled val="1"/>
        </dgm:presLayoutVars>
      </dgm:prSet>
      <dgm:spPr/>
    </dgm:pt>
    <dgm:pt modelId="{FA311E17-A5F8-44B8-B9B3-931FA67D0D14}" type="pres">
      <dgm:prSet presAssocID="{60B3D2E0-2054-4461-BCAB-003A16DE979B}" presName="sibTrans" presStyleCnt="0"/>
      <dgm:spPr/>
    </dgm:pt>
    <dgm:pt modelId="{221F3574-9399-4374-80FA-32F4406041BF}" type="pres">
      <dgm:prSet presAssocID="{14F4B332-A734-4992-A314-FBC1E874BC2A}" presName="node" presStyleLbl="node1" presStyleIdx="6" presStyleCnt="7">
        <dgm:presLayoutVars>
          <dgm:bulletEnabled val="1"/>
        </dgm:presLayoutVars>
      </dgm:prSet>
      <dgm:spPr/>
    </dgm:pt>
  </dgm:ptLst>
  <dgm:cxnLst>
    <dgm:cxn modelId="{02BE5424-65F2-43C6-8B14-87EE3E6DF665}" srcId="{B913253E-6E4D-436F-B7BC-0114713B4FE1}" destId="{84B09640-E8EE-4926-B8B6-815E5559E1E8}" srcOrd="4" destOrd="0" parTransId="{B7E35B17-D30E-4251-8442-86B35893B658}" sibTransId="{A99901BB-E5FD-42E7-B46D-44A11DFB4837}"/>
    <dgm:cxn modelId="{5A627D36-D9EE-4EA1-83A9-98A55BF56FD8}" srcId="{B913253E-6E4D-436F-B7BC-0114713B4FE1}" destId="{14F4B332-A734-4992-A314-FBC1E874BC2A}" srcOrd="6" destOrd="0" parTransId="{98CFBFF5-0AA4-4448-9334-392F4267FA85}" sibTransId="{80E2EBEB-6D25-4404-95C0-6E6FDC6F6027}"/>
    <dgm:cxn modelId="{EDC59F5B-07D5-4B3D-8D5B-87C39E1B64E9}" srcId="{B913253E-6E4D-436F-B7BC-0114713B4FE1}" destId="{CFE7C2D5-CC3C-4FE7-AF03-C2127187C8A5}" srcOrd="0" destOrd="0" parTransId="{F0E0F814-C34F-4869-9FFE-505139AFEEA9}" sibTransId="{7A9BCA75-F593-4FF6-8CAE-C64AEB1950C9}"/>
    <dgm:cxn modelId="{D3FC615F-340D-4878-9888-D636AF3620B8}" type="presOf" srcId="{14F4B332-A734-4992-A314-FBC1E874BC2A}" destId="{221F3574-9399-4374-80FA-32F4406041BF}" srcOrd="0" destOrd="0" presId="urn:microsoft.com/office/officeart/2005/8/layout/default"/>
    <dgm:cxn modelId="{6BD69260-32E6-4CD1-AE1F-F2830A44FD20}" type="presOf" srcId="{84B09640-E8EE-4926-B8B6-815E5559E1E8}" destId="{DADBF3CA-D661-4703-B9AB-B9B4C8338187}" srcOrd="0" destOrd="0" presId="urn:microsoft.com/office/officeart/2005/8/layout/default"/>
    <dgm:cxn modelId="{06A8E168-EEA8-427B-A405-F07C22FFFF42}" srcId="{B913253E-6E4D-436F-B7BC-0114713B4FE1}" destId="{82BAD097-B610-4445-867A-252A7707E927}" srcOrd="3" destOrd="0" parTransId="{FFD15DA0-9AA5-4367-B2EF-31E9A212B0CF}" sibTransId="{FB6D782D-E5B4-4321-B0C1-8C3648AF45AD}"/>
    <dgm:cxn modelId="{00AAF96B-B5E3-43F6-A2E5-D42A90852A61}" type="presOf" srcId="{CFE7C2D5-CC3C-4FE7-AF03-C2127187C8A5}" destId="{2519BE7C-BE50-4F26-B4A4-49047A1C9A69}" srcOrd="0" destOrd="0" presId="urn:microsoft.com/office/officeart/2005/8/layout/default"/>
    <dgm:cxn modelId="{1C17658C-50F3-4D47-9727-523451C8CCCF}" type="presOf" srcId="{BA5F10D0-B57B-4E9E-9215-A59B1CB1584C}" destId="{A9AC621B-E347-4AB1-90B0-BF1C747807C1}" srcOrd="0" destOrd="0" presId="urn:microsoft.com/office/officeart/2005/8/layout/default"/>
    <dgm:cxn modelId="{B3C43FAD-872C-4A0F-A2A8-BDA12EAE19AB}" srcId="{B913253E-6E4D-436F-B7BC-0114713B4FE1}" destId="{DEF7E7E2-D347-407C-A4C6-E07E26CF4F0B}" srcOrd="2" destOrd="0" parTransId="{6B5B70EB-0740-43F1-8C0A-796C1C9555A4}" sibTransId="{87D37FE4-D793-4CE8-B308-6EB2BE034382}"/>
    <dgm:cxn modelId="{AB4427BD-8D6C-4F9B-BF4A-326648C42830}" srcId="{B913253E-6E4D-436F-B7BC-0114713B4FE1}" destId="{BA5F10D0-B57B-4E9E-9215-A59B1CB1584C}" srcOrd="1" destOrd="0" parTransId="{4C98BEAC-D226-43D5-A4EB-01C0C2075A8F}" sibTransId="{9CA1B07D-7545-4425-99CA-7A9F15994B9B}"/>
    <dgm:cxn modelId="{990398BE-1BE7-4AC9-90EF-D51ED948C66D}" type="presOf" srcId="{41BA3724-3D03-4914-BF23-7CD36D31D08F}" destId="{5DB789CA-3C61-4EBB-A113-536B14116BB5}" srcOrd="0" destOrd="0" presId="urn:microsoft.com/office/officeart/2005/8/layout/default"/>
    <dgm:cxn modelId="{9E1B17C9-8A55-49D0-9256-E1581754C815}" srcId="{B913253E-6E4D-436F-B7BC-0114713B4FE1}" destId="{41BA3724-3D03-4914-BF23-7CD36D31D08F}" srcOrd="5" destOrd="0" parTransId="{3BF78E55-89B8-48B2-BFB6-E2AB10BDAAA5}" sibTransId="{60B3D2E0-2054-4461-BCAB-003A16DE979B}"/>
    <dgm:cxn modelId="{BF595DCF-9310-475F-9B7B-4207B4D6DF05}" type="presOf" srcId="{B913253E-6E4D-436F-B7BC-0114713B4FE1}" destId="{5BC217C7-8FEE-4333-88BD-BAB2771FD968}" srcOrd="0" destOrd="0" presId="urn:microsoft.com/office/officeart/2005/8/layout/default"/>
    <dgm:cxn modelId="{1814F1D7-2B48-4C7F-A5DD-CDF3F0BC271B}" type="presOf" srcId="{DEF7E7E2-D347-407C-A4C6-E07E26CF4F0B}" destId="{0AB14DEB-0A6F-408B-9399-011B477A0F77}" srcOrd="0" destOrd="0" presId="urn:microsoft.com/office/officeart/2005/8/layout/default"/>
    <dgm:cxn modelId="{B949B8D8-EB9C-474A-B14F-230EBBF835AD}" type="presOf" srcId="{82BAD097-B610-4445-867A-252A7707E927}" destId="{262B2D47-D187-492F-B6C4-EC16CDE38E10}" srcOrd="0" destOrd="0" presId="urn:microsoft.com/office/officeart/2005/8/layout/default"/>
    <dgm:cxn modelId="{8124481A-6CEA-46AA-BB77-DAD9BC40ACAD}" type="presParOf" srcId="{5BC217C7-8FEE-4333-88BD-BAB2771FD968}" destId="{2519BE7C-BE50-4F26-B4A4-49047A1C9A69}" srcOrd="0" destOrd="0" presId="urn:microsoft.com/office/officeart/2005/8/layout/default"/>
    <dgm:cxn modelId="{1D3BF963-2ED2-4DEF-8FE2-3249AF6C80C2}" type="presParOf" srcId="{5BC217C7-8FEE-4333-88BD-BAB2771FD968}" destId="{18FC056E-616A-4CC8-BD69-3E3A8EE69F36}" srcOrd="1" destOrd="0" presId="urn:microsoft.com/office/officeart/2005/8/layout/default"/>
    <dgm:cxn modelId="{0BE731E8-96CD-49B7-97F5-2908B6E39AD3}" type="presParOf" srcId="{5BC217C7-8FEE-4333-88BD-BAB2771FD968}" destId="{A9AC621B-E347-4AB1-90B0-BF1C747807C1}" srcOrd="2" destOrd="0" presId="urn:microsoft.com/office/officeart/2005/8/layout/default"/>
    <dgm:cxn modelId="{1D42BF73-B4A0-484A-8644-DF926B188085}" type="presParOf" srcId="{5BC217C7-8FEE-4333-88BD-BAB2771FD968}" destId="{E4C88EB2-F12C-4AA1-8912-A47F1BAEC4C1}" srcOrd="3" destOrd="0" presId="urn:microsoft.com/office/officeart/2005/8/layout/default"/>
    <dgm:cxn modelId="{DF39152C-9959-409B-B66A-BCA965A0FB9A}" type="presParOf" srcId="{5BC217C7-8FEE-4333-88BD-BAB2771FD968}" destId="{0AB14DEB-0A6F-408B-9399-011B477A0F77}" srcOrd="4" destOrd="0" presId="urn:microsoft.com/office/officeart/2005/8/layout/default"/>
    <dgm:cxn modelId="{0B43C0EB-B764-40D1-94C7-CDF0BABFE21C}" type="presParOf" srcId="{5BC217C7-8FEE-4333-88BD-BAB2771FD968}" destId="{01693A8A-D191-4CAD-9D98-1AA8566A49D0}" srcOrd="5" destOrd="0" presId="urn:microsoft.com/office/officeart/2005/8/layout/default"/>
    <dgm:cxn modelId="{1B04BD37-3BF1-4CB8-B2DF-F2208F8A0E20}" type="presParOf" srcId="{5BC217C7-8FEE-4333-88BD-BAB2771FD968}" destId="{262B2D47-D187-492F-B6C4-EC16CDE38E10}" srcOrd="6" destOrd="0" presId="urn:microsoft.com/office/officeart/2005/8/layout/default"/>
    <dgm:cxn modelId="{D2851DB2-59C3-466D-800C-A2314D2A313C}" type="presParOf" srcId="{5BC217C7-8FEE-4333-88BD-BAB2771FD968}" destId="{9476443E-BEF3-4BE8-901D-AF30A86DEE0F}" srcOrd="7" destOrd="0" presId="urn:microsoft.com/office/officeart/2005/8/layout/default"/>
    <dgm:cxn modelId="{2A4F5F1D-9AB8-443B-9FEC-48A83AD368D9}" type="presParOf" srcId="{5BC217C7-8FEE-4333-88BD-BAB2771FD968}" destId="{DADBF3CA-D661-4703-B9AB-B9B4C8338187}" srcOrd="8" destOrd="0" presId="urn:microsoft.com/office/officeart/2005/8/layout/default"/>
    <dgm:cxn modelId="{D36CE8DE-28DA-4284-ADF4-49E645DB5EF0}" type="presParOf" srcId="{5BC217C7-8FEE-4333-88BD-BAB2771FD968}" destId="{28F5F145-2BF9-4B12-AA50-E33B9356E7C4}" srcOrd="9" destOrd="0" presId="urn:microsoft.com/office/officeart/2005/8/layout/default"/>
    <dgm:cxn modelId="{AE6443EC-E6A6-4549-BBAE-29F08F2FEB62}" type="presParOf" srcId="{5BC217C7-8FEE-4333-88BD-BAB2771FD968}" destId="{5DB789CA-3C61-4EBB-A113-536B14116BB5}" srcOrd="10" destOrd="0" presId="urn:microsoft.com/office/officeart/2005/8/layout/default"/>
    <dgm:cxn modelId="{6314A1B7-0CB8-45DD-A7EB-F46A609415CD}" type="presParOf" srcId="{5BC217C7-8FEE-4333-88BD-BAB2771FD968}" destId="{FA311E17-A5F8-44B8-B9B3-931FA67D0D14}" srcOrd="11" destOrd="0" presId="urn:microsoft.com/office/officeart/2005/8/layout/default"/>
    <dgm:cxn modelId="{BD57F974-3E69-415B-84A9-E2D1EADD2C9F}" type="presParOf" srcId="{5BC217C7-8FEE-4333-88BD-BAB2771FD968}" destId="{221F3574-9399-4374-80FA-32F4406041BF}"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E36ADB9-AB94-4938-9147-37C574AF072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2FEFB14A-AF0D-4E74-85CF-FA8A2D041F54}">
      <dgm:prSet/>
      <dgm:spPr/>
      <dgm:t>
        <a:bodyPr/>
        <a:lstStyle/>
        <a:p>
          <a:r>
            <a:rPr lang="en-GB" dirty="0">
              <a:latin typeface="Arial" panose="020B0604020202020204" pitchFamily="34" charset="0"/>
              <a:cs typeface="Arial" panose="020B0604020202020204" pitchFamily="34" charset="0"/>
            </a:rPr>
            <a:t>Increase in mental health issues for parent and carers not recognised or addressed in holistic way by services</a:t>
          </a:r>
          <a:endParaRPr lang="en-US" dirty="0">
            <a:latin typeface="Arial" panose="020B0604020202020204" pitchFamily="34" charset="0"/>
            <a:cs typeface="Arial" panose="020B0604020202020204" pitchFamily="34" charset="0"/>
          </a:endParaRPr>
        </a:p>
      </dgm:t>
    </dgm:pt>
    <dgm:pt modelId="{C2F32938-ACC6-4767-BCF9-17816C5A520B}" type="parTrans" cxnId="{571D92EC-601B-4CAB-9F96-F8FC7681C83C}">
      <dgm:prSet/>
      <dgm:spPr/>
      <dgm:t>
        <a:bodyPr/>
        <a:lstStyle/>
        <a:p>
          <a:endParaRPr lang="en-US"/>
        </a:p>
      </dgm:t>
    </dgm:pt>
    <dgm:pt modelId="{5022427C-8E90-4D0C-86AA-27C2E5B85F20}" type="sibTrans" cxnId="{571D92EC-601B-4CAB-9F96-F8FC7681C83C}">
      <dgm:prSet/>
      <dgm:spPr/>
      <dgm:t>
        <a:bodyPr/>
        <a:lstStyle/>
        <a:p>
          <a:endParaRPr lang="en-US"/>
        </a:p>
      </dgm:t>
    </dgm:pt>
    <dgm:pt modelId="{77593D61-CDBD-4F9C-B31D-4FBABC94A81D}">
      <dgm:prSet/>
      <dgm:spPr/>
      <dgm:t>
        <a:bodyPr/>
        <a:lstStyle/>
        <a:p>
          <a:r>
            <a:rPr lang="en-GB" dirty="0">
              <a:solidFill>
                <a:schemeClr val="tx1"/>
              </a:solidFill>
              <a:latin typeface="Arial" panose="020B0604020202020204" pitchFamily="34" charset="0"/>
              <a:cs typeface="Arial" panose="020B0604020202020204" pitchFamily="34" charset="0"/>
            </a:rPr>
            <a:t>Parents are carers however not all will receive financial support like other carers may. </a:t>
          </a:r>
          <a:r>
            <a:rPr lang="en-GB" dirty="0" err="1">
              <a:solidFill>
                <a:schemeClr val="tx1"/>
              </a:solidFill>
              <a:latin typeface="Arial" panose="020B0604020202020204" pitchFamily="34" charset="0"/>
              <a:cs typeface="Arial" panose="020B0604020202020204" pitchFamily="34" charset="0"/>
            </a:rPr>
            <a:t>Eg</a:t>
          </a:r>
          <a:r>
            <a:rPr lang="en-GB" dirty="0">
              <a:solidFill>
                <a:schemeClr val="tx1"/>
              </a:solidFill>
              <a:latin typeface="Arial" panose="020B0604020202020204" pitchFamily="34" charset="0"/>
              <a:cs typeface="Arial" panose="020B0604020202020204" pitchFamily="34" charset="0"/>
            </a:rPr>
            <a:t> may not be entitled to Carer's allowance </a:t>
          </a:r>
          <a:endParaRPr lang="en-US" dirty="0">
            <a:solidFill>
              <a:schemeClr val="tx1"/>
            </a:solidFill>
            <a:latin typeface="Arial" panose="020B0604020202020204" pitchFamily="34" charset="0"/>
            <a:cs typeface="Arial" panose="020B0604020202020204" pitchFamily="34" charset="0"/>
          </a:endParaRPr>
        </a:p>
      </dgm:t>
    </dgm:pt>
    <dgm:pt modelId="{EDFC6230-E382-4C8E-A342-6118B81C20C8}" type="parTrans" cxnId="{F80B7567-98E5-4CA7-9593-809EAD893BFF}">
      <dgm:prSet/>
      <dgm:spPr/>
      <dgm:t>
        <a:bodyPr/>
        <a:lstStyle/>
        <a:p>
          <a:endParaRPr lang="en-US"/>
        </a:p>
      </dgm:t>
    </dgm:pt>
    <dgm:pt modelId="{6AFA9EC3-9FAC-4520-B24D-2EFAF197CF5A}" type="sibTrans" cxnId="{F80B7567-98E5-4CA7-9593-809EAD893BFF}">
      <dgm:prSet/>
      <dgm:spPr/>
      <dgm:t>
        <a:bodyPr/>
        <a:lstStyle/>
        <a:p>
          <a:endParaRPr lang="en-US"/>
        </a:p>
      </dgm:t>
    </dgm:pt>
    <dgm:pt modelId="{DC4E8695-F644-4594-9679-A30D61E848DE}">
      <dgm:prSet/>
      <dgm:spPr/>
      <dgm:t>
        <a:bodyPr/>
        <a:lstStyle/>
        <a:p>
          <a:r>
            <a:rPr lang="en-GB" dirty="0">
              <a:solidFill>
                <a:schemeClr val="tx1"/>
              </a:solidFill>
              <a:latin typeface="Arial" panose="020B0604020202020204" pitchFamily="34" charset="0"/>
              <a:cs typeface="Arial" panose="020B0604020202020204" pitchFamily="34" charset="0"/>
            </a:rPr>
            <a:t>Parents not being flagged as carers on services systems and having to repeat their personal circumstances and missing out on services offers (</a:t>
          </a:r>
          <a:r>
            <a:rPr lang="en-GB" dirty="0" err="1">
              <a:solidFill>
                <a:schemeClr val="tx1"/>
              </a:solidFill>
              <a:latin typeface="Arial" panose="020B0604020202020204" pitchFamily="34" charset="0"/>
              <a:cs typeface="Arial" panose="020B0604020202020204" pitchFamily="34" charset="0"/>
            </a:rPr>
            <a:t>eg</a:t>
          </a:r>
          <a:r>
            <a:rPr lang="en-GB" dirty="0">
              <a:solidFill>
                <a:schemeClr val="tx1"/>
              </a:solidFill>
              <a:latin typeface="Arial" panose="020B0604020202020204" pitchFamily="34" charset="0"/>
              <a:cs typeface="Arial" panose="020B0604020202020204" pitchFamily="34" charset="0"/>
            </a:rPr>
            <a:t> Covid vaccination) or appointments </a:t>
          </a:r>
          <a:endParaRPr lang="en-US" dirty="0">
            <a:solidFill>
              <a:schemeClr val="tx1"/>
            </a:solidFill>
            <a:latin typeface="Arial" panose="020B0604020202020204" pitchFamily="34" charset="0"/>
            <a:cs typeface="Arial" panose="020B0604020202020204" pitchFamily="34" charset="0"/>
          </a:endParaRPr>
        </a:p>
      </dgm:t>
    </dgm:pt>
    <dgm:pt modelId="{8EC15131-41D7-404C-BFFF-5D4B07430ED6}" type="parTrans" cxnId="{E1A9FF3B-D831-4012-BEA4-292480395995}">
      <dgm:prSet/>
      <dgm:spPr/>
      <dgm:t>
        <a:bodyPr/>
        <a:lstStyle/>
        <a:p>
          <a:endParaRPr lang="en-US"/>
        </a:p>
      </dgm:t>
    </dgm:pt>
    <dgm:pt modelId="{E8B2E4C9-6B4C-46F7-B76C-826BEEED8AF4}" type="sibTrans" cxnId="{E1A9FF3B-D831-4012-BEA4-292480395995}">
      <dgm:prSet/>
      <dgm:spPr/>
      <dgm:t>
        <a:bodyPr/>
        <a:lstStyle/>
        <a:p>
          <a:endParaRPr lang="en-US"/>
        </a:p>
      </dgm:t>
    </dgm:pt>
    <dgm:pt modelId="{17AFFEBC-5BA5-4A2F-B443-27A1A09ABF01}">
      <dgm:prSet/>
      <dgm:spPr/>
      <dgm:t>
        <a:bodyPr/>
        <a:lstStyle/>
        <a:p>
          <a:r>
            <a:rPr lang="en-GB" dirty="0">
              <a:latin typeface="Arial" panose="020B0604020202020204" pitchFamily="34" charset="0"/>
              <a:cs typeface="Arial" panose="020B0604020202020204" pitchFamily="34" charset="0"/>
            </a:rPr>
            <a:t>Hidden or less obvious disabilities can be minimised or overlooked by services</a:t>
          </a:r>
          <a:endParaRPr lang="en-US" dirty="0">
            <a:latin typeface="Arial" panose="020B0604020202020204" pitchFamily="34" charset="0"/>
            <a:cs typeface="Arial" panose="020B0604020202020204" pitchFamily="34" charset="0"/>
          </a:endParaRPr>
        </a:p>
      </dgm:t>
    </dgm:pt>
    <dgm:pt modelId="{CCAE8F67-03B6-46B7-A2CE-E2BF855DB3D1}" type="parTrans" cxnId="{0780F823-3E00-4672-B64C-2E36D79AE502}">
      <dgm:prSet/>
      <dgm:spPr/>
      <dgm:t>
        <a:bodyPr/>
        <a:lstStyle/>
        <a:p>
          <a:endParaRPr lang="en-US"/>
        </a:p>
      </dgm:t>
    </dgm:pt>
    <dgm:pt modelId="{ACE8CA44-352B-4D94-8E6A-C0E7C7129C77}" type="sibTrans" cxnId="{0780F823-3E00-4672-B64C-2E36D79AE502}">
      <dgm:prSet/>
      <dgm:spPr/>
      <dgm:t>
        <a:bodyPr/>
        <a:lstStyle/>
        <a:p>
          <a:endParaRPr lang="en-US"/>
        </a:p>
      </dgm:t>
    </dgm:pt>
    <dgm:pt modelId="{8B6209C0-8428-4929-966F-27858125A473}" type="pres">
      <dgm:prSet presAssocID="{CE36ADB9-AB94-4938-9147-37C574AF0721}" presName="diagram" presStyleCnt="0">
        <dgm:presLayoutVars>
          <dgm:dir/>
          <dgm:resizeHandles val="exact"/>
        </dgm:presLayoutVars>
      </dgm:prSet>
      <dgm:spPr/>
    </dgm:pt>
    <dgm:pt modelId="{EC8F3A13-525D-4195-8A51-8217E4CB57F7}" type="pres">
      <dgm:prSet presAssocID="{2FEFB14A-AF0D-4E74-85CF-FA8A2D041F54}" presName="node" presStyleLbl="node1" presStyleIdx="0" presStyleCnt="4" custScaleX="135769">
        <dgm:presLayoutVars>
          <dgm:bulletEnabled val="1"/>
        </dgm:presLayoutVars>
      </dgm:prSet>
      <dgm:spPr/>
    </dgm:pt>
    <dgm:pt modelId="{57061FDC-6AA6-4ED3-AF10-AA94385885D5}" type="pres">
      <dgm:prSet presAssocID="{5022427C-8E90-4D0C-86AA-27C2E5B85F20}" presName="sibTrans" presStyleCnt="0"/>
      <dgm:spPr/>
    </dgm:pt>
    <dgm:pt modelId="{81AE433D-FB6E-4006-9D62-F558BFAAB365}" type="pres">
      <dgm:prSet presAssocID="{77593D61-CDBD-4F9C-B31D-4FBABC94A81D}" presName="node" presStyleLbl="node1" presStyleIdx="1" presStyleCnt="4" custScaleX="143422">
        <dgm:presLayoutVars>
          <dgm:bulletEnabled val="1"/>
        </dgm:presLayoutVars>
      </dgm:prSet>
      <dgm:spPr/>
    </dgm:pt>
    <dgm:pt modelId="{D7F935C6-0572-40A4-8A22-3F97E3F842E8}" type="pres">
      <dgm:prSet presAssocID="{6AFA9EC3-9FAC-4520-B24D-2EFAF197CF5A}" presName="sibTrans" presStyleCnt="0"/>
      <dgm:spPr/>
    </dgm:pt>
    <dgm:pt modelId="{76CBDEAF-5135-489B-B96B-CE7F7B662C6B}" type="pres">
      <dgm:prSet presAssocID="{DC4E8695-F644-4594-9679-A30D61E848DE}" presName="node" presStyleLbl="node1" presStyleIdx="2" presStyleCnt="4" custScaleX="135769">
        <dgm:presLayoutVars>
          <dgm:bulletEnabled val="1"/>
        </dgm:presLayoutVars>
      </dgm:prSet>
      <dgm:spPr/>
    </dgm:pt>
    <dgm:pt modelId="{349F1759-120C-4AC7-B2BE-04084D728444}" type="pres">
      <dgm:prSet presAssocID="{E8B2E4C9-6B4C-46F7-B76C-826BEEED8AF4}" presName="sibTrans" presStyleCnt="0"/>
      <dgm:spPr/>
    </dgm:pt>
    <dgm:pt modelId="{FE4BD0F0-6A1C-45D5-BEEB-66E1678B2095}" type="pres">
      <dgm:prSet presAssocID="{17AFFEBC-5BA5-4A2F-B443-27A1A09ABF01}" presName="node" presStyleLbl="node1" presStyleIdx="3" presStyleCnt="4" custScaleX="142554">
        <dgm:presLayoutVars>
          <dgm:bulletEnabled val="1"/>
        </dgm:presLayoutVars>
      </dgm:prSet>
      <dgm:spPr/>
    </dgm:pt>
  </dgm:ptLst>
  <dgm:cxnLst>
    <dgm:cxn modelId="{0780F823-3E00-4672-B64C-2E36D79AE502}" srcId="{CE36ADB9-AB94-4938-9147-37C574AF0721}" destId="{17AFFEBC-5BA5-4A2F-B443-27A1A09ABF01}" srcOrd="3" destOrd="0" parTransId="{CCAE8F67-03B6-46B7-A2CE-E2BF855DB3D1}" sibTransId="{ACE8CA44-352B-4D94-8E6A-C0E7C7129C77}"/>
    <dgm:cxn modelId="{E1A9FF3B-D831-4012-BEA4-292480395995}" srcId="{CE36ADB9-AB94-4938-9147-37C574AF0721}" destId="{DC4E8695-F644-4594-9679-A30D61E848DE}" srcOrd="2" destOrd="0" parTransId="{8EC15131-41D7-404C-BFFF-5D4B07430ED6}" sibTransId="{E8B2E4C9-6B4C-46F7-B76C-826BEEED8AF4}"/>
    <dgm:cxn modelId="{AF53F53D-26EE-42D7-984D-86488090EDC2}" type="presOf" srcId="{77593D61-CDBD-4F9C-B31D-4FBABC94A81D}" destId="{81AE433D-FB6E-4006-9D62-F558BFAAB365}" srcOrd="0" destOrd="0" presId="urn:microsoft.com/office/officeart/2005/8/layout/default"/>
    <dgm:cxn modelId="{7A9F8A46-3754-4BA9-BE45-A3CA45898AE3}" type="presOf" srcId="{DC4E8695-F644-4594-9679-A30D61E848DE}" destId="{76CBDEAF-5135-489B-B96B-CE7F7B662C6B}" srcOrd="0" destOrd="0" presId="urn:microsoft.com/office/officeart/2005/8/layout/default"/>
    <dgm:cxn modelId="{F80B7567-98E5-4CA7-9593-809EAD893BFF}" srcId="{CE36ADB9-AB94-4938-9147-37C574AF0721}" destId="{77593D61-CDBD-4F9C-B31D-4FBABC94A81D}" srcOrd="1" destOrd="0" parTransId="{EDFC6230-E382-4C8E-A342-6118B81C20C8}" sibTransId="{6AFA9EC3-9FAC-4520-B24D-2EFAF197CF5A}"/>
    <dgm:cxn modelId="{60D2F09E-347B-41A1-A6A2-ABC82C52F737}" type="presOf" srcId="{17AFFEBC-5BA5-4A2F-B443-27A1A09ABF01}" destId="{FE4BD0F0-6A1C-45D5-BEEB-66E1678B2095}" srcOrd="0" destOrd="0" presId="urn:microsoft.com/office/officeart/2005/8/layout/default"/>
    <dgm:cxn modelId="{521377B3-3A37-44C4-B996-D2C9345B8363}" type="presOf" srcId="{2FEFB14A-AF0D-4E74-85CF-FA8A2D041F54}" destId="{EC8F3A13-525D-4195-8A51-8217E4CB57F7}" srcOrd="0" destOrd="0" presId="urn:microsoft.com/office/officeart/2005/8/layout/default"/>
    <dgm:cxn modelId="{72D42CBE-8323-41F1-82A7-8465F1AFA0F3}" type="presOf" srcId="{CE36ADB9-AB94-4938-9147-37C574AF0721}" destId="{8B6209C0-8428-4929-966F-27858125A473}" srcOrd="0" destOrd="0" presId="urn:microsoft.com/office/officeart/2005/8/layout/default"/>
    <dgm:cxn modelId="{571D92EC-601B-4CAB-9F96-F8FC7681C83C}" srcId="{CE36ADB9-AB94-4938-9147-37C574AF0721}" destId="{2FEFB14A-AF0D-4E74-85CF-FA8A2D041F54}" srcOrd="0" destOrd="0" parTransId="{C2F32938-ACC6-4767-BCF9-17816C5A520B}" sibTransId="{5022427C-8E90-4D0C-86AA-27C2E5B85F20}"/>
    <dgm:cxn modelId="{8DBAC0B6-E4CB-444D-BEA9-A9BF5E478A10}" type="presParOf" srcId="{8B6209C0-8428-4929-966F-27858125A473}" destId="{EC8F3A13-525D-4195-8A51-8217E4CB57F7}" srcOrd="0" destOrd="0" presId="urn:microsoft.com/office/officeart/2005/8/layout/default"/>
    <dgm:cxn modelId="{871C25C6-5454-4244-AD7F-98A3FF343854}" type="presParOf" srcId="{8B6209C0-8428-4929-966F-27858125A473}" destId="{57061FDC-6AA6-4ED3-AF10-AA94385885D5}" srcOrd="1" destOrd="0" presId="urn:microsoft.com/office/officeart/2005/8/layout/default"/>
    <dgm:cxn modelId="{9C683842-7EAD-4D24-A744-4138F23F5642}" type="presParOf" srcId="{8B6209C0-8428-4929-966F-27858125A473}" destId="{81AE433D-FB6E-4006-9D62-F558BFAAB365}" srcOrd="2" destOrd="0" presId="urn:microsoft.com/office/officeart/2005/8/layout/default"/>
    <dgm:cxn modelId="{F8394C16-DAD9-430F-9194-88A3167FDC02}" type="presParOf" srcId="{8B6209C0-8428-4929-966F-27858125A473}" destId="{D7F935C6-0572-40A4-8A22-3F97E3F842E8}" srcOrd="3" destOrd="0" presId="urn:microsoft.com/office/officeart/2005/8/layout/default"/>
    <dgm:cxn modelId="{8A81BC55-BF35-4A5F-A5F0-B1B54BF04344}" type="presParOf" srcId="{8B6209C0-8428-4929-966F-27858125A473}" destId="{76CBDEAF-5135-489B-B96B-CE7F7B662C6B}" srcOrd="4" destOrd="0" presId="urn:microsoft.com/office/officeart/2005/8/layout/default"/>
    <dgm:cxn modelId="{481B2088-278A-4992-8703-99C782DBB318}" type="presParOf" srcId="{8B6209C0-8428-4929-966F-27858125A473}" destId="{349F1759-120C-4AC7-B2BE-04084D728444}" srcOrd="5" destOrd="0" presId="urn:microsoft.com/office/officeart/2005/8/layout/default"/>
    <dgm:cxn modelId="{4EBC6018-3FD5-4FFE-B364-442710ADB073}" type="presParOf" srcId="{8B6209C0-8428-4929-966F-27858125A473}" destId="{FE4BD0F0-6A1C-45D5-BEEB-66E1678B2095}"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19BE7C-BE50-4F26-B4A4-49047A1C9A69}">
      <dsp:nvSpPr>
        <dsp:cNvPr id="0" name=""/>
        <dsp:cNvSpPr/>
      </dsp:nvSpPr>
      <dsp:spPr>
        <a:xfrm>
          <a:off x="24428" y="1547"/>
          <a:ext cx="2432823" cy="145969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b="0" i="0" kern="1200" dirty="0">
              <a:solidFill>
                <a:schemeClr val="tx1"/>
              </a:solidFill>
              <a:latin typeface="Arial" panose="020B0604020202020204" pitchFamily="34" charset="0"/>
              <a:cs typeface="Arial" panose="020B0604020202020204" pitchFamily="34" charset="0"/>
            </a:rPr>
            <a:t>Speech, language and communication needs</a:t>
          </a:r>
          <a:endParaRPr lang="en-GB" sz="2200" kern="1200" dirty="0">
            <a:solidFill>
              <a:schemeClr val="tx1"/>
            </a:solidFill>
            <a:latin typeface="Arial" panose="020B0604020202020204" pitchFamily="34" charset="0"/>
            <a:cs typeface="Arial" panose="020B0604020202020204" pitchFamily="34" charset="0"/>
          </a:endParaRPr>
        </a:p>
      </dsp:txBody>
      <dsp:txXfrm>
        <a:off x="24428" y="1547"/>
        <a:ext cx="2432823" cy="1459694"/>
      </dsp:txXfrm>
    </dsp:sp>
    <dsp:sp modelId="{A9AC621B-E347-4AB1-90B0-BF1C747807C1}">
      <dsp:nvSpPr>
        <dsp:cNvPr id="0" name=""/>
        <dsp:cNvSpPr/>
      </dsp:nvSpPr>
      <dsp:spPr>
        <a:xfrm>
          <a:off x="2700534" y="1547"/>
          <a:ext cx="2432823" cy="145969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b="0" i="0" kern="1200" dirty="0">
              <a:solidFill>
                <a:schemeClr val="tx1"/>
              </a:solidFill>
              <a:latin typeface="Arial" panose="020B0604020202020204" pitchFamily="34" charset="0"/>
              <a:cs typeface="Arial" panose="020B0604020202020204" pitchFamily="34" charset="0"/>
            </a:rPr>
            <a:t>Being out of school/ social isolation</a:t>
          </a:r>
          <a:endParaRPr lang="en-GB" sz="2200" kern="1200" dirty="0">
            <a:solidFill>
              <a:schemeClr val="tx1"/>
            </a:solidFill>
            <a:latin typeface="Arial" panose="020B0604020202020204" pitchFamily="34" charset="0"/>
            <a:cs typeface="Arial" panose="020B0604020202020204" pitchFamily="34" charset="0"/>
          </a:endParaRPr>
        </a:p>
      </dsp:txBody>
      <dsp:txXfrm>
        <a:off x="2700534" y="1547"/>
        <a:ext cx="2432823" cy="1459694"/>
      </dsp:txXfrm>
    </dsp:sp>
    <dsp:sp modelId="{0AB14DEB-0A6F-408B-9399-011B477A0F77}">
      <dsp:nvSpPr>
        <dsp:cNvPr id="0" name=""/>
        <dsp:cNvSpPr/>
      </dsp:nvSpPr>
      <dsp:spPr>
        <a:xfrm>
          <a:off x="24428" y="1704523"/>
          <a:ext cx="2432823" cy="145969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b="0" i="0" kern="1200" dirty="0">
              <a:solidFill>
                <a:schemeClr val="tx1"/>
              </a:solidFill>
              <a:latin typeface="Arial" panose="020B0604020202020204" pitchFamily="34" charset="0"/>
              <a:cs typeface="Arial" panose="020B0604020202020204" pitchFamily="34" charset="0"/>
            </a:rPr>
            <a:t>Difficulties recognising experiences as inappropriate/ abusive</a:t>
          </a:r>
          <a:endParaRPr lang="en-GB" sz="2200" kern="1200" dirty="0">
            <a:solidFill>
              <a:schemeClr val="tx1"/>
            </a:solidFill>
            <a:latin typeface="Arial" panose="020B0604020202020204" pitchFamily="34" charset="0"/>
            <a:cs typeface="Arial" panose="020B0604020202020204" pitchFamily="34" charset="0"/>
          </a:endParaRPr>
        </a:p>
      </dsp:txBody>
      <dsp:txXfrm>
        <a:off x="24428" y="1704523"/>
        <a:ext cx="2432823" cy="1459694"/>
      </dsp:txXfrm>
    </dsp:sp>
    <dsp:sp modelId="{262B2D47-D187-492F-B6C4-EC16CDE38E10}">
      <dsp:nvSpPr>
        <dsp:cNvPr id="0" name=""/>
        <dsp:cNvSpPr/>
      </dsp:nvSpPr>
      <dsp:spPr>
        <a:xfrm>
          <a:off x="2700534" y="1704523"/>
          <a:ext cx="2432823" cy="145969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b="0" i="0" kern="1200" dirty="0">
              <a:solidFill>
                <a:schemeClr val="tx1"/>
              </a:solidFill>
              <a:latin typeface="Arial" panose="020B0604020202020204" pitchFamily="34" charset="0"/>
              <a:cs typeface="Arial" panose="020B0604020202020204" pitchFamily="34" charset="0"/>
            </a:rPr>
            <a:t>Particular health or mental health conditions</a:t>
          </a:r>
          <a:endParaRPr lang="en-GB" sz="2200" kern="1200" dirty="0">
            <a:solidFill>
              <a:schemeClr val="tx1"/>
            </a:solidFill>
            <a:latin typeface="Arial" panose="020B0604020202020204" pitchFamily="34" charset="0"/>
            <a:cs typeface="Arial" panose="020B0604020202020204" pitchFamily="34" charset="0"/>
          </a:endParaRPr>
        </a:p>
      </dsp:txBody>
      <dsp:txXfrm>
        <a:off x="2700534" y="1704523"/>
        <a:ext cx="2432823" cy="14596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58EA75-0D56-4128-AC2C-022C4494FC4E}">
      <dsp:nvSpPr>
        <dsp:cNvPr id="0" name=""/>
        <dsp:cNvSpPr/>
      </dsp:nvSpPr>
      <dsp:spPr>
        <a:xfrm>
          <a:off x="35178" y="340"/>
          <a:ext cx="2434681" cy="146080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b="0" i="0" kern="1200" dirty="0">
              <a:solidFill>
                <a:schemeClr val="tx1"/>
              </a:solidFill>
              <a:latin typeface="Arial" panose="020B0604020202020204" pitchFamily="34" charset="0"/>
              <a:cs typeface="Arial" panose="020B0604020202020204" pitchFamily="34" charset="0"/>
            </a:rPr>
            <a:t>Difficulties expressing experiences or being understood</a:t>
          </a:r>
          <a:endParaRPr lang="en-GB" sz="1900" kern="1200" dirty="0">
            <a:solidFill>
              <a:schemeClr val="tx1"/>
            </a:solidFill>
            <a:latin typeface="Arial" panose="020B0604020202020204" pitchFamily="34" charset="0"/>
            <a:cs typeface="Arial" panose="020B0604020202020204" pitchFamily="34" charset="0"/>
          </a:endParaRPr>
        </a:p>
      </dsp:txBody>
      <dsp:txXfrm>
        <a:off x="35178" y="340"/>
        <a:ext cx="2434681" cy="1460808"/>
      </dsp:txXfrm>
    </dsp:sp>
    <dsp:sp modelId="{0789CF6D-8768-4EA8-908B-8F6507FAEAB6}">
      <dsp:nvSpPr>
        <dsp:cNvPr id="0" name=""/>
        <dsp:cNvSpPr/>
      </dsp:nvSpPr>
      <dsp:spPr>
        <a:xfrm>
          <a:off x="2713328" y="340"/>
          <a:ext cx="2434681" cy="146080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b="0" i="0" kern="1200" dirty="0">
              <a:solidFill>
                <a:schemeClr val="tx1"/>
              </a:solidFill>
              <a:latin typeface="Arial" panose="020B0604020202020204" pitchFamily="34" charset="0"/>
              <a:cs typeface="Arial" panose="020B0604020202020204" pitchFamily="34" charset="0"/>
            </a:rPr>
            <a:t>Fewer trusted people to report to or to pick up on signs</a:t>
          </a:r>
          <a:r>
            <a:rPr lang="en-GB" sz="1900" kern="1200" dirty="0">
              <a:solidFill>
                <a:schemeClr val="tx1"/>
              </a:solidFill>
              <a:latin typeface="Arial" panose="020B0604020202020204" pitchFamily="34" charset="0"/>
              <a:cs typeface="Arial" panose="020B0604020202020204" pitchFamily="34" charset="0"/>
            </a:rPr>
            <a:t> of a </a:t>
          </a:r>
          <a:r>
            <a:rPr lang="en-GB" sz="1900" b="0" i="0" kern="1200" dirty="0">
              <a:solidFill>
                <a:schemeClr val="tx1"/>
              </a:solidFill>
              <a:latin typeface="Arial" panose="020B0604020202020204" pitchFamily="34" charset="0"/>
              <a:cs typeface="Arial" panose="020B0604020202020204" pitchFamily="34" charset="0"/>
            </a:rPr>
            <a:t>Learning disability</a:t>
          </a:r>
          <a:endParaRPr lang="en-GB" sz="1900" kern="1200" dirty="0">
            <a:solidFill>
              <a:schemeClr val="tx1"/>
            </a:solidFill>
            <a:latin typeface="Arial" panose="020B0604020202020204" pitchFamily="34" charset="0"/>
            <a:cs typeface="Arial" panose="020B0604020202020204" pitchFamily="34" charset="0"/>
          </a:endParaRPr>
        </a:p>
      </dsp:txBody>
      <dsp:txXfrm>
        <a:off x="2713328" y="340"/>
        <a:ext cx="2434681" cy="1460808"/>
      </dsp:txXfrm>
    </dsp:sp>
    <dsp:sp modelId="{BF488F1E-E993-4F2A-9721-B6C0687484A5}">
      <dsp:nvSpPr>
        <dsp:cNvPr id="0" name=""/>
        <dsp:cNvSpPr/>
      </dsp:nvSpPr>
      <dsp:spPr>
        <a:xfrm>
          <a:off x="1374253" y="1704617"/>
          <a:ext cx="2434681" cy="146080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b="0" i="0" kern="1200" dirty="0">
              <a:solidFill>
                <a:schemeClr val="tx1"/>
              </a:solidFill>
              <a:latin typeface="Arial" panose="020B0604020202020204" pitchFamily="34" charset="0"/>
              <a:cs typeface="Arial" panose="020B0604020202020204" pitchFamily="34" charset="0"/>
            </a:rPr>
            <a:t>Conditions may mask signs of abuse or mistreatment</a:t>
          </a:r>
          <a:endParaRPr lang="en-GB" sz="1900" kern="1200" dirty="0">
            <a:solidFill>
              <a:schemeClr val="tx1"/>
            </a:solidFill>
            <a:latin typeface="Arial" panose="020B0604020202020204" pitchFamily="34" charset="0"/>
            <a:cs typeface="Arial" panose="020B0604020202020204" pitchFamily="34" charset="0"/>
          </a:endParaRPr>
        </a:p>
      </dsp:txBody>
      <dsp:txXfrm>
        <a:off x="1374253" y="1704617"/>
        <a:ext cx="2434681" cy="14608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19BE7C-BE50-4F26-B4A4-49047A1C9A69}">
      <dsp:nvSpPr>
        <dsp:cNvPr id="0" name=""/>
        <dsp:cNvSpPr/>
      </dsp:nvSpPr>
      <dsp:spPr>
        <a:xfrm>
          <a:off x="653500" y="576"/>
          <a:ext cx="1566399" cy="93983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i="0" kern="1200" dirty="0">
              <a:solidFill>
                <a:schemeClr val="bg1"/>
              </a:solidFill>
              <a:latin typeface="Arial" panose="020B0604020202020204" pitchFamily="34" charset="0"/>
              <a:cs typeface="Arial" panose="020B0604020202020204" pitchFamily="34" charset="0"/>
            </a:rPr>
            <a:t>Physical and mental health</a:t>
          </a:r>
          <a:endParaRPr lang="en-GB" sz="1600" b="1" kern="1200" dirty="0">
            <a:solidFill>
              <a:schemeClr val="bg1"/>
            </a:solidFill>
            <a:latin typeface="Arial" panose="020B0604020202020204" pitchFamily="34" charset="0"/>
            <a:cs typeface="Arial" panose="020B0604020202020204" pitchFamily="34" charset="0"/>
          </a:endParaRPr>
        </a:p>
      </dsp:txBody>
      <dsp:txXfrm>
        <a:off x="653500" y="576"/>
        <a:ext cx="1566399" cy="939839"/>
      </dsp:txXfrm>
    </dsp:sp>
    <dsp:sp modelId="{A9AC621B-E347-4AB1-90B0-BF1C747807C1}">
      <dsp:nvSpPr>
        <dsp:cNvPr id="0" name=""/>
        <dsp:cNvSpPr/>
      </dsp:nvSpPr>
      <dsp:spPr>
        <a:xfrm>
          <a:off x="2376540" y="576"/>
          <a:ext cx="1566399" cy="93983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i="0" kern="1200" dirty="0">
              <a:solidFill>
                <a:schemeClr val="bg1"/>
              </a:solidFill>
              <a:latin typeface="Arial" panose="020B0604020202020204" pitchFamily="34" charset="0"/>
              <a:cs typeface="Arial" panose="020B0604020202020204" pitchFamily="34" charset="0"/>
            </a:rPr>
            <a:t>Employment</a:t>
          </a:r>
          <a:endParaRPr lang="en-GB" sz="1600" b="1" kern="1200" dirty="0">
            <a:solidFill>
              <a:schemeClr val="bg1"/>
            </a:solidFill>
            <a:latin typeface="Arial" panose="020B0604020202020204" pitchFamily="34" charset="0"/>
            <a:cs typeface="Arial" panose="020B0604020202020204" pitchFamily="34" charset="0"/>
          </a:endParaRPr>
        </a:p>
      </dsp:txBody>
      <dsp:txXfrm>
        <a:off x="2376540" y="576"/>
        <a:ext cx="1566399" cy="939839"/>
      </dsp:txXfrm>
    </dsp:sp>
    <dsp:sp modelId="{0AB14DEB-0A6F-408B-9399-011B477A0F77}">
      <dsp:nvSpPr>
        <dsp:cNvPr id="0" name=""/>
        <dsp:cNvSpPr/>
      </dsp:nvSpPr>
      <dsp:spPr>
        <a:xfrm>
          <a:off x="4099579" y="576"/>
          <a:ext cx="1566399" cy="93983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i="0" kern="1200" dirty="0">
              <a:solidFill>
                <a:schemeClr val="bg1"/>
              </a:solidFill>
              <a:latin typeface="Arial" panose="020B0604020202020204" pitchFamily="34" charset="0"/>
              <a:cs typeface="Arial" panose="020B0604020202020204" pitchFamily="34" charset="0"/>
            </a:rPr>
            <a:t>Leisure and community</a:t>
          </a:r>
          <a:endParaRPr lang="en-GB" sz="1600" b="1" kern="1200" dirty="0">
            <a:solidFill>
              <a:schemeClr val="bg1"/>
            </a:solidFill>
            <a:latin typeface="Arial" panose="020B0604020202020204" pitchFamily="34" charset="0"/>
            <a:cs typeface="Arial" panose="020B0604020202020204" pitchFamily="34" charset="0"/>
          </a:endParaRPr>
        </a:p>
      </dsp:txBody>
      <dsp:txXfrm>
        <a:off x="4099579" y="576"/>
        <a:ext cx="1566399" cy="939839"/>
      </dsp:txXfrm>
    </dsp:sp>
    <dsp:sp modelId="{262B2D47-D187-492F-B6C4-EC16CDE38E10}">
      <dsp:nvSpPr>
        <dsp:cNvPr id="0" name=""/>
        <dsp:cNvSpPr/>
      </dsp:nvSpPr>
      <dsp:spPr>
        <a:xfrm>
          <a:off x="5822619" y="576"/>
          <a:ext cx="1566399" cy="93983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i="0" kern="1200" dirty="0">
              <a:solidFill>
                <a:schemeClr val="bg1"/>
              </a:solidFill>
              <a:latin typeface="Arial" panose="020B0604020202020204" pitchFamily="34" charset="0"/>
              <a:cs typeface="Arial" panose="020B0604020202020204" pitchFamily="34" charset="0"/>
            </a:rPr>
            <a:t>Relationships</a:t>
          </a:r>
          <a:endParaRPr lang="en-GB" sz="1600" b="1" kern="1200" dirty="0">
            <a:solidFill>
              <a:schemeClr val="bg1"/>
            </a:solidFill>
            <a:latin typeface="Arial" panose="020B0604020202020204" pitchFamily="34" charset="0"/>
            <a:cs typeface="Arial" panose="020B0604020202020204" pitchFamily="34" charset="0"/>
          </a:endParaRPr>
        </a:p>
      </dsp:txBody>
      <dsp:txXfrm>
        <a:off x="5822619" y="576"/>
        <a:ext cx="1566399" cy="939839"/>
      </dsp:txXfrm>
    </dsp:sp>
    <dsp:sp modelId="{DADBF3CA-D661-4703-B9AB-B9B4C8338187}">
      <dsp:nvSpPr>
        <dsp:cNvPr id="0" name=""/>
        <dsp:cNvSpPr/>
      </dsp:nvSpPr>
      <dsp:spPr>
        <a:xfrm>
          <a:off x="7545658" y="576"/>
          <a:ext cx="1566399" cy="93983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i="0" kern="1200" dirty="0">
              <a:solidFill>
                <a:schemeClr val="bg1"/>
              </a:solidFill>
              <a:latin typeface="Arial" panose="020B0604020202020204" pitchFamily="34" charset="0"/>
              <a:ea typeface="+mn-ea"/>
              <a:cs typeface="Arial" panose="020B0604020202020204" pitchFamily="34" charset="0"/>
            </a:rPr>
            <a:t>Financial stability</a:t>
          </a:r>
        </a:p>
      </dsp:txBody>
      <dsp:txXfrm>
        <a:off x="7545658" y="576"/>
        <a:ext cx="1566399" cy="9398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F8008-F620-4A85-94FA-66CEF7DCCE3A}">
      <dsp:nvSpPr>
        <dsp:cNvPr id="0" name=""/>
        <dsp:cNvSpPr/>
      </dsp:nvSpPr>
      <dsp:spPr>
        <a:xfrm>
          <a:off x="3286" y="341585"/>
          <a:ext cx="3203971" cy="4320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defRPr b="1"/>
          </a:pPr>
          <a:r>
            <a:rPr lang="en-GB" sz="1800" kern="1200" dirty="0">
              <a:latin typeface="Arial" panose="020B0604020202020204" pitchFamily="34" charset="0"/>
              <a:cs typeface="Arial" panose="020B0604020202020204" pitchFamily="34" charset="0"/>
            </a:rPr>
            <a:t>2010</a:t>
          </a:r>
          <a:endParaRPr lang="en-GB" sz="1500" kern="1200" dirty="0">
            <a:latin typeface="Arial" panose="020B0604020202020204" pitchFamily="34" charset="0"/>
            <a:cs typeface="Arial" panose="020B0604020202020204" pitchFamily="34" charset="0"/>
          </a:endParaRPr>
        </a:p>
      </dsp:txBody>
      <dsp:txXfrm>
        <a:off x="3286" y="341585"/>
        <a:ext cx="3203971" cy="432000"/>
      </dsp:txXfrm>
    </dsp:sp>
    <dsp:sp modelId="{732D098B-501D-4956-B6CE-1F3A57D0390D}">
      <dsp:nvSpPr>
        <dsp:cNvPr id="0" name=""/>
        <dsp:cNvSpPr/>
      </dsp:nvSpPr>
      <dsp:spPr>
        <a:xfrm>
          <a:off x="3286" y="773585"/>
          <a:ext cx="3203971" cy="3458700"/>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0" algn="l" defTabSz="800100">
            <a:lnSpc>
              <a:spcPct val="90000"/>
            </a:lnSpc>
            <a:spcBef>
              <a:spcPct val="0"/>
            </a:spcBef>
            <a:spcAft>
              <a:spcPct val="15000"/>
            </a:spcAft>
            <a:buNone/>
          </a:pPr>
          <a:r>
            <a:rPr lang="en-GB" sz="1800" b="1" kern="1200" dirty="0">
              <a:latin typeface="Arial" panose="020B0604020202020204" pitchFamily="34" charset="0"/>
              <a:cs typeface="Arial" panose="020B0604020202020204" pitchFamily="34" charset="0"/>
            </a:rPr>
            <a:t>Equality Act 2010  </a:t>
          </a:r>
        </a:p>
        <a:p>
          <a:pPr marL="174625" lvl="1" indent="0" algn="l" defTabSz="800100">
            <a:lnSpc>
              <a:spcPct val="90000"/>
            </a:lnSpc>
            <a:spcBef>
              <a:spcPct val="0"/>
            </a:spcBef>
            <a:spcAft>
              <a:spcPct val="15000"/>
            </a:spcAft>
            <a:buNone/>
          </a:pPr>
          <a:r>
            <a:rPr lang="en-GB" sz="1800" kern="1200" dirty="0">
              <a:latin typeface="Arial" panose="020B0604020202020204" pitchFamily="34" charset="0"/>
              <a:cs typeface="Arial" panose="020B0604020202020204" pitchFamily="34" charset="0"/>
            </a:rPr>
            <a:t>One key element of this when supporting disabled people of all ages is making reasonable adjustments to avoid disadvantage.</a:t>
          </a:r>
        </a:p>
      </dsp:txBody>
      <dsp:txXfrm>
        <a:off x="3286" y="773585"/>
        <a:ext cx="3203971" cy="3458700"/>
      </dsp:txXfrm>
    </dsp:sp>
    <dsp:sp modelId="{939F679C-1EB0-4215-A97D-A64062039300}">
      <dsp:nvSpPr>
        <dsp:cNvPr id="0" name=""/>
        <dsp:cNvSpPr/>
      </dsp:nvSpPr>
      <dsp:spPr>
        <a:xfrm>
          <a:off x="3655814" y="341585"/>
          <a:ext cx="3203971" cy="4320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defRPr b="1"/>
          </a:pPr>
          <a:r>
            <a:rPr lang="en-GB" sz="1800" kern="1200" dirty="0">
              <a:latin typeface="Arial" panose="020B0604020202020204" pitchFamily="34" charset="0"/>
              <a:cs typeface="Arial" panose="020B0604020202020204" pitchFamily="34" charset="0"/>
            </a:rPr>
            <a:t>2014</a:t>
          </a:r>
          <a:endParaRPr lang="en-GB" sz="1500" kern="1200" dirty="0">
            <a:latin typeface="Arial" panose="020B0604020202020204" pitchFamily="34" charset="0"/>
            <a:cs typeface="Arial" panose="020B0604020202020204" pitchFamily="34" charset="0"/>
          </a:endParaRPr>
        </a:p>
      </dsp:txBody>
      <dsp:txXfrm>
        <a:off x="3655814" y="341585"/>
        <a:ext cx="3203971" cy="432000"/>
      </dsp:txXfrm>
    </dsp:sp>
    <dsp:sp modelId="{163E4B2A-8CE7-45D0-B84C-29C81407B1F5}">
      <dsp:nvSpPr>
        <dsp:cNvPr id="0" name=""/>
        <dsp:cNvSpPr/>
      </dsp:nvSpPr>
      <dsp:spPr>
        <a:xfrm>
          <a:off x="3655814" y="773585"/>
          <a:ext cx="3203971" cy="3458700"/>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87313" lvl="1" indent="0" algn="l" defTabSz="666750">
            <a:lnSpc>
              <a:spcPct val="90000"/>
            </a:lnSpc>
            <a:spcBef>
              <a:spcPct val="0"/>
            </a:spcBef>
            <a:spcAft>
              <a:spcPct val="15000"/>
            </a:spcAft>
            <a:buNone/>
          </a:pPr>
          <a:r>
            <a:rPr lang="en-US" sz="1500" b="1" kern="1200" dirty="0">
              <a:latin typeface="Arial" panose="020B0604020202020204" pitchFamily="34" charset="0"/>
              <a:cs typeface="Arial" panose="020B0604020202020204" pitchFamily="34" charset="0"/>
            </a:rPr>
            <a:t>The Special Educational Needs and Disability Regulations 2014 (SEND Regs 2014)</a:t>
          </a:r>
          <a:endParaRPr lang="en-GB" sz="1500" b="1" kern="1200" dirty="0">
            <a:latin typeface="Arial" panose="020B0604020202020204" pitchFamily="34" charset="0"/>
            <a:cs typeface="Arial" panose="020B0604020202020204" pitchFamily="34" charset="0"/>
          </a:endParaRPr>
        </a:p>
        <a:p>
          <a:pPr marL="87313" lvl="1" indent="0" algn="l" defTabSz="666750">
            <a:lnSpc>
              <a:spcPct val="90000"/>
            </a:lnSpc>
            <a:spcBef>
              <a:spcPct val="0"/>
            </a:spcBef>
            <a:spcAft>
              <a:spcPct val="15000"/>
            </a:spcAft>
            <a:buNone/>
          </a:pPr>
          <a:r>
            <a:rPr lang="en-GB" sz="1500" kern="1200" dirty="0">
              <a:latin typeface="Arial" panose="020B0604020202020204" pitchFamily="34" charset="0"/>
              <a:cs typeface="Arial" panose="020B0604020202020204" pitchFamily="34" charset="0"/>
            </a:rPr>
            <a:t>These Regulations supplement the framework for assessing a child or young person with special educational needs, and the procedure for making, reviewing, amending and ceasing to maintain an Educational Health and Care plan.</a:t>
          </a:r>
        </a:p>
        <a:p>
          <a:pPr marL="87313" lvl="1" indent="0" algn="l" defTabSz="666750">
            <a:lnSpc>
              <a:spcPct val="90000"/>
            </a:lnSpc>
            <a:spcBef>
              <a:spcPct val="0"/>
            </a:spcBef>
            <a:spcAft>
              <a:spcPct val="15000"/>
            </a:spcAft>
            <a:buNone/>
          </a:pPr>
          <a:r>
            <a:rPr lang="en-GB" sz="1500" b="1" i="0" kern="1200" dirty="0">
              <a:latin typeface="Arial" panose="020B0604020202020204" pitchFamily="34" charset="0"/>
              <a:cs typeface="Arial" panose="020B0604020202020204" pitchFamily="34" charset="0"/>
            </a:rPr>
            <a:t>The Care Act 2014 </a:t>
          </a:r>
          <a:r>
            <a:rPr lang="en-GB" sz="1500" b="0" i="0" kern="1200" dirty="0">
              <a:latin typeface="Arial" panose="020B0604020202020204" pitchFamily="34" charset="0"/>
              <a:cs typeface="Arial" panose="020B0604020202020204" pitchFamily="34" charset="0"/>
            </a:rPr>
            <a:t>sets out in one place, local authorities' duties in relation to assessing people's needs and their eligibility for publicly funded care and support.</a:t>
          </a:r>
        </a:p>
      </dsp:txBody>
      <dsp:txXfrm>
        <a:off x="3655814" y="773585"/>
        <a:ext cx="3203971" cy="3458700"/>
      </dsp:txXfrm>
    </dsp:sp>
    <dsp:sp modelId="{DB5C31C6-5DDF-41F0-BB06-21E1D95C2707}">
      <dsp:nvSpPr>
        <dsp:cNvPr id="0" name=""/>
        <dsp:cNvSpPr/>
      </dsp:nvSpPr>
      <dsp:spPr>
        <a:xfrm>
          <a:off x="7308342" y="341585"/>
          <a:ext cx="3203971" cy="4320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defRPr b="1"/>
          </a:pPr>
          <a:r>
            <a:rPr lang="en-US" sz="1800" kern="1200" dirty="0">
              <a:latin typeface="Arial" panose="020B0604020202020204" pitchFamily="34" charset="0"/>
              <a:cs typeface="Arial" panose="020B0604020202020204" pitchFamily="34" charset="0"/>
            </a:rPr>
            <a:t>2015</a:t>
          </a:r>
          <a:endParaRPr lang="en-US" sz="1500" kern="1200" dirty="0">
            <a:latin typeface="Arial" panose="020B0604020202020204" pitchFamily="34" charset="0"/>
            <a:cs typeface="Arial" panose="020B0604020202020204" pitchFamily="34" charset="0"/>
          </a:endParaRPr>
        </a:p>
      </dsp:txBody>
      <dsp:txXfrm>
        <a:off x="7308342" y="341585"/>
        <a:ext cx="3203971" cy="432000"/>
      </dsp:txXfrm>
    </dsp:sp>
    <dsp:sp modelId="{9EAB5571-1407-4757-9290-B727A7846257}">
      <dsp:nvSpPr>
        <dsp:cNvPr id="0" name=""/>
        <dsp:cNvSpPr/>
      </dsp:nvSpPr>
      <dsp:spPr>
        <a:xfrm>
          <a:off x="7308342" y="773585"/>
          <a:ext cx="3203971" cy="3458700"/>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87313" lvl="1" indent="0" algn="l" defTabSz="800100">
            <a:lnSpc>
              <a:spcPct val="90000"/>
            </a:lnSpc>
            <a:spcBef>
              <a:spcPct val="0"/>
            </a:spcBef>
            <a:spcAft>
              <a:spcPct val="15000"/>
            </a:spcAft>
            <a:buNone/>
          </a:pPr>
          <a:r>
            <a:rPr lang="en-US" sz="1800" b="1" kern="1200" dirty="0">
              <a:latin typeface="Arial" panose="020B0604020202020204" pitchFamily="34" charset="0"/>
              <a:cs typeface="Arial" panose="020B0604020202020204" pitchFamily="34" charset="0"/>
            </a:rPr>
            <a:t>The Special Educational Needs and Disability Code of Practice 2015 (SEND CoP 2015</a:t>
          </a:r>
          <a:r>
            <a:rPr lang="en-US" sz="1800" kern="1200" dirty="0">
              <a:latin typeface="Arial" panose="020B0604020202020204" pitchFamily="34" charset="0"/>
              <a:cs typeface="Arial" panose="020B0604020202020204" pitchFamily="34" charset="0"/>
            </a:rPr>
            <a:t>) </a:t>
          </a:r>
        </a:p>
        <a:p>
          <a:pPr marL="87313" lvl="1" indent="0" algn="l" defTabSz="800100">
            <a:lnSpc>
              <a:spcPct val="90000"/>
            </a:lnSpc>
            <a:spcBef>
              <a:spcPct val="0"/>
            </a:spcBef>
            <a:spcAft>
              <a:spcPct val="15000"/>
            </a:spcAft>
            <a:buNone/>
          </a:pPr>
          <a:r>
            <a:rPr lang="en-GB" sz="1800" kern="1200" dirty="0">
              <a:latin typeface="Arial" panose="020B0604020202020204" pitchFamily="34" charset="0"/>
              <a:cs typeface="Arial" panose="020B0604020202020204" pitchFamily="34" charset="0"/>
            </a:rPr>
            <a:t>Details of legal requirements that you must follow without exception</a:t>
          </a:r>
          <a:endParaRPr lang="en-US" sz="1800" kern="1200" dirty="0">
            <a:latin typeface="Arial" panose="020B0604020202020204" pitchFamily="34" charset="0"/>
            <a:cs typeface="Arial" panose="020B0604020202020204" pitchFamily="34" charset="0"/>
          </a:endParaRPr>
        </a:p>
      </dsp:txBody>
      <dsp:txXfrm>
        <a:off x="7308342" y="773585"/>
        <a:ext cx="3203971" cy="34587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E4CD4-8D5C-452C-9DC7-9C553983509E}">
      <dsp:nvSpPr>
        <dsp:cNvPr id="0" name=""/>
        <dsp:cNvSpPr/>
      </dsp:nvSpPr>
      <dsp:spPr>
        <a:xfrm>
          <a:off x="0" y="147289"/>
          <a:ext cx="10515600" cy="101031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en-GB" sz="2400" kern="1200" dirty="0">
              <a:latin typeface="Arial" panose="020B0604020202020204" pitchFamily="34" charset="0"/>
              <a:cs typeface="Arial" panose="020B0604020202020204" pitchFamily="34" charset="0"/>
            </a:rPr>
            <a:t>The legislation that you have looked at so far can be brought together under the term </a:t>
          </a:r>
          <a:r>
            <a:rPr lang="en-GB" sz="2400" b="1" kern="1200" dirty="0">
              <a:latin typeface="Arial" panose="020B0604020202020204" pitchFamily="34" charset="0"/>
              <a:cs typeface="Arial" panose="020B0604020202020204" pitchFamily="34" charset="0"/>
            </a:rPr>
            <a:t>inclusion</a:t>
          </a:r>
          <a:r>
            <a:rPr lang="en-GB" sz="2400" kern="1200" dirty="0">
              <a:latin typeface="Arial" panose="020B0604020202020204" pitchFamily="34" charset="0"/>
              <a:cs typeface="Arial" panose="020B0604020202020204" pitchFamily="34" charset="0"/>
            </a:rPr>
            <a:t>.</a:t>
          </a:r>
          <a:endParaRPr lang="en-US" sz="2400" kern="1200" dirty="0">
            <a:latin typeface="Arial" panose="020B0604020202020204" pitchFamily="34" charset="0"/>
            <a:cs typeface="Arial" panose="020B0604020202020204" pitchFamily="34" charset="0"/>
          </a:endParaRPr>
        </a:p>
      </dsp:txBody>
      <dsp:txXfrm>
        <a:off x="49319" y="196608"/>
        <a:ext cx="10416962" cy="911672"/>
      </dsp:txXfrm>
    </dsp:sp>
    <dsp:sp modelId="{250BA017-CDDE-4400-B819-1CD9835A93FE}">
      <dsp:nvSpPr>
        <dsp:cNvPr id="0" name=""/>
        <dsp:cNvSpPr/>
      </dsp:nvSpPr>
      <dsp:spPr>
        <a:xfrm>
          <a:off x="0" y="1341920"/>
          <a:ext cx="10515600" cy="1267499"/>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en-GB" sz="2400" kern="1200" dirty="0">
              <a:latin typeface="Arial" panose="020B0604020202020204" pitchFamily="34" charset="0"/>
              <a:cs typeface="Arial" panose="020B0604020202020204" pitchFamily="34" charset="0"/>
            </a:rPr>
            <a:t>Becoming and being inclusive is an on-going journey which we must all take responsibility for. It is not a set list of tasks, but is an ethos which underpins how we interact with others in all contexts.</a:t>
          </a:r>
        </a:p>
      </dsp:txBody>
      <dsp:txXfrm>
        <a:off x="61874" y="1403794"/>
        <a:ext cx="10391852" cy="1143751"/>
      </dsp:txXfrm>
    </dsp:sp>
    <dsp:sp modelId="{407675F4-C4DA-4A7C-B10E-DAFF9A20140B}">
      <dsp:nvSpPr>
        <dsp:cNvPr id="0" name=""/>
        <dsp:cNvSpPr/>
      </dsp:nvSpPr>
      <dsp:spPr>
        <a:xfrm>
          <a:off x="0" y="2793739"/>
          <a:ext cx="10515600" cy="127296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en-GB" sz="2400" kern="1200" dirty="0">
              <a:latin typeface="Arial" panose="020B0604020202020204" pitchFamily="34" charset="0"/>
              <a:cs typeface="Arial" panose="020B0604020202020204" pitchFamily="34" charset="0"/>
            </a:rPr>
            <a:t>With the right support and reasonable adjustment children, young people and their families can lead fulfilled lives and supported to achieve their aspirations.   </a:t>
          </a:r>
        </a:p>
      </dsp:txBody>
      <dsp:txXfrm>
        <a:off x="62141" y="2855880"/>
        <a:ext cx="10391318" cy="11486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219664-AE54-449D-9729-0A91832C4D1D}">
      <dsp:nvSpPr>
        <dsp:cNvPr id="0" name=""/>
        <dsp:cNvSpPr/>
      </dsp:nvSpPr>
      <dsp:spPr>
        <a:xfrm>
          <a:off x="313459" y="1536"/>
          <a:ext cx="3286972" cy="197218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The child or young person is at the centre of all that we do, focusing on their aspirations</a:t>
          </a:r>
          <a:endParaRPr lang="en-US" sz="2000" kern="1200" dirty="0">
            <a:latin typeface="Arial" panose="020B0604020202020204" pitchFamily="34" charset="0"/>
            <a:cs typeface="Arial" panose="020B0604020202020204" pitchFamily="34" charset="0"/>
          </a:endParaRPr>
        </a:p>
      </dsp:txBody>
      <dsp:txXfrm>
        <a:off x="313459" y="1536"/>
        <a:ext cx="3286972" cy="1972183"/>
      </dsp:txXfrm>
    </dsp:sp>
    <dsp:sp modelId="{81A1924B-6FEB-42F8-B0AA-B4F2539EFBBF}">
      <dsp:nvSpPr>
        <dsp:cNvPr id="0" name=""/>
        <dsp:cNvSpPr/>
      </dsp:nvSpPr>
      <dsp:spPr>
        <a:xfrm>
          <a:off x="3929128" y="1536"/>
          <a:ext cx="3286972" cy="197218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solidFill>
                <a:schemeClr val="tx1"/>
              </a:solidFill>
              <a:latin typeface="Arial" panose="020B0604020202020204" pitchFamily="34" charset="0"/>
              <a:cs typeface="Arial" panose="020B0604020202020204" pitchFamily="34" charset="0"/>
            </a:rPr>
            <a:t>Give parents or carers, and/or the child / young person opportunities to discuss their needs and aspirations, and to be involved in decisions about support</a:t>
          </a:r>
          <a:endParaRPr lang="en-US" sz="1900" kern="1200" dirty="0">
            <a:solidFill>
              <a:schemeClr val="tx1"/>
            </a:solidFill>
            <a:latin typeface="Arial" panose="020B0604020202020204" pitchFamily="34" charset="0"/>
            <a:cs typeface="Arial" panose="020B0604020202020204" pitchFamily="34" charset="0"/>
          </a:endParaRPr>
        </a:p>
      </dsp:txBody>
      <dsp:txXfrm>
        <a:off x="3929128" y="1536"/>
        <a:ext cx="3286972" cy="1972183"/>
      </dsp:txXfrm>
    </dsp:sp>
    <dsp:sp modelId="{2E3A95C9-0E20-4C1C-98FA-10A4DEAC3F9F}">
      <dsp:nvSpPr>
        <dsp:cNvPr id="0" name=""/>
        <dsp:cNvSpPr/>
      </dsp:nvSpPr>
      <dsp:spPr>
        <a:xfrm>
          <a:off x="7544798" y="1536"/>
          <a:ext cx="3286972" cy="197218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tx1"/>
              </a:solidFill>
              <a:latin typeface="Arial" panose="020B0604020202020204" pitchFamily="34" charset="0"/>
              <a:cs typeface="Arial" panose="020B0604020202020204" pitchFamily="34" charset="0"/>
            </a:rPr>
            <a:t>Identify children or young people with SEND at the earliest opportunity and ensure reasonable adjustments are in place </a:t>
          </a:r>
          <a:endParaRPr lang="en-US" sz="2000" kern="1200" dirty="0">
            <a:solidFill>
              <a:schemeClr val="tx1"/>
            </a:solidFill>
            <a:latin typeface="Arial" panose="020B0604020202020204" pitchFamily="34" charset="0"/>
            <a:cs typeface="Arial" panose="020B0604020202020204" pitchFamily="34" charset="0"/>
          </a:endParaRPr>
        </a:p>
      </dsp:txBody>
      <dsp:txXfrm>
        <a:off x="7544798" y="1536"/>
        <a:ext cx="3286972" cy="1972183"/>
      </dsp:txXfrm>
    </dsp:sp>
    <dsp:sp modelId="{183802D2-BF9A-4C63-BB6A-DD7148FD2253}">
      <dsp:nvSpPr>
        <dsp:cNvPr id="0" name=""/>
        <dsp:cNvSpPr/>
      </dsp:nvSpPr>
      <dsp:spPr>
        <a:xfrm>
          <a:off x="313459" y="2302416"/>
          <a:ext cx="3286972" cy="197218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tx1"/>
              </a:solidFill>
              <a:latin typeface="Arial" panose="020B0604020202020204" pitchFamily="34" charset="0"/>
              <a:cs typeface="Arial" panose="020B0604020202020204" pitchFamily="34" charset="0"/>
            </a:rPr>
            <a:t>Assess and meet the needs of children and young people with SEND through the provision of appropriate support</a:t>
          </a:r>
          <a:endParaRPr lang="en-US" sz="2000" kern="1200" dirty="0">
            <a:solidFill>
              <a:schemeClr val="tx1"/>
            </a:solidFill>
            <a:latin typeface="Arial" panose="020B0604020202020204" pitchFamily="34" charset="0"/>
            <a:cs typeface="Arial" panose="020B0604020202020204" pitchFamily="34" charset="0"/>
          </a:endParaRPr>
        </a:p>
      </dsp:txBody>
      <dsp:txXfrm>
        <a:off x="313459" y="2302416"/>
        <a:ext cx="3286972" cy="1972183"/>
      </dsp:txXfrm>
    </dsp:sp>
    <dsp:sp modelId="{C3C0703A-859C-4B43-810A-712CFF250154}">
      <dsp:nvSpPr>
        <dsp:cNvPr id="0" name=""/>
        <dsp:cNvSpPr/>
      </dsp:nvSpPr>
      <dsp:spPr>
        <a:xfrm>
          <a:off x="3929128" y="2302416"/>
          <a:ext cx="3286972" cy="197218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Improve educational outcomes for children and young people with SEND through joint working from education, health and care</a:t>
          </a:r>
          <a:endParaRPr lang="en-US" sz="2000" kern="1200" dirty="0">
            <a:latin typeface="Arial" panose="020B0604020202020204" pitchFamily="34" charset="0"/>
            <a:cs typeface="Arial" panose="020B0604020202020204" pitchFamily="34" charset="0"/>
          </a:endParaRPr>
        </a:p>
      </dsp:txBody>
      <dsp:txXfrm>
        <a:off x="3929128" y="2302416"/>
        <a:ext cx="3286972" cy="1972183"/>
      </dsp:txXfrm>
    </dsp:sp>
    <dsp:sp modelId="{119AFBFB-22B5-4EAC-81CE-28692047F585}">
      <dsp:nvSpPr>
        <dsp:cNvPr id="0" name=""/>
        <dsp:cNvSpPr/>
      </dsp:nvSpPr>
      <dsp:spPr>
        <a:xfrm>
          <a:off x="7544798" y="2302416"/>
          <a:ext cx="3286972" cy="197218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Integrate our plans and our services for 0-25 year olds</a:t>
          </a:r>
          <a:endParaRPr lang="en-US" sz="2000" kern="1200" dirty="0">
            <a:latin typeface="Arial" panose="020B0604020202020204" pitchFamily="34" charset="0"/>
            <a:cs typeface="Arial" panose="020B0604020202020204" pitchFamily="34" charset="0"/>
          </a:endParaRPr>
        </a:p>
      </dsp:txBody>
      <dsp:txXfrm>
        <a:off x="7544798" y="2302416"/>
        <a:ext cx="3286972" cy="197218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19BE7C-BE50-4F26-B4A4-49047A1C9A69}">
      <dsp:nvSpPr>
        <dsp:cNvPr id="0" name=""/>
        <dsp:cNvSpPr/>
      </dsp:nvSpPr>
      <dsp:spPr>
        <a:xfrm>
          <a:off x="818060" y="428"/>
          <a:ext cx="2026827" cy="121609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i="0" kern="1200" dirty="0">
              <a:solidFill>
                <a:schemeClr val="bg1"/>
              </a:solidFill>
              <a:latin typeface="Arial" panose="020B0604020202020204" pitchFamily="34" charset="0"/>
              <a:cs typeface="Arial" panose="020B0604020202020204" pitchFamily="34" charset="0"/>
            </a:rPr>
            <a:t>Poor sleep</a:t>
          </a:r>
          <a:endParaRPr lang="en-GB" sz="2000" b="1" kern="1200" dirty="0">
            <a:solidFill>
              <a:schemeClr val="bg1"/>
            </a:solidFill>
            <a:latin typeface="Arial" panose="020B0604020202020204" pitchFamily="34" charset="0"/>
            <a:cs typeface="Arial" panose="020B0604020202020204" pitchFamily="34" charset="0"/>
          </a:endParaRPr>
        </a:p>
      </dsp:txBody>
      <dsp:txXfrm>
        <a:off x="818060" y="428"/>
        <a:ext cx="2026827" cy="1216096"/>
      </dsp:txXfrm>
    </dsp:sp>
    <dsp:sp modelId="{A9AC621B-E347-4AB1-90B0-BF1C747807C1}">
      <dsp:nvSpPr>
        <dsp:cNvPr id="0" name=""/>
        <dsp:cNvSpPr/>
      </dsp:nvSpPr>
      <dsp:spPr>
        <a:xfrm>
          <a:off x="3047570" y="428"/>
          <a:ext cx="2026827" cy="121609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i="0" kern="1200" dirty="0">
              <a:solidFill>
                <a:schemeClr val="bg1"/>
              </a:solidFill>
              <a:latin typeface="Arial" panose="020B0604020202020204" pitchFamily="34" charset="0"/>
              <a:cs typeface="Arial" panose="020B0604020202020204" pitchFamily="34" charset="0"/>
            </a:rPr>
            <a:t>Few opportunities to socialise</a:t>
          </a:r>
          <a:endParaRPr lang="en-GB" sz="2000" b="1" kern="1200" dirty="0">
            <a:solidFill>
              <a:schemeClr val="bg1"/>
            </a:solidFill>
            <a:latin typeface="Arial" panose="020B0604020202020204" pitchFamily="34" charset="0"/>
            <a:cs typeface="Arial" panose="020B0604020202020204" pitchFamily="34" charset="0"/>
          </a:endParaRPr>
        </a:p>
      </dsp:txBody>
      <dsp:txXfrm>
        <a:off x="3047570" y="428"/>
        <a:ext cx="2026827" cy="1216096"/>
      </dsp:txXfrm>
    </dsp:sp>
    <dsp:sp modelId="{0AB14DEB-0A6F-408B-9399-011B477A0F77}">
      <dsp:nvSpPr>
        <dsp:cNvPr id="0" name=""/>
        <dsp:cNvSpPr/>
      </dsp:nvSpPr>
      <dsp:spPr>
        <a:xfrm>
          <a:off x="5277081" y="428"/>
          <a:ext cx="2026827" cy="121609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i="0" kern="1200" dirty="0">
              <a:solidFill>
                <a:schemeClr val="bg1"/>
              </a:solidFill>
              <a:latin typeface="Arial" panose="020B0604020202020204" pitchFamily="34" charset="0"/>
              <a:cs typeface="Arial" panose="020B0604020202020204" pitchFamily="34" charset="0"/>
            </a:rPr>
            <a:t>Limited free time</a:t>
          </a:r>
          <a:endParaRPr lang="en-GB" sz="2000" b="1" kern="1200" dirty="0">
            <a:solidFill>
              <a:schemeClr val="bg1"/>
            </a:solidFill>
            <a:latin typeface="Arial" panose="020B0604020202020204" pitchFamily="34" charset="0"/>
            <a:cs typeface="Arial" panose="020B0604020202020204" pitchFamily="34" charset="0"/>
          </a:endParaRPr>
        </a:p>
      </dsp:txBody>
      <dsp:txXfrm>
        <a:off x="5277081" y="428"/>
        <a:ext cx="2026827" cy="1216096"/>
      </dsp:txXfrm>
    </dsp:sp>
    <dsp:sp modelId="{262B2D47-D187-492F-B6C4-EC16CDE38E10}">
      <dsp:nvSpPr>
        <dsp:cNvPr id="0" name=""/>
        <dsp:cNvSpPr/>
      </dsp:nvSpPr>
      <dsp:spPr>
        <a:xfrm>
          <a:off x="7506592" y="428"/>
          <a:ext cx="2026827" cy="121609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i="0" kern="1200" dirty="0">
              <a:solidFill>
                <a:schemeClr val="bg1"/>
              </a:solidFill>
              <a:latin typeface="Arial" panose="020B0604020202020204" pitchFamily="34" charset="0"/>
              <a:cs typeface="Arial" panose="020B0604020202020204" pitchFamily="34" charset="0"/>
            </a:rPr>
            <a:t>Permanently ‘on call’</a:t>
          </a:r>
          <a:endParaRPr lang="en-GB" sz="2000" b="1" kern="1200" dirty="0">
            <a:solidFill>
              <a:schemeClr val="bg1"/>
            </a:solidFill>
            <a:latin typeface="Arial" panose="020B0604020202020204" pitchFamily="34" charset="0"/>
            <a:cs typeface="Arial" panose="020B0604020202020204" pitchFamily="34" charset="0"/>
          </a:endParaRPr>
        </a:p>
      </dsp:txBody>
      <dsp:txXfrm>
        <a:off x="7506592" y="428"/>
        <a:ext cx="2026827" cy="1216096"/>
      </dsp:txXfrm>
    </dsp:sp>
    <dsp:sp modelId="{DADBF3CA-D661-4703-B9AB-B9B4C8338187}">
      <dsp:nvSpPr>
        <dsp:cNvPr id="0" name=""/>
        <dsp:cNvSpPr/>
      </dsp:nvSpPr>
      <dsp:spPr>
        <a:xfrm>
          <a:off x="1932815" y="1419208"/>
          <a:ext cx="2026827" cy="121609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i="0" kern="1200" dirty="0">
              <a:solidFill>
                <a:schemeClr val="bg1"/>
              </a:solidFill>
              <a:latin typeface="Arial" panose="020B0604020202020204" pitchFamily="34" charset="0"/>
              <a:ea typeface="+mn-ea"/>
              <a:cs typeface="Arial" panose="020B0604020202020204" pitchFamily="34" charset="0"/>
            </a:rPr>
            <a:t>Fewer employment options</a:t>
          </a:r>
        </a:p>
      </dsp:txBody>
      <dsp:txXfrm>
        <a:off x="1932815" y="1419208"/>
        <a:ext cx="2026827" cy="1216096"/>
      </dsp:txXfrm>
    </dsp:sp>
    <dsp:sp modelId="{5DB789CA-3C61-4EBB-A113-536B14116BB5}">
      <dsp:nvSpPr>
        <dsp:cNvPr id="0" name=""/>
        <dsp:cNvSpPr/>
      </dsp:nvSpPr>
      <dsp:spPr>
        <a:xfrm>
          <a:off x="4162326" y="1419208"/>
          <a:ext cx="2026827" cy="121609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i="0" kern="1200" dirty="0">
              <a:solidFill>
                <a:schemeClr val="bg1"/>
              </a:solidFill>
              <a:latin typeface="Arial" panose="020B0604020202020204" pitchFamily="34" charset="0"/>
              <a:ea typeface="+mn-ea"/>
              <a:cs typeface="Arial" panose="020B0604020202020204" pitchFamily="34" charset="0"/>
            </a:rPr>
            <a:t>Challenges</a:t>
          </a:r>
          <a:r>
            <a:rPr lang="en-GB" sz="3200" kern="1200" dirty="0">
              <a:solidFill>
                <a:schemeClr val="bg1"/>
              </a:solidFill>
            </a:rPr>
            <a:t> </a:t>
          </a:r>
          <a:r>
            <a:rPr lang="en-GB" sz="2000" b="1" i="0" kern="1200" dirty="0">
              <a:solidFill>
                <a:schemeClr val="bg1"/>
              </a:solidFill>
              <a:latin typeface="Arial" panose="020B0604020202020204" pitchFamily="34" charset="0"/>
              <a:ea typeface="+mn-ea"/>
              <a:cs typeface="Arial" panose="020B0604020202020204" pitchFamily="34" charset="0"/>
            </a:rPr>
            <a:t>travelling</a:t>
          </a:r>
        </a:p>
      </dsp:txBody>
      <dsp:txXfrm>
        <a:off x="4162326" y="1419208"/>
        <a:ext cx="2026827" cy="1216096"/>
      </dsp:txXfrm>
    </dsp:sp>
    <dsp:sp modelId="{221F3574-9399-4374-80FA-32F4406041BF}">
      <dsp:nvSpPr>
        <dsp:cNvPr id="0" name=""/>
        <dsp:cNvSpPr/>
      </dsp:nvSpPr>
      <dsp:spPr>
        <a:xfrm>
          <a:off x="6391836" y="1419208"/>
          <a:ext cx="2026827" cy="121609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i="0" kern="1200" dirty="0">
              <a:solidFill>
                <a:schemeClr val="bg1"/>
              </a:solidFill>
              <a:latin typeface="Arial" panose="020B0604020202020204" pitchFamily="34" charset="0"/>
              <a:ea typeface="+mn-ea"/>
              <a:cs typeface="Arial" panose="020B0604020202020204" pitchFamily="34" charset="0"/>
            </a:rPr>
            <a:t>Pressure on relationships</a:t>
          </a:r>
        </a:p>
      </dsp:txBody>
      <dsp:txXfrm>
        <a:off x="6391836" y="1419208"/>
        <a:ext cx="2026827" cy="121609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8F3A13-525D-4195-8A51-8217E4CB57F7}">
      <dsp:nvSpPr>
        <dsp:cNvPr id="0" name=""/>
        <dsp:cNvSpPr/>
      </dsp:nvSpPr>
      <dsp:spPr>
        <a:xfrm>
          <a:off x="424543" y="2975"/>
          <a:ext cx="4538221" cy="200556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latin typeface="Arial" panose="020B0604020202020204" pitchFamily="34" charset="0"/>
              <a:cs typeface="Arial" panose="020B0604020202020204" pitchFamily="34" charset="0"/>
            </a:rPr>
            <a:t>Increase in mental health issues for parent and carers not recognised or addressed in holistic way by services</a:t>
          </a:r>
          <a:endParaRPr lang="en-US" sz="2300" kern="1200" dirty="0">
            <a:latin typeface="Arial" panose="020B0604020202020204" pitchFamily="34" charset="0"/>
            <a:cs typeface="Arial" panose="020B0604020202020204" pitchFamily="34" charset="0"/>
          </a:endParaRPr>
        </a:p>
      </dsp:txBody>
      <dsp:txXfrm>
        <a:off x="424543" y="2975"/>
        <a:ext cx="4538221" cy="2005563"/>
      </dsp:txXfrm>
    </dsp:sp>
    <dsp:sp modelId="{81AE433D-FB6E-4006-9D62-F558BFAAB365}">
      <dsp:nvSpPr>
        <dsp:cNvPr id="0" name=""/>
        <dsp:cNvSpPr/>
      </dsp:nvSpPr>
      <dsp:spPr>
        <a:xfrm>
          <a:off x="5297025" y="2975"/>
          <a:ext cx="4794031" cy="200556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solidFill>
                <a:schemeClr val="tx1"/>
              </a:solidFill>
              <a:latin typeface="Arial" panose="020B0604020202020204" pitchFamily="34" charset="0"/>
              <a:cs typeface="Arial" panose="020B0604020202020204" pitchFamily="34" charset="0"/>
            </a:rPr>
            <a:t>Parents are carers however not all will receive financial support like other carers may. </a:t>
          </a:r>
          <a:r>
            <a:rPr lang="en-GB" sz="2300" kern="1200" dirty="0" err="1">
              <a:solidFill>
                <a:schemeClr val="tx1"/>
              </a:solidFill>
              <a:latin typeface="Arial" panose="020B0604020202020204" pitchFamily="34" charset="0"/>
              <a:cs typeface="Arial" panose="020B0604020202020204" pitchFamily="34" charset="0"/>
            </a:rPr>
            <a:t>Eg</a:t>
          </a:r>
          <a:r>
            <a:rPr lang="en-GB" sz="2300" kern="1200" dirty="0">
              <a:solidFill>
                <a:schemeClr val="tx1"/>
              </a:solidFill>
              <a:latin typeface="Arial" panose="020B0604020202020204" pitchFamily="34" charset="0"/>
              <a:cs typeface="Arial" panose="020B0604020202020204" pitchFamily="34" charset="0"/>
            </a:rPr>
            <a:t> may not be entitled to Carer's allowance </a:t>
          </a:r>
          <a:endParaRPr lang="en-US" sz="2300" kern="1200" dirty="0">
            <a:solidFill>
              <a:schemeClr val="tx1"/>
            </a:solidFill>
            <a:latin typeface="Arial" panose="020B0604020202020204" pitchFamily="34" charset="0"/>
            <a:cs typeface="Arial" panose="020B0604020202020204" pitchFamily="34" charset="0"/>
          </a:endParaRPr>
        </a:p>
      </dsp:txBody>
      <dsp:txXfrm>
        <a:off x="5297025" y="2975"/>
        <a:ext cx="4794031" cy="2005563"/>
      </dsp:txXfrm>
    </dsp:sp>
    <dsp:sp modelId="{76CBDEAF-5135-489B-B96B-CE7F7B662C6B}">
      <dsp:nvSpPr>
        <dsp:cNvPr id="0" name=""/>
        <dsp:cNvSpPr/>
      </dsp:nvSpPr>
      <dsp:spPr>
        <a:xfrm>
          <a:off x="439050" y="2342799"/>
          <a:ext cx="4538221" cy="200556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solidFill>
                <a:schemeClr val="tx1"/>
              </a:solidFill>
              <a:latin typeface="Arial" panose="020B0604020202020204" pitchFamily="34" charset="0"/>
              <a:cs typeface="Arial" panose="020B0604020202020204" pitchFamily="34" charset="0"/>
            </a:rPr>
            <a:t>Parents not being flagged as carers on services systems and having to repeat their personal circumstances and missing out on services offers (</a:t>
          </a:r>
          <a:r>
            <a:rPr lang="en-GB" sz="2300" kern="1200" dirty="0" err="1">
              <a:solidFill>
                <a:schemeClr val="tx1"/>
              </a:solidFill>
              <a:latin typeface="Arial" panose="020B0604020202020204" pitchFamily="34" charset="0"/>
              <a:cs typeface="Arial" panose="020B0604020202020204" pitchFamily="34" charset="0"/>
            </a:rPr>
            <a:t>eg</a:t>
          </a:r>
          <a:r>
            <a:rPr lang="en-GB" sz="2300" kern="1200" dirty="0">
              <a:solidFill>
                <a:schemeClr val="tx1"/>
              </a:solidFill>
              <a:latin typeface="Arial" panose="020B0604020202020204" pitchFamily="34" charset="0"/>
              <a:cs typeface="Arial" panose="020B0604020202020204" pitchFamily="34" charset="0"/>
            </a:rPr>
            <a:t> Covid vaccination) or appointments </a:t>
          </a:r>
          <a:endParaRPr lang="en-US" sz="2300" kern="1200" dirty="0">
            <a:solidFill>
              <a:schemeClr val="tx1"/>
            </a:solidFill>
            <a:latin typeface="Arial" panose="020B0604020202020204" pitchFamily="34" charset="0"/>
            <a:cs typeface="Arial" panose="020B0604020202020204" pitchFamily="34" charset="0"/>
          </a:endParaRPr>
        </a:p>
      </dsp:txBody>
      <dsp:txXfrm>
        <a:off x="439050" y="2342799"/>
        <a:ext cx="4538221" cy="2005563"/>
      </dsp:txXfrm>
    </dsp:sp>
    <dsp:sp modelId="{FE4BD0F0-6A1C-45D5-BEEB-66E1678B2095}">
      <dsp:nvSpPr>
        <dsp:cNvPr id="0" name=""/>
        <dsp:cNvSpPr/>
      </dsp:nvSpPr>
      <dsp:spPr>
        <a:xfrm>
          <a:off x="5311532" y="2342799"/>
          <a:ext cx="4765017" cy="200556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latin typeface="Arial" panose="020B0604020202020204" pitchFamily="34" charset="0"/>
              <a:cs typeface="Arial" panose="020B0604020202020204" pitchFamily="34" charset="0"/>
            </a:rPr>
            <a:t>Hidden or less obvious disabilities can be minimised or overlooked by services</a:t>
          </a:r>
          <a:endParaRPr lang="en-US" sz="2300" kern="1200" dirty="0">
            <a:latin typeface="Arial" panose="020B0604020202020204" pitchFamily="34" charset="0"/>
            <a:cs typeface="Arial" panose="020B0604020202020204" pitchFamily="34" charset="0"/>
          </a:endParaRPr>
        </a:p>
      </dsp:txBody>
      <dsp:txXfrm>
        <a:off x="5311532" y="2342799"/>
        <a:ext cx="4765017" cy="200556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2342C-F13D-40BC-BBB9-650E331B01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9A34DD5-7089-4080-AC1F-77FB6C4873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6E71F4C-BAD4-456F-AE73-CBCC468450BF}"/>
              </a:ext>
            </a:extLst>
          </p:cNvPr>
          <p:cNvSpPr>
            <a:spLocks noGrp="1"/>
          </p:cNvSpPr>
          <p:nvPr>
            <p:ph type="dt" sz="half" idx="10"/>
          </p:nvPr>
        </p:nvSpPr>
        <p:spPr/>
        <p:txBody>
          <a:bodyPr/>
          <a:lstStyle/>
          <a:p>
            <a:fld id="{4570E461-8699-4851-957A-FEEBCEF25217}" type="datetimeFigureOut">
              <a:rPr lang="en-GB" smtClean="0"/>
              <a:t>09/08/2022</a:t>
            </a:fld>
            <a:endParaRPr lang="en-GB"/>
          </a:p>
        </p:txBody>
      </p:sp>
      <p:sp>
        <p:nvSpPr>
          <p:cNvPr id="5" name="Footer Placeholder 4">
            <a:extLst>
              <a:ext uri="{FF2B5EF4-FFF2-40B4-BE49-F238E27FC236}">
                <a16:creationId xmlns:a16="http://schemas.microsoft.com/office/drawing/2014/main" id="{5917AECC-4099-4977-815D-367E7C8EDF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3F1EF1-8837-4586-8B32-FF574FD8DECA}"/>
              </a:ext>
            </a:extLst>
          </p:cNvPr>
          <p:cNvSpPr>
            <a:spLocks noGrp="1"/>
          </p:cNvSpPr>
          <p:nvPr>
            <p:ph type="sldNum" sz="quarter" idx="12"/>
          </p:nvPr>
        </p:nvSpPr>
        <p:spPr/>
        <p:txBody>
          <a:bodyPr/>
          <a:lstStyle/>
          <a:p>
            <a:fld id="{6DF9170D-0619-439C-BA6C-BEE9DA362FD6}" type="slidenum">
              <a:rPr lang="en-GB" smtClean="0"/>
              <a:t>‹#›</a:t>
            </a:fld>
            <a:endParaRPr lang="en-GB"/>
          </a:p>
        </p:txBody>
      </p:sp>
    </p:spTree>
    <p:extLst>
      <p:ext uri="{BB962C8B-B14F-4D97-AF65-F5344CB8AC3E}">
        <p14:creationId xmlns:p14="http://schemas.microsoft.com/office/powerpoint/2010/main" val="3355724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2C9DE-CCDB-4479-AFAA-6D00D536DEB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F4CE1F3-F1C8-41B3-B653-9EDBB05A414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232FA3B-DE40-4EA7-B52C-D907925906BD}"/>
              </a:ext>
            </a:extLst>
          </p:cNvPr>
          <p:cNvSpPr>
            <a:spLocks noGrp="1"/>
          </p:cNvSpPr>
          <p:nvPr>
            <p:ph type="dt" sz="half" idx="10"/>
          </p:nvPr>
        </p:nvSpPr>
        <p:spPr/>
        <p:txBody>
          <a:bodyPr/>
          <a:lstStyle/>
          <a:p>
            <a:fld id="{4570E461-8699-4851-957A-FEEBCEF25217}" type="datetimeFigureOut">
              <a:rPr lang="en-GB" smtClean="0"/>
              <a:t>09/08/2022</a:t>
            </a:fld>
            <a:endParaRPr lang="en-GB"/>
          </a:p>
        </p:txBody>
      </p:sp>
      <p:sp>
        <p:nvSpPr>
          <p:cNvPr id="5" name="Footer Placeholder 4">
            <a:extLst>
              <a:ext uri="{FF2B5EF4-FFF2-40B4-BE49-F238E27FC236}">
                <a16:creationId xmlns:a16="http://schemas.microsoft.com/office/drawing/2014/main" id="{8B372BEC-F335-43BC-9577-80A57315D3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B7779A-3E8B-4DCB-9358-A3BD98F09EE1}"/>
              </a:ext>
            </a:extLst>
          </p:cNvPr>
          <p:cNvSpPr>
            <a:spLocks noGrp="1"/>
          </p:cNvSpPr>
          <p:nvPr>
            <p:ph type="sldNum" sz="quarter" idx="12"/>
          </p:nvPr>
        </p:nvSpPr>
        <p:spPr/>
        <p:txBody>
          <a:bodyPr/>
          <a:lstStyle/>
          <a:p>
            <a:fld id="{6DF9170D-0619-439C-BA6C-BEE9DA362FD6}" type="slidenum">
              <a:rPr lang="en-GB" smtClean="0"/>
              <a:t>‹#›</a:t>
            </a:fld>
            <a:endParaRPr lang="en-GB"/>
          </a:p>
        </p:txBody>
      </p:sp>
    </p:spTree>
    <p:extLst>
      <p:ext uri="{BB962C8B-B14F-4D97-AF65-F5344CB8AC3E}">
        <p14:creationId xmlns:p14="http://schemas.microsoft.com/office/powerpoint/2010/main" val="151197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B09E8C-6243-4684-BFAE-45E1904F315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7BCD9EC-1C75-4917-9585-DE7AED7EF6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E3F580-E300-4C93-8C13-2C6FF1D3D328}"/>
              </a:ext>
            </a:extLst>
          </p:cNvPr>
          <p:cNvSpPr>
            <a:spLocks noGrp="1"/>
          </p:cNvSpPr>
          <p:nvPr>
            <p:ph type="dt" sz="half" idx="10"/>
          </p:nvPr>
        </p:nvSpPr>
        <p:spPr/>
        <p:txBody>
          <a:bodyPr/>
          <a:lstStyle/>
          <a:p>
            <a:fld id="{4570E461-8699-4851-957A-FEEBCEF25217}" type="datetimeFigureOut">
              <a:rPr lang="en-GB" smtClean="0"/>
              <a:t>09/08/2022</a:t>
            </a:fld>
            <a:endParaRPr lang="en-GB"/>
          </a:p>
        </p:txBody>
      </p:sp>
      <p:sp>
        <p:nvSpPr>
          <p:cNvPr id="5" name="Footer Placeholder 4">
            <a:extLst>
              <a:ext uri="{FF2B5EF4-FFF2-40B4-BE49-F238E27FC236}">
                <a16:creationId xmlns:a16="http://schemas.microsoft.com/office/drawing/2014/main" id="{8A57967F-E58D-4F2E-964E-CE30AE4586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C3B82E5-0BCB-44DE-AE79-ED77A09AF706}"/>
              </a:ext>
            </a:extLst>
          </p:cNvPr>
          <p:cNvSpPr>
            <a:spLocks noGrp="1"/>
          </p:cNvSpPr>
          <p:nvPr>
            <p:ph type="sldNum" sz="quarter" idx="12"/>
          </p:nvPr>
        </p:nvSpPr>
        <p:spPr/>
        <p:txBody>
          <a:bodyPr/>
          <a:lstStyle/>
          <a:p>
            <a:fld id="{6DF9170D-0619-439C-BA6C-BEE9DA362FD6}" type="slidenum">
              <a:rPr lang="en-GB" smtClean="0"/>
              <a:t>‹#›</a:t>
            </a:fld>
            <a:endParaRPr lang="en-GB"/>
          </a:p>
        </p:txBody>
      </p:sp>
    </p:spTree>
    <p:extLst>
      <p:ext uri="{BB962C8B-B14F-4D97-AF65-F5344CB8AC3E}">
        <p14:creationId xmlns:p14="http://schemas.microsoft.com/office/powerpoint/2010/main" val="2709348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92F8D-52A5-40AC-8394-756883A06E3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2354169-7A84-4147-A848-50F81709C9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3493D3-9946-48C1-BDF4-61F67A676801}"/>
              </a:ext>
            </a:extLst>
          </p:cNvPr>
          <p:cNvSpPr>
            <a:spLocks noGrp="1"/>
          </p:cNvSpPr>
          <p:nvPr>
            <p:ph type="dt" sz="half" idx="10"/>
          </p:nvPr>
        </p:nvSpPr>
        <p:spPr/>
        <p:txBody>
          <a:bodyPr/>
          <a:lstStyle/>
          <a:p>
            <a:fld id="{4570E461-8699-4851-957A-FEEBCEF25217}" type="datetimeFigureOut">
              <a:rPr lang="en-GB" smtClean="0"/>
              <a:t>09/08/2022</a:t>
            </a:fld>
            <a:endParaRPr lang="en-GB"/>
          </a:p>
        </p:txBody>
      </p:sp>
      <p:sp>
        <p:nvSpPr>
          <p:cNvPr id="5" name="Footer Placeholder 4">
            <a:extLst>
              <a:ext uri="{FF2B5EF4-FFF2-40B4-BE49-F238E27FC236}">
                <a16:creationId xmlns:a16="http://schemas.microsoft.com/office/drawing/2014/main" id="{04B7A427-3FF9-4527-94C9-61E22E7A3F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E7C1268-6391-4BBF-B190-72781273E800}"/>
              </a:ext>
            </a:extLst>
          </p:cNvPr>
          <p:cNvSpPr>
            <a:spLocks noGrp="1"/>
          </p:cNvSpPr>
          <p:nvPr>
            <p:ph type="sldNum" sz="quarter" idx="12"/>
          </p:nvPr>
        </p:nvSpPr>
        <p:spPr/>
        <p:txBody>
          <a:bodyPr/>
          <a:lstStyle/>
          <a:p>
            <a:fld id="{6DF9170D-0619-439C-BA6C-BEE9DA362FD6}" type="slidenum">
              <a:rPr lang="en-GB" smtClean="0"/>
              <a:t>‹#›</a:t>
            </a:fld>
            <a:endParaRPr lang="en-GB"/>
          </a:p>
        </p:txBody>
      </p:sp>
    </p:spTree>
    <p:extLst>
      <p:ext uri="{BB962C8B-B14F-4D97-AF65-F5344CB8AC3E}">
        <p14:creationId xmlns:p14="http://schemas.microsoft.com/office/powerpoint/2010/main" val="827722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26905-571F-465E-BC26-12A32578A7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400E196-C94E-478C-9533-C7C4866158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5C18B2-FBAA-4A99-94C6-1126A9B2D413}"/>
              </a:ext>
            </a:extLst>
          </p:cNvPr>
          <p:cNvSpPr>
            <a:spLocks noGrp="1"/>
          </p:cNvSpPr>
          <p:nvPr>
            <p:ph type="dt" sz="half" idx="10"/>
          </p:nvPr>
        </p:nvSpPr>
        <p:spPr/>
        <p:txBody>
          <a:bodyPr/>
          <a:lstStyle/>
          <a:p>
            <a:fld id="{4570E461-8699-4851-957A-FEEBCEF25217}" type="datetimeFigureOut">
              <a:rPr lang="en-GB" smtClean="0"/>
              <a:t>09/08/2022</a:t>
            </a:fld>
            <a:endParaRPr lang="en-GB"/>
          </a:p>
        </p:txBody>
      </p:sp>
      <p:sp>
        <p:nvSpPr>
          <p:cNvPr id="5" name="Footer Placeholder 4">
            <a:extLst>
              <a:ext uri="{FF2B5EF4-FFF2-40B4-BE49-F238E27FC236}">
                <a16:creationId xmlns:a16="http://schemas.microsoft.com/office/drawing/2014/main" id="{81160412-A9E4-4CE1-A918-93DB46F37E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7D87F7-3A25-47BB-8CC7-54352DE90958}"/>
              </a:ext>
            </a:extLst>
          </p:cNvPr>
          <p:cNvSpPr>
            <a:spLocks noGrp="1"/>
          </p:cNvSpPr>
          <p:nvPr>
            <p:ph type="sldNum" sz="quarter" idx="12"/>
          </p:nvPr>
        </p:nvSpPr>
        <p:spPr/>
        <p:txBody>
          <a:bodyPr/>
          <a:lstStyle/>
          <a:p>
            <a:fld id="{6DF9170D-0619-439C-BA6C-BEE9DA362FD6}" type="slidenum">
              <a:rPr lang="en-GB" smtClean="0"/>
              <a:t>‹#›</a:t>
            </a:fld>
            <a:endParaRPr lang="en-GB"/>
          </a:p>
        </p:txBody>
      </p:sp>
    </p:spTree>
    <p:extLst>
      <p:ext uri="{BB962C8B-B14F-4D97-AF65-F5344CB8AC3E}">
        <p14:creationId xmlns:p14="http://schemas.microsoft.com/office/powerpoint/2010/main" val="4052421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DCE1D-0AE0-4D88-9153-145C81B93FB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EC1FF95-CCCC-475F-A8EF-CD8550062C7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E7D4084-E08B-4987-BA8B-5388FE7B4D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97777B8-7031-4FCD-A091-49107B35452D}"/>
              </a:ext>
            </a:extLst>
          </p:cNvPr>
          <p:cNvSpPr>
            <a:spLocks noGrp="1"/>
          </p:cNvSpPr>
          <p:nvPr>
            <p:ph type="dt" sz="half" idx="10"/>
          </p:nvPr>
        </p:nvSpPr>
        <p:spPr/>
        <p:txBody>
          <a:bodyPr/>
          <a:lstStyle/>
          <a:p>
            <a:fld id="{4570E461-8699-4851-957A-FEEBCEF25217}" type="datetimeFigureOut">
              <a:rPr lang="en-GB" smtClean="0"/>
              <a:t>09/08/2022</a:t>
            </a:fld>
            <a:endParaRPr lang="en-GB"/>
          </a:p>
        </p:txBody>
      </p:sp>
      <p:sp>
        <p:nvSpPr>
          <p:cNvPr id="6" name="Footer Placeholder 5">
            <a:extLst>
              <a:ext uri="{FF2B5EF4-FFF2-40B4-BE49-F238E27FC236}">
                <a16:creationId xmlns:a16="http://schemas.microsoft.com/office/drawing/2014/main" id="{E95906FC-063E-4624-A039-11F17F36A72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30246AA-1455-4031-8FBD-41CD2EC69D29}"/>
              </a:ext>
            </a:extLst>
          </p:cNvPr>
          <p:cNvSpPr>
            <a:spLocks noGrp="1"/>
          </p:cNvSpPr>
          <p:nvPr>
            <p:ph type="sldNum" sz="quarter" idx="12"/>
          </p:nvPr>
        </p:nvSpPr>
        <p:spPr/>
        <p:txBody>
          <a:bodyPr/>
          <a:lstStyle/>
          <a:p>
            <a:fld id="{6DF9170D-0619-439C-BA6C-BEE9DA362FD6}" type="slidenum">
              <a:rPr lang="en-GB" smtClean="0"/>
              <a:t>‹#›</a:t>
            </a:fld>
            <a:endParaRPr lang="en-GB"/>
          </a:p>
        </p:txBody>
      </p:sp>
    </p:spTree>
    <p:extLst>
      <p:ext uri="{BB962C8B-B14F-4D97-AF65-F5344CB8AC3E}">
        <p14:creationId xmlns:p14="http://schemas.microsoft.com/office/powerpoint/2010/main" val="261852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75598-AD1D-4BBB-B3B1-EE9D8B1375A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072F75C-D821-4E3B-A65F-E4C7084418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C3B4F6-01E7-46B9-9031-FCEAB3FD361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5F8A65A-EB93-49C5-AAC7-DE5A67F743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70C5AA-DF49-46B3-BA84-14712717F1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ADB554D-38C8-4452-9DF4-9AA641E91433}"/>
              </a:ext>
            </a:extLst>
          </p:cNvPr>
          <p:cNvSpPr>
            <a:spLocks noGrp="1"/>
          </p:cNvSpPr>
          <p:nvPr>
            <p:ph type="dt" sz="half" idx="10"/>
          </p:nvPr>
        </p:nvSpPr>
        <p:spPr/>
        <p:txBody>
          <a:bodyPr/>
          <a:lstStyle/>
          <a:p>
            <a:fld id="{4570E461-8699-4851-957A-FEEBCEF25217}" type="datetimeFigureOut">
              <a:rPr lang="en-GB" smtClean="0"/>
              <a:t>09/08/2022</a:t>
            </a:fld>
            <a:endParaRPr lang="en-GB"/>
          </a:p>
        </p:txBody>
      </p:sp>
      <p:sp>
        <p:nvSpPr>
          <p:cNvPr id="8" name="Footer Placeholder 7">
            <a:extLst>
              <a:ext uri="{FF2B5EF4-FFF2-40B4-BE49-F238E27FC236}">
                <a16:creationId xmlns:a16="http://schemas.microsoft.com/office/drawing/2014/main" id="{303ED4C2-83A6-4864-A63A-2AD1B1C9CC1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1CE1079-38E1-4157-95A9-1AB10B440A10}"/>
              </a:ext>
            </a:extLst>
          </p:cNvPr>
          <p:cNvSpPr>
            <a:spLocks noGrp="1"/>
          </p:cNvSpPr>
          <p:nvPr>
            <p:ph type="sldNum" sz="quarter" idx="12"/>
          </p:nvPr>
        </p:nvSpPr>
        <p:spPr/>
        <p:txBody>
          <a:bodyPr/>
          <a:lstStyle/>
          <a:p>
            <a:fld id="{6DF9170D-0619-439C-BA6C-BEE9DA362FD6}" type="slidenum">
              <a:rPr lang="en-GB" smtClean="0"/>
              <a:t>‹#›</a:t>
            </a:fld>
            <a:endParaRPr lang="en-GB"/>
          </a:p>
        </p:txBody>
      </p:sp>
    </p:spTree>
    <p:extLst>
      <p:ext uri="{BB962C8B-B14F-4D97-AF65-F5344CB8AC3E}">
        <p14:creationId xmlns:p14="http://schemas.microsoft.com/office/powerpoint/2010/main" val="2160733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36697-10A3-4EDA-BADC-844927409E5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D85F0F6-1420-491E-A607-2B0D8C299CA9}"/>
              </a:ext>
            </a:extLst>
          </p:cNvPr>
          <p:cNvSpPr>
            <a:spLocks noGrp="1"/>
          </p:cNvSpPr>
          <p:nvPr>
            <p:ph type="dt" sz="half" idx="10"/>
          </p:nvPr>
        </p:nvSpPr>
        <p:spPr/>
        <p:txBody>
          <a:bodyPr/>
          <a:lstStyle/>
          <a:p>
            <a:fld id="{4570E461-8699-4851-957A-FEEBCEF25217}" type="datetimeFigureOut">
              <a:rPr lang="en-GB" smtClean="0"/>
              <a:t>09/08/2022</a:t>
            </a:fld>
            <a:endParaRPr lang="en-GB"/>
          </a:p>
        </p:txBody>
      </p:sp>
      <p:sp>
        <p:nvSpPr>
          <p:cNvPr id="4" name="Footer Placeholder 3">
            <a:extLst>
              <a:ext uri="{FF2B5EF4-FFF2-40B4-BE49-F238E27FC236}">
                <a16:creationId xmlns:a16="http://schemas.microsoft.com/office/drawing/2014/main" id="{3C32C309-B1B9-4997-B300-21DE7FB3E64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02821FC-5F70-456A-B571-7A38F061A6A2}"/>
              </a:ext>
            </a:extLst>
          </p:cNvPr>
          <p:cNvSpPr>
            <a:spLocks noGrp="1"/>
          </p:cNvSpPr>
          <p:nvPr>
            <p:ph type="sldNum" sz="quarter" idx="12"/>
          </p:nvPr>
        </p:nvSpPr>
        <p:spPr/>
        <p:txBody>
          <a:bodyPr/>
          <a:lstStyle/>
          <a:p>
            <a:fld id="{6DF9170D-0619-439C-BA6C-BEE9DA362FD6}" type="slidenum">
              <a:rPr lang="en-GB" smtClean="0"/>
              <a:t>‹#›</a:t>
            </a:fld>
            <a:endParaRPr lang="en-GB"/>
          </a:p>
        </p:txBody>
      </p:sp>
    </p:spTree>
    <p:extLst>
      <p:ext uri="{BB962C8B-B14F-4D97-AF65-F5344CB8AC3E}">
        <p14:creationId xmlns:p14="http://schemas.microsoft.com/office/powerpoint/2010/main" val="1232215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70F0FB-D56E-43CD-848F-72641D10A53C}"/>
              </a:ext>
            </a:extLst>
          </p:cNvPr>
          <p:cNvSpPr>
            <a:spLocks noGrp="1"/>
          </p:cNvSpPr>
          <p:nvPr>
            <p:ph type="dt" sz="half" idx="10"/>
          </p:nvPr>
        </p:nvSpPr>
        <p:spPr/>
        <p:txBody>
          <a:bodyPr/>
          <a:lstStyle/>
          <a:p>
            <a:fld id="{4570E461-8699-4851-957A-FEEBCEF25217}" type="datetimeFigureOut">
              <a:rPr lang="en-GB" smtClean="0"/>
              <a:t>09/08/2022</a:t>
            </a:fld>
            <a:endParaRPr lang="en-GB"/>
          </a:p>
        </p:txBody>
      </p:sp>
      <p:sp>
        <p:nvSpPr>
          <p:cNvPr id="3" name="Footer Placeholder 2">
            <a:extLst>
              <a:ext uri="{FF2B5EF4-FFF2-40B4-BE49-F238E27FC236}">
                <a16:creationId xmlns:a16="http://schemas.microsoft.com/office/drawing/2014/main" id="{BD07E793-C76E-42E0-9A72-191DEB4DCD1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24481F7-B56A-4CB6-A7C6-C7B2577599DA}"/>
              </a:ext>
            </a:extLst>
          </p:cNvPr>
          <p:cNvSpPr>
            <a:spLocks noGrp="1"/>
          </p:cNvSpPr>
          <p:nvPr>
            <p:ph type="sldNum" sz="quarter" idx="12"/>
          </p:nvPr>
        </p:nvSpPr>
        <p:spPr/>
        <p:txBody>
          <a:bodyPr/>
          <a:lstStyle/>
          <a:p>
            <a:fld id="{6DF9170D-0619-439C-BA6C-BEE9DA362FD6}" type="slidenum">
              <a:rPr lang="en-GB" smtClean="0"/>
              <a:t>‹#›</a:t>
            </a:fld>
            <a:endParaRPr lang="en-GB"/>
          </a:p>
        </p:txBody>
      </p:sp>
    </p:spTree>
    <p:extLst>
      <p:ext uri="{BB962C8B-B14F-4D97-AF65-F5344CB8AC3E}">
        <p14:creationId xmlns:p14="http://schemas.microsoft.com/office/powerpoint/2010/main" val="4093892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2FD3F-EAB3-4B95-B5E7-AF330665DF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2017DEC-F1BE-4B45-8F0D-4672F28AAF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37F5409-CCBF-422C-B0C8-9E0F245DDD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B28FC3-18E0-415F-9FC9-ED1F71C4EEBB}"/>
              </a:ext>
            </a:extLst>
          </p:cNvPr>
          <p:cNvSpPr>
            <a:spLocks noGrp="1"/>
          </p:cNvSpPr>
          <p:nvPr>
            <p:ph type="dt" sz="half" idx="10"/>
          </p:nvPr>
        </p:nvSpPr>
        <p:spPr/>
        <p:txBody>
          <a:bodyPr/>
          <a:lstStyle/>
          <a:p>
            <a:fld id="{4570E461-8699-4851-957A-FEEBCEF25217}" type="datetimeFigureOut">
              <a:rPr lang="en-GB" smtClean="0"/>
              <a:t>09/08/2022</a:t>
            </a:fld>
            <a:endParaRPr lang="en-GB"/>
          </a:p>
        </p:txBody>
      </p:sp>
      <p:sp>
        <p:nvSpPr>
          <p:cNvPr id="6" name="Footer Placeholder 5">
            <a:extLst>
              <a:ext uri="{FF2B5EF4-FFF2-40B4-BE49-F238E27FC236}">
                <a16:creationId xmlns:a16="http://schemas.microsoft.com/office/drawing/2014/main" id="{716771E9-1C5C-48E1-B425-6F7F9D28F8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D56D0E0-5EE2-4DCA-B076-717B0A66EAE9}"/>
              </a:ext>
            </a:extLst>
          </p:cNvPr>
          <p:cNvSpPr>
            <a:spLocks noGrp="1"/>
          </p:cNvSpPr>
          <p:nvPr>
            <p:ph type="sldNum" sz="quarter" idx="12"/>
          </p:nvPr>
        </p:nvSpPr>
        <p:spPr/>
        <p:txBody>
          <a:bodyPr/>
          <a:lstStyle/>
          <a:p>
            <a:fld id="{6DF9170D-0619-439C-BA6C-BEE9DA362FD6}" type="slidenum">
              <a:rPr lang="en-GB" smtClean="0"/>
              <a:t>‹#›</a:t>
            </a:fld>
            <a:endParaRPr lang="en-GB"/>
          </a:p>
        </p:txBody>
      </p:sp>
    </p:spTree>
    <p:extLst>
      <p:ext uri="{BB962C8B-B14F-4D97-AF65-F5344CB8AC3E}">
        <p14:creationId xmlns:p14="http://schemas.microsoft.com/office/powerpoint/2010/main" val="2533611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F9F30-7853-4407-A80C-C708F15663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A893E90-0B41-443F-803C-B8DE7448DC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63D73CC-6CEA-4F6F-A6F5-67E0545625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7CE3FC-CACD-4782-BD32-D76D380CE157}"/>
              </a:ext>
            </a:extLst>
          </p:cNvPr>
          <p:cNvSpPr>
            <a:spLocks noGrp="1"/>
          </p:cNvSpPr>
          <p:nvPr>
            <p:ph type="dt" sz="half" idx="10"/>
          </p:nvPr>
        </p:nvSpPr>
        <p:spPr/>
        <p:txBody>
          <a:bodyPr/>
          <a:lstStyle/>
          <a:p>
            <a:fld id="{4570E461-8699-4851-957A-FEEBCEF25217}" type="datetimeFigureOut">
              <a:rPr lang="en-GB" smtClean="0"/>
              <a:t>09/08/2022</a:t>
            </a:fld>
            <a:endParaRPr lang="en-GB"/>
          </a:p>
        </p:txBody>
      </p:sp>
      <p:sp>
        <p:nvSpPr>
          <p:cNvPr id="6" name="Footer Placeholder 5">
            <a:extLst>
              <a:ext uri="{FF2B5EF4-FFF2-40B4-BE49-F238E27FC236}">
                <a16:creationId xmlns:a16="http://schemas.microsoft.com/office/drawing/2014/main" id="{7E4F6360-ADCA-4701-A422-46AACFCE986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85A602C-F792-4F11-BBE0-AE3EFEE0B8F4}"/>
              </a:ext>
            </a:extLst>
          </p:cNvPr>
          <p:cNvSpPr>
            <a:spLocks noGrp="1"/>
          </p:cNvSpPr>
          <p:nvPr>
            <p:ph type="sldNum" sz="quarter" idx="12"/>
          </p:nvPr>
        </p:nvSpPr>
        <p:spPr/>
        <p:txBody>
          <a:bodyPr/>
          <a:lstStyle/>
          <a:p>
            <a:fld id="{6DF9170D-0619-439C-BA6C-BEE9DA362FD6}" type="slidenum">
              <a:rPr lang="en-GB" smtClean="0"/>
              <a:t>‹#›</a:t>
            </a:fld>
            <a:endParaRPr lang="en-GB"/>
          </a:p>
        </p:txBody>
      </p:sp>
    </p:spTree>
    <p:extLst>
      <p:ext uri="{BB962C8B-B14F-4D97-AF65-F5344CB8AC3E}">
        <p14:creationId xmlns:p14="http://schemas.microsoft.com/office/powerpoint/2010/main" val="3557555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530C88-E7EC-4072-B11A-FEB931ABC8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86F4B89-086D-4786-A7B1-AB73565325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62BC019-FDDB-46D9-A968-3DA5FD1700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70E461-8699-4851-957A-FEEBCEF25217}" type="datetimeFigureOut">
              <a:rPr lang="en-GB" smtClean="0"/>
              <a:t>09/08/2022</a:t>
            </a:fld>
            <a:endParaRPr lang="en-GB"/>
          </a:p>
        </p:txBody>
      </p:sp>
      <p:sp>
        <p:nvSpPr>
          <p:cNvPr id="5" name="Footer Placeholder 4">
            <a:extLst>
              <a:ext uri="{FF2B5EF4-FFF2-40B4-BE49-F238E27FC236}">
                <a16:creationId xmlns:a16="http://schemas.microsoft.com/office/drawing/2014/main" id="{50CD468E-F848-470E-B023-D85E8EF899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BB7141B-022A-4A85-B1BD-23EDE46C25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F9170D-0619-439C-BA6C-BEE9DA362FD6}" type="slidenum">
              <a:rPr lang="en-GB" smtClean="0"/>
              <a:t>‹#›</a:t>
            </a:fld>
            <a:endParaRPr lang="en-GB"/>
          </a:p>
        </p:txBody>
      </p:sp>
    </p:spTree>
    <p:extLst>
      <p:ext uri="{BB962C8B-B14F-4D97-AF65-F5344CB8AC3E}">
        <p14:creationId xmlns:p14="http://schemas.microsoft.com/office/powerpoint/2010/main" val="28694642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longtermplan.nhs.uk/implementation-framework" TargetMode="External"/><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mailto:NYSENDHubs@northyorks.gov.uk" TargetMode="External"/><Relationship Id="rId3" Type="http://schemas.openxmlformats.org/officeDocument/2006/relationships/hyperlink" Target="https://www.yor-ok.org.uk/families/Local%20Offer/sendlocaloffer" TargetMode="External"/><Relationship Id="rId7" Type="http://schemas.openxmlformats.org/officeDocument/2006/relationships/hyperlink" Target="http://www.yiks.co.uk/" TargetMode="External"/><Relationship Id="rId2" Type="http://schemas.openxmlformats.org/officeDocument/2006/relationships/hyperlink" Target="https://www.northyorks.gov.uk/send-local-offer" TargetMode="External"/><Relationship Id="rId1" Type="http://schemas.openxmlformats.org/officeDocument/2006/relationships/slideLayout" Target="../slideLayouts/slideLayout2.xml"/><Relationship Id="rId6" Type="http://schemas.openxmlformats.org/officeDocument/2006/relationships/hyperlink" Target="mailto:info@yiks.co.uk" TargetMode="External"/><Relationship Id="rId5" Type="http://schemas.openxmlformats.org/officeDocument/2006/relationships/hyperlink" Target="http://www.parentcarervoiceuk.org/" TargetMode="External"/><Relationship Id="rId4" Type="http://schemas.openxmlformats.org/officeDocument/2006/relationships/hyperlink" Target="mailto:info@parentcarervoiceuk.org" TargetMode="External"/><Relationship Id="rId9"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contact.org.uk/" TargetMode="External"/><Relationship Id="rId7" Type="http://schemas.openxmlformats.org/officeDocument/2006/relationships/image" Target="../media/image9.jpeg"/><Relationship Id="rId2" Type="http://schemas.openxmlformats.org/officeDocument/2006/relationships/hyperlink" Target="https://councilfordisabledchildren.org.uk/" TargetMode="Externa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hyperlink" Target="https://nnpcf.org.uk/" TargetMode="External"/><Relationship Id="rId4" Type="http://schemas.openxmlformats.org/officeDocument/2006/relationships/hyperlink" Target="https://www.mencap.org.uk/"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hyperlink" Target="https://www.northyorks.gov.uk/send-local-offe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D1234-AB67-414D-8B88-A878E59EC7E7}"/>
              </a:ext>
            </a:extLst>
          </p:cNvPr>
          <p:cNvSpPr>
            <a:spLocks noGrp="1"/>
          </p:cNvSpPr>
          <p:nvPr>
            <p:ph type="ctrTitle"/>
          </p:nvPr>
        </p:nvSpPr>
        <p:spPr>
          <a:xfrm>
            <a:off x="1262743" y="1418590"/>
            <a:ext cx="9666514" cy="2764028"/>
          </a:xfrm>
        </p:spPr>
        <p:txBody>
          <a:bodyPr anchor="ctr">
            <a:normAutofit/>
          </a:bodyPr>
          <a:lstStyle/>
          <a:p>
            <a:r>
              <a:rPr lang="en-GB" sz="5400" dirty="0">
                <a:latin typeface="Arial" panose="020B0604020202020204" pitchFamily="34" charset="0"/>
                <a:cs typeface="Arial" panose="020B0604020202020204" pitchFamily="34" charset="0"/>
              </a:rPr>
              <a:t>Special Educational Needs and Disability (SEND) Training </a:t>
            </a:r>
          </a:p>
        </p:txBody>
      </p:sp>
      <p:sp>
        <p:nvSpPr>
          <p:cNvPr id="7" name="Rectangle 6">
            <a:extLst>
              <a:ext uri="{FF2B5EF4-FFF2-40B4-BE49-F238E27FC236}">
                <a16:creationId xmlns:a16="http://schemas.microsoft.com/office/drawing/2014/main" id="{2D2E2D9E-C97C-41C5-BED3-34E84496B54F}"/>
              </a:ext>
            </a:extLst>
          </p:cNvPr>
          <p:cNvSpPr/>
          <p:nvPr/>
        </p:nvSpPr>
        <p:spPr>
          <a:xfrm>
            <a:off x="0" y="5109328"/>
            <a:ext cx="12192000" cy="1748672"/>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2">
            <a:extLst>
              <a:ext uri="{FF2B5EF4-FFF2-40B4-BE49-F238E27FC236}">
                <a16:creationId xmlns:a16="http://schemas.microsoft.com/office/drawing/2014/main" id="{706745BA-AC30-4679-89DB-0D8FA353A7DE}"/>
              </a:ext>
            </a:extLst>
          </p:cNvPr>
          <p:cNvSpPr>
            <a:spLocks noGrp="1"/>
          </p:cNvSpPr>
          <p:nvPr>
            <p:ph type="subTitle" idx="1"/>
          </p:nvPr>
        </p:nvSpPr>
        <p:spPr>
          <a:xfrm>
            <a:off x="1966912" y="5667751"/>
            <a:ext cx="8258176" cy="631825"/>
          </a:xfrm>
        </p:spPr>
        <p:txBody>
          <a:bodyPr anchor="ctr">
            <a:noAutofit/>
          </a:bodyPr>
          <a:lstStyle/>
          <a:p>
            <a:r>
              <a:rPr lang="en-GB" sz="4400" b="1" dirty="0">
                <a:solidFill>
                  <a:schemeClr val="bg1"/>
                </a:solidFill>
                <a:latin typeface="Arial" panose="020B0604020202020204" pitchFamily="34" charset="0"/>
                <a:cs typeface="Arial" panose="020B0604020202020204" pitchFamily="34" charset="0"/>
              </a:rPr>
              <a:t>Level 1: SEND Awareness</a:t>
            </a:r>
          </a:p>
        </p:txBody>
      </p:sp>
      <p:pic>
        <p:nvPicPr>
          <p:cNvPr id="6" name="Picture 5" descr="A blue and white logo&#10;&#10;Description automatically generated with low confidence">
            <a:extLst>
              <a:ext uri="{FF2B5EF4-FFF2-40B4-BE49-F238E27FC236}">
                <a16:creationId xmlns:a16="http://schemas.microsoft.com/office/drawing/2014/main" id="{618A5C50-2A3C-49C5-A10B-08A5EEA68A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2145" y="353484"/>
            <a:ext cx="2644712" cy="1065106"/>
          </a:xfrm>
          <a:prstGeom prst="rect">
            <a:avLst/>
          </a:prstGeom>
        </p:spPr>
      </p:pic>
      <p:sp>
        <p:nvSpPr>
          <p:cNvPr id="36" name="Subtitle 2">
            <a:extLst>
              <a:ext uri="{FF2B5EF4-FFF2-40B4-BE49-F238E27FC236}">
                <a16:creationId xmlns:a16="http://schemas.microsoft.com/office/drawing/2014/main" id="{290AFCF7-3896-4978-99C0-D26FF0BD6A40}"/>
              </a:ext>
            </a:extLst>
          </p:cNvPr>
          <p:cNvSpPr txBox="1">
            <a:spLocks/>
          </p:cNvSpPr>
          <p:nvPr/>
        </p:nvSpPr>
        <p:spPr>
          <a:xfrm>
            <a:off x="1966912" y="3943581"/>
            <a:ext cx="8258176" cy="631825"/>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3200" b="1" dirty="0">
                <a:solidFill>
                  <a:srgbClr val="005EB8"/>
                </a:solidFill>
                <a:latin typeface="Arial" panose="020B0604020202020204" pitchFamily="34" charset="0"/>
                <a:cs typeface="Arial" panose="020B0604020202020204" pitchFamily="34" charset="0"/>
              </a:rPr>
              <a:t>North Yorkshire and York</a:t>
            </a:r>
          </a:p>
        </p:txBody>
      </p:sp>
      <p:sp>
        <p:nvSpPr>
          <p:cNvPr id="37" name="TextBox 36">
            <a:extLst>
              <a:ext uri="{FF2B5EF4-FFF2-40B4-BE49-F238E27FC236}">
                <a16:creationId xmlns:a16="http://schemas.microsoft.com/office/drawing/2014/main" id="{1C785AFB-B06E-4E92-B401-895CF08E6BAE}"/>
              </a:ext>
            </a:extLst>
          </p:cNvPr>
          <p:cNvSpPr txBox="1"/>
          <p:nvPr/>
        </p:nvSpPr>
        <p:spPr>
          <a:xfrm>
            <a:off x="637903" y="558424"/>
            <a:ext cx="6100354" cy="646331"/>
          </a:xfrm>
          <a:prstGeom prst="rect">
            <a:avLst/>
          </a:prstGeom>
          <a:noFill/>
        </p:spPr>
        <p:txBody>
          <a:bodyPr wrap="square">
            <a:spAutoFit/>
          </a:bodyPr>
          <a:lstStyle/>
          <a:p>
            <a:r>
              <a:rPr lang="en-GB" i="1" dirty="0">
                <a:solidFill>
                  <a:srgbClr val="005EB8"/>
                </a:solidFill>
                <a:latin typeface="Arial" panose="020B0604020202020204" pitchFamily="34" charset="0"/>
                <a:cs typeface="Arial" panose="020B0604020202020204" pitchFamily="34" charset="0"/>
              </a:rPr>
              <a:t>Working effectively together to improve outcomes </a:t>
            </a:r>
            <a:br>
              <a:rPr lang="en-GB" i="1" dirty="0">
                <a:solidFill>
                  <a:srgbClr val="005EB8"/>
                </a:solidFill>
                <a:latin typeface="Arial" panose="020B0604020202020204" pitchFamily="34" charset="0"/>
                <a:cs typeface="Arial" panose="020B0604020202020204" pitchFamily="34" charset="0"/>
              </a:rPr>
            </a:br>
            <a:r>
              <a:rPr lang="en-GB" i="1" dirty="0">
                <a:solidFill>
                  <a:srgbClr val="005EB8"/>
                </a:solidFill>
                <a:latin typeface="Arial" panose="020B0604020202020204" pitchFamily="34" charset="0"/>
                <a:cs typeface="Arial" panose="020B0604020202020204" pitchFamily="34" charset="0"/>
              </a:rPr>
              <a:t>for children and young people</a:t>
            </a:r>
          </a:p>
        </p:txBody>
      </p:sp>
    </p:spTree>
    <p:extLst>
      <p:ext uri="{BB962C8B-B14F-4D97-AF65-F5344CB8AC3E}">
        <p14:creationId xmlns:p14="http://schemas.microsoft.com/office/powerpoint/2010/main" val="3624657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FAE459F-A97C-44F1-AA8C-31FD5D438BEF}"/>
              </a:ext>
            </a:extLst>
          </p:cNvPr>
          <p:cNvSpPr/>
          <p:nvPr/>
        </p:nvSpPr>
        <p:spPr>
          <a:xfrm>
            <a:off x="0" y="893200"/>
            <a:ext cx="12192000" cy="842286"/>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p:txBody>
      </p:sp>
      <p:sp>
        <p:nvSpPr>
          <p:cNvPr id="2" name="Title 1">
            <a:extLst>
              <a:ext uri="{FF2B5EF4-FFF2-40B4-BE49-F238E27FC236}">
                <a16:creationId xmlns:a16="http://schemas.microsoft.com/office/drawing/2014/main" id="{E3F51EC2-BB62-4559-82CF-087046AD549F}"/>
              </a:ext>
            </a:extLst>
          </p:cNvPr>
          <p:cNvSpPr>
            <a:spLocks noGrp="1"/>
          </p:cNvSpPr>
          <p:nvPr>
            <p:ph type="title"/>
          </p:nvPr>
        </p:nvSpPr>
        <p:spPr>
          <a:xfrm>
            <a:off x="1011936" y="723182"/>
            <a:ext cx="10168128" cy="1179576"/>
          </a:xfrm>
        </p:spPr>
        <p:txBody>
          <a:bodyPr>
            <a:normAutofit/>
          </a:bodyPr>
          <a:lstStyle/>
          <a:p>
            <a:r>
              <a:rPr lang="en-GB" sz="4000" dirty="0">
                <a:solidFill>
                  <a:schemeClr val="bg1"/>
                </a:solidFill>
                <a:latin typeface="Arial" panose="020B0604020202020204" pitchFamily="34" charset="0"/>
                <a:cs typeface="Arial" panose="020B0604020202020204" pitchFamily="34" charset="0"/>
              </a:rPr>
              <a:t>Recent legislation</a:t>
            </a:r>
          </a:p>
        </p:txBody>
      </p:sp>
      <p:pic>
        <p:nvPicPr>
          <p:cNvPr id="13" name="Picture 12" descr="A blue and white logo&#10;&#10;Description automatically generated with low confidence">
            <a:extLst>
              <a:ext uri="{FF2B5EF4-FFF2-40B4-BE49-F238E27FC236}">
                <a16:creationId xmlns:a16="http://schemas.microsoft.com/office/drawing/2014/main" id="{D80C2D5E-3A75-4645-8E16-C85E2198F2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281" y="162949"/>
            <a:ext cx="1362301" cy="548640"/>
          </a:xfrm>
          <a:prstGeom prst="rect">
            <a:avLst/>
          </a:prstGeom>
        </p:spPr>
      </p:pic>
      <p:sp>
        <p:nvSpPr>
          <p:cNvPr id="20" name="Rectangle 19">
            <a:extLst>
              <a:ext uri="{FF2B5EF4-FFF2-40B4-BE49-F238E27FC236}">
                <a16:creationId xmlns:a16="http://schemas.microsoft.com/office/drawing/2014/main" id="{D337EEB9-3337-48B5-96D8-D4EE6062D5C3}"/>
              </a:ext>
            </a:extLst>
          </p:cNvPr>
          <p:cNvSpPr/>
          <p:nvPr/>
        </p:nvSpPr>
        <p:spPr>
          <a:xfrm>
            <a:off x="0" y="6429790"/>
            <a:ext cx="12192000" cy="428209"/>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2CD97F12-ACD0-44C3-825A-07AA810E1935}"/>
              </a:ext>
            </a:extLst>
          </p:cNvPr>
          <p:cNvSpPr txBox="1"/>
          <p:nvPr/>
        </p:nvSpPr>
        <p:spPr>
          <a:xfrm>
            <a:off x="5584540" y="6490005"/>
            <a:ext cx="10030097" cy="307777"/>
          </a:xfrm>
          <a:prstGeom prst="rect">
            <a:avLst/>
          </a:prstGeom>
          <a:noFill/>
        </p:spPr>
        <p:txBody>
          <a:bodyPr wrap="square">
            <a:spAutoFit/>
          </a:bodyPr>
          <a:lstStyle/>
          <a:p>
            <a:r>
              <a:rPr lang="en-GB" sz="1400" i="1" dirty="0">
                <a:solidFill>
                  <a:schemeClr val="bg1"/>
                </a:solidFill>
                <a:latin typeface="Arial" panose="020B0604020202020204" pitchFamily="34" charset="0"/>
                <a:cs typeface="Arial" panose="020B0604020202020204" pitchFamily="34" charset="0"/>
              </a:rPr>
              <a:t>Working effectively together to improve outcomes for children and young people</a:t>
            </a:r>
          </a:p>
        </p:txBody>
      </p:sp>
      <p:sp>
        <p:nvSpPr>
          <p:cNvPr id="9" name="TextBox 8">
            <a:extLst>
              <a:ext uri="{FF2B5EF4-FFF2-40B4-BE49-F238E27FC236}">
                <a16:creationId xmlns:a16="http://schemas.microsoft.com/office/drawing/2014/main" id="{564A91B8-598A-42B2-AE8C-0C4021B691D4}"/>
              </a:ext>
            </a:extLst>
          </p:cNvPr>
          <p:cNvSpPr txBox="1"/>
          <p:nvPr/>
        </p:nvSpPr>
        <p:spPr>
          <a:xfrm>
            <a:off x="1011936" y="2740878"/>
            <a:ext cx="4713683" cy="2308324"/>
          </a:xfrm>
          <a:prstGeom prst="rect">
            <a:avLst/>
          </a:prstGeom>
          <a:noFill/>
        </p:spPr>
        <p:txBody>
          <a:bodyPr wrap="square">
            <a:spAutoFit/>
          </a:bodyPr>
          <a:lstStyle/>
          <a:p>
            <a:r>
              <a:rPr lang="en-GB" sz="1800" dirty="0">
                <a:latin typeface="Arial" panose="020B0604020202020204" pitchFamily="34" charset="0"/>
                <a:cs typeface="Arial" panose="020B0604020202020204" pitchFamily="34" charset="0"/>
              </a:rPr>
              <a:t>SEND is referenced in SECTION 5.10 page 18. Systems should clearly set out how proposals for people with learning disabilities and/or autism align with their plans for mental health, special educational needs and disability (SEND), children and young people’s services and health and justice.</a:t>
            </a:r>
          </a:p>
        </p:txBody>
      </p:sp>
      <p:sp>
        <p:nvSpPr>
          <p:cNvPr id="12" name="TextBox 11">
            <a:extLst>
              <a:ext uri="{FF2B5EF4-FFF2-40B4-BE49-F238E27FC236}">
                <a16:creationId xmlns:a16="http://schemas.microsoft.com/office/drawing/2014/main" id="{2D26957C-686A-417D-82AE-840D1C76784A}"/>
              </a:ext>
            </a:extLst>
          </p:cNvPr>
          <p:cNvSpPr txBox="1"/>
          <p:nvPr/>
        </p:nvSpPr>
        <p:spPr>
          <a:xfrm>
            <a:off x="6877024" y="2736437"/>
            <a:ext cx="4750235" cy="923330"/>
          </a:xfrm>
          <a:prstGeom prst="rect">
            <a:avLst/>
          </a:prstGeom>
          <a:noFill/>
        </p:spPr>
        <p:txBody>
          <a:bodyPr wrap="square">
            <a:spAutoFit/>
          </a:bodyPr>
          <a:lstStyle/>
          <a:p>
            <a:pPr marL="0" indent="0">
              <a:buNone/>
            </a:pPr>
            <a:r>
              <a:rPr lang="en-GB" sz="1800" dirty="0">
                <a:latin typeface="Arial" panose="020B0604020202020204" pitchFamily="34" charset="0"/>
                <a:cs typeface="Arial" panose="020B0604020202020204" pitchFamily="34" charset="0"/>
              </a:rPr>
              <a:t>One recommendation is that joint CQC and Ofsted inspections should become part of an annual inspection process.</a:t>
            </a:r>
          </a:p>
        </p:txBody>
      </p:sp>
      <p:grpSp>
        <p:nvGrpSpPr>
          <p:cNvPr id="14" name="Group 13">
            <a:extLst>
              <a:ext uri="{FF2B5EF4-FFF2-40B4-BE49-F238E27FC236}">
                <a16:creationId xmlns:a16="http://schemas.microsoft.com/office/drawing/2014/main" id="{43D6312D-5C58-424C-8084-947D8B7CC522}"/>
              </a:ext>
            </a:extLst>
          </p:cNvPr>
          <p:cNvGrpSpPr/>
          <p:nvPr/>
        </p:nvGrpSpPr>
        <p:grpSpPr>
          <a:xfrm>
            <a:off x="993661" y="1914351"/>
            <a:ext cx="4750235" cy="726131"/>
            <a:chOff x="-2724050" y="619172"/>
            <a:chExt cx="4750235" cy="1036688"/>
          </a:xfrm>
        </p:grpSpPr>
        <p:sp>
          <p:nvSpPr>
            <p:cNvPr id="15" name="Rectangle 14">
              <a:extLst>
                <a:ext uri="{FF2B5EF4-FFF2-40B4-BE49-F238E27FC236}">
                  <a16:creationId xmlns:a16="http://schemas.microsoft.com/office/drawing/2014/main" id="{B030BDEE-4005-4B72-9015-F034B7C4DA07}"/>
                </a:ext>
              </a:extLst>
            </p:cNvPr>
            <p:cNvSpPr/>
            <p:nvPr/>
          </p:nvSpPr>
          <p:spPr>
            <a:xfrm>
              <a:off x="-2724050" y="619172"/>
              <a:ext cx="4750235" cy="1036688"/>
            </a:xfrm>
            <a:prstGeom prst="rect">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7" name="TextBox 16">
              <a:extLst>
                <a:ext uri="{FF2B5EF4-FFF2-40B4-BE49-F238E27FC236}">
                  <a16:creationId xmlns:a16="http://schemas.microsoft.com/office/drawing/2014/main" id="{99F75CE9-0263-4485-94F3-8767F2C66EF1}"/>
                </a:ext>
              </a:extLst>
            </p:cNvPr>
            <p:cNvSpPr txBox="1"/>
            <p:nvPr/>
          </p:nvSpPr>
          <p:spPr>
            <a:xfrm>
              <a:off x="-2724049" y="921516"/>
              <a:ext cx="4750234" cy="432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73152" rIns="128016" bIns="73152" numCol="1" spcCol="1270" anchor="ctr" anchorCtr="0">
              <a:noAutofit/>
            </a:bodyPr>
            <a:lstStyle/>
            <a:p>
              <a:r>
                <a:rPr lang="en-GB" b="1"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Long Term Plan Implementation Framework Guidance and Support Offer </a:t>
              </a:r>
              <a:endParaRPr lang="en-GB" b="1" dirty="0">
                <a:solidFill>
                  <a:schemeClr val="bg1"/>
                </a:solidFill>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F09019AD-1289-4E6C-8037-382B19F1D3B7}"/>
              </a:ext>
            </a:extLst>
          </p:cNvPr>
          <p:cNvGrpSpPr/>
          <p:nvPr/>
        </p:nvGrpSpPr>
        <p:grpSpPr>
          <a:xfrm>
            <a:off x="6877025" y="1877393"/>
            <a:ext cx="4750235" cy="763089"/>
            <a:chOff x="-2724050" y="576252"/>
            <a:chExt cx="4750235" cy="1036688"/>
          </a:xfrm>
        </p:grpSpPr>
        <p:sp>
          <p:nvSpPr>
            <p:cNvPr id="19" name="Rectangle 18">
              <a:extLst>
                <a:ext uri="{FF2B5EF4-FFF2-40B4-BE49-F238E27FC236}">
                  <a16:creationId xmlns:a16="http://schemas.microsoft.com/office/drawing/2014/main" id="{591A558F-3409-4AEF-ACBD-CF9BD3BE4C9D}"/>
                </a:ext>
              </a:extLst>
            </p:cNvPr>
            <p:cNvSpPr/>
            <p:nvPr/>
          </p:nvSpPr>
          <p:spPr>
            <a:xfrm>
              <a:off x="-2724050" y="576252"/>
              <a:ext cx="4750235" cy="1036688"/>
            </a:xfrm>
            <a:prstGeom prst="rect">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2" name="TextBox 21">
              <a:extLst>
                <a:ext uri="{FF2B5EF4-FFF2-40B4-BE49-F238E27FC236}">
                  <a16:creationId xmlns:a16="http://schemas.microsoft.com/office/drawing/2014/main" id="{C15226A9-8C5C-4012-85B0-9E21072A76A9}"/>
                </a:ext>
              </a:extLst>
            </p:cNvPr>
            <p:cNvSpPr txBox="1"/>
            <p:nvPr/>
          </p:nvSpPr>
          <p:spPr>
            <a:xfrm>
              <a:off x="-2724049" y="921516"/>
              <a:ext cx="4750234" cy="432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73152" rIns="128016" bIns="73152" numCol="1" spcCol="1270" anchor="ctr" anchorCtr="0">
              <a:noAutofit/>
            </a:bodyPr>
            <a:lstStyle/>
            <a:p>
              <a:pPr marL="0" indent="0">
                <a:buNone/>
              </a:pPr>
              <a:r>
                <a:rPr lang="en-GB" sz="1800" b="1" dirty="0">
                  <a:solidFill>
                    <a:schemeClr val="bg1"/>
                  </a:solidFill>
                  <a:latin typeface="Arial" panose="020B0604020202020204" pitchFamily="34" charset="0"/>
                  <a:cs typeface="Arial" panose="020B0604020202020204" pitchFamily="34" charset="0"/>
                </a:rPr>
                <a:t>Education select committee government response was published July 2020 </a:t>
              </a:r>
            </a:p>
          </p:txBody>
        </p:sp>
      </p:grpSp>
      <p:pic>
        <p:nvPicPr>
          <p:cNvPr id="1026" name="Picture 2" descr="Children at North Yorkshire school. ">
            <a:extLst>
              <a:ext uri="{FF2B5EF4-FFF2-40B4-BE49-F238E27FC236}">
                <a16:creationId xmlns:a16="http://schemas.microsoft.com/office/drawing/2014/main" id="{68EC5CC2-FAC6-4B2E-95E0-A77871A7C5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8477" y="4955243"/>
            <a:ext cx="2180599" cy="1453733"/>
          </a:xfrm>
          <a:prstGeom prst="rect">
            <a:avLst/>
          </a:prstGeom>
          <a:ln>
            <a:solidFill>
              <a:schemeClr val="accent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School children">
            <a:extLst>
              <a:ext uri="{FF2B5EF4-FFF2-40B4-BE49-F238E27FC236}">
                <a16:creationId xmlns:a16="http://schemas.microsoft.com/office/drawing/2014/main" id="{BE26C8DD-D1FA-4E2F-BD73-91F87DF6D0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61840" y="4988885"/>
            <a:ext cx="2180601" cy="1453734"/>
          </a:xfrm>
          <a:prstGeom prst="rect">
            <a:avLst/>
          </a:prstGeom>
          <a:ln>
            <a:solidFill>
              <a:schemeClr val="accent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A90BF5F1-371F-45ED-88A2-C28A895F4298}"/>
              </a:ext>
            </a:extLst>
          </p:cNvPr>
          <p:cNvSpPr txBox="1"/>
          <p:nvPr/>
        </p:nvSpPr>
        <p:spPr>
          <a:xfrm>
            <a:off x="6877024" y="3834748"/>
            <a:ext cx="4750236" cy="923330"/>
          </a:xfrm>
          <a:prstGeom prst="rect">
            <a:avLst/>
          </a:prstGeom>
          <a:solidFill>
            <a:schemeClr val="accent2"/>
          </a:solidFill>
        </p:spPr>
        <p:txBody>
          <a:bodyPr wrap="square">
            <a:spAutoFit/>
          </a:bodyPr>
          <a:lstStyle/>
          <a:p>
            <a:pPr marL="0" indent="0">
              <a:buNone/>
            </a:pPr>
            <a:r>
              <a:rPr lang="en-GB" sz="1800" b="1" dirty="0">
                <a:solidFill>
                  <a:schemeClr val="bg1"/>
                </a:solidFill>
                <a:latin typeface="Arial" panose="020B0604020202020204" pitchFamily="34" charset="0"/>
                <a:cs typeface="Arial" panose="020B0604020202020204" pitchFamily="34" charset="0"/>
              </a:rPr>
              <a:t>The Cross Government SEND review commissioned by the Prime Minister (publication delayed due to COVID-19)</a:t>
            </a:r>
          </a:p>
        </p:txBody>
      </p:sp>
    </p:spTree>
    <p:extLst>
      <p:ext uri="{BB962C8B-B14F-4D97-AF65-F5344CB8AC3E}">
        <p14:creationId xmlns:p14="http://schemas.microsoft.com/office/powerpoint/2010/main" val="3545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1000"/>
                                        <p:tgtEl>
                                          <p:spTgt spid="23"/>
                                        </p:tgtEl>
                                      </p:cBhvr>
                                    </p:animEffect>
                                    <p:anim calcmode="lin" valueType="num">
                                      <p:cBhvr>
                                        <p:cTn id="32" dur="1000" fill="hold"/>
                                        <p:tgtEl>
                                          <p:spTgt spid="23"/>
                                        </p:tgtEl>
                                        <p:attrNameLst>
                                          <p:attrName>ppt_x</p:attrName>
                                        </p:attrNameLst>
                                      </p:cBhvr>
                                      <p:tavLst>
                                        <p:tav tm="0">
                                          <p:val>
                                            <p:strVal val="#ppt_x"/>
                                          </p:val>
                                        </p:tav>
                                        <p:tav tm="100000">
                                          <p:val>
                                            <p:strVal val="#ppt_x"/>
                                          </p:val>
                                        </p:tav>
                                      </p:tavLst>
                                    </p:anim>
                                    <p:anim calcmode="lin" valueType="num">
                                      <p:cBhvr>
                                        <p:cTn id="3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FAE459F-A97C-44F1-AA8C-31FD5D438BEF}"/>
              </a:ext>
            </a:extLst>
          </p:cNvPr>
          <p:cNvSpPr/>
          <p:nvPr/>
        </p:nvSpPr>
        <p:spPr>
          <a:xfrm>
            <a:off x="0" y="893200"/>
            <a:ext cx="12192000" cy="842286"/>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p:txBody>
      </p:sp>
      <p:sp>
        <p:nvSpPr>
          <p:cNvPr id="2" name="Title 1">
            <a:extLst>
              <a:ext uri="{FF2B5EF4-FFF2-40B4-BE49-F238E27FC236}">
                <a16:creationId xmlns:a16="http://schemas.microsoft.com/office/drawing/2014/main" id="{E3F51EC2-BB62-4559-82CF-087046AD549F}"/>
              </a:ext>
            </a:extLst>
          </p:cNvPr>
          <p:cNvSpPr>
            <a:spLocks noGrp="1"/>
          </p:cNvSpPr>
          <p:nvPr>
            <p:ph type="title"/>
          </p:nvPr>
        </p:nvSpPr>
        <p:spPr>
          <a:xfrm>
            <a:off x="1011936" y="723182"/>
            <a:ext cx="10168128" cy="1179576"/>
          </a:xfrm>
        </p:spPr>
        <p:txBody>
          <a:bodyPr>
            <a:normAutofit/>
          </a:bodyPr>
          <a:lstStyle/>
          <a:p>
            <a:r>
              <a:rPr lang="en-GB" sz="4000" dirty="0">
                <a:solidFill>
                  <a:schemeClr val="bg1"/>
                </a:solidFill>
                <a:latin typeface="Arial" panose="020B0604020202020204" pitchFamily="34" charset="0"/>
                <a:cs typeface="Arial" panose="020B0604020202020204" pitchFamily="34" charset="0"/>
              </a:rPr>
              <a:t>Inclusion</a:t>
            </a:r>
          </a:p>
        </p:txBody>
      </p:sp>
      <p:pic>
        <p:nvPicPr>
          <p:cNvPr id="13" name="Picture 12" descr="A blue and white logo&#10;&#10;Description automatically generated with low confidence">
            <a:extLst>
              <a:ext uri="{FF2B5EF4-FFF2-40B4-BE49-F238E27FC236}">
                <a16:creationId xmlns:a16="http://schemas.microsoft.com/office/drawing/2014/main" id="{D80C2D5E-3A75-4645-8E16-C85E2198F2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281" y="162949"/>
            <a:ext cx="1362301" cy="548640"/>
          </a:xfrm>
          <a:prstGeom prst="rect">
            <a:avLst/>
          </a:prstGeom>
        </p:spPr>
      </p:pic>
      <p:sp>
        <p:nvSpPr>
          <p:cNvPr id="20" name="Rectangle 19">
            <a:extLst>
              <a:ext uri="{FF2B5EF4-FFF2-40B4-BE49-F238E27FC236}">
                <a16:creationId xmlns:a16="http://schemas.microsoft.com/office/drawing/2014/main" id="{D337EEB9-3337-48B5-96D8-D4EE6062D5C3}"/>
              </a:ext>
            </a:extLst>
          </p:cNvPr>
          <p:cNvSpPr/>
          <p:nvPr/>
        </p:nvSpPr>
        <p:spPr>
          <a:xfrm>
            <a:off x="0" y="6429790"/>
            <a:ext cx="12192000" cy="428209"/>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2CD97F12-ACD0-44C3-825A-07AA810E1935}"/>
              </a:ext>
            </a:extLst>
          </p:cNvPr>
          <p:cNvSpPr txBox="1"/>
          <p:nvPr/>
        </p:nvSpPr>
        <p:spPr>
          <a:xfrm>
            <a:off x="5584540" y="6490005"/>
            <a:ext cx="10030097" cy="307777"/>
          </a:xfrm>
          <a:prstGeom prst="rect">
            <a:avLst/>
          </a:prstGeom>
          <a:noFill/>
        </p:spPr>
        <p:txBody>
          <a:bodyPr wrap="square">
            <a:spAutoFit/>
          </a:bodyPr>
          <a:lstStyle/>
          <a:p>
            <a:r>
              <a:rPr lang="en-GB" sz="1400" i="1" dirty="0">
                <a:solidFill>
                  <a:schemeClr val="bg1"/>
                </a:solidFill>
                <a:latin typeface="Arial" panose="020B0604020202020204" pitchFamily="34" charset="0"/>
                <a:cs typeface="Arial" panose="020B0604020202020204" pitchFamily="34" charset="0"/>
              </a:rPr>
              <a:t>Working effectively together to improve outcomes for children and young people</a:t>
            </a:r>
          </a:p>
        </p:txBody>
      </p:sp>
      <p:graphicFrame>
        <p:nvGraphicFramePr>
          <p:cNvPr id="12" name="Content Placeholder 2">
            <a:extLst>
              <a:ext uri="{FF2B5EF4-FFF2-40B4-BE49-F238E27FC236}">
                <a16:creationId xmlns:a16="http://schemas.microsoft.com/office/drawing/2014/main" id="{7CD99114-9158-49C1-982D-65FF09A8AEC6}"/>
              </a:ext>
            </a:extLst>
          </p:cNvPr>
          <p:cNvGraphicFramePr>
            <a:graphicFrameLocks noGrp="1"/>
          </p:cNvGraphicFramePr>
          <p:nvPr>
            <p:ph idx="1"/>
            <p:extLst>
              <p:ext uri="{D42A27DB-BD31-4B8C-83A1-F6EECF244321}">
                <p14:modId xmlns:p14="http://schemas.microsoft.com/office/powerpoint/2010/main" val="499908289"/>
              </p:ext>
            </p:extLst>
          </p:nvPr>
        </p:nvGraphicFramePr>
        <p:xfrm>
          <a:off x="838200" y="1962973"/>
          <a:ext cx="10515600" cy="42139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5256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FAE459F-A97C-44F1-AA8C-31FD5D438BEF}"/>
              </a:ext>
            </a:extLst>
          </p:cNvPr>
          <p:cNvSpPr/>
          <p:nvPr/>
        </p:nvSpPr>
        <p:spPr>
          <a:xfrm>
            <a:off x="0" y="893200"/>
            <a:ext cx="12192000" cy="842286"/>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p:txBody>
      </p:sp>
      <p:sp>
        <p:nvSpPr>
          <p:cNvPr id="2" name="Title 1">
            <a:extLst>
              <a:ext uri="{FF2B5EF4-FFF2-40B4-BE49-F238E27FC236}">
                <a16:creationId xmlns:a16="http://schemas.microsoft.com/office/drawing/2014/main" id="{E3F51EC2-BB62-4559-82CF-087046AD549F}"/>
              </a:ext>
            </a:extLst>
          </p:cNvPr>
          <p:cNvSpPr>
            <a:spLocks noGrp="1"/>
          </p:cNvSpPr>
          <p:nvPr>
            <p:ph type="title"/>
          </p:nvPr>
        </p:nvSpPr>
        <p:spPr>
          <a:xfrm>
            <a:off x="1011936" y="723182"/>
            <a:ext cx="10168128" cy="1179576"/>
          </a:xfrm>
        </p:spPr>
        <p:txBody>
          <a:bodyPr>
            <a:normAutofit/>
          </a:bodyPr>
          <a:lstStyle/>
          <a:p>
            <a:r>
              <a:rPr lang="en-GB" sz="4000" dirty="0">
                <a:solidFill>
                  <a:schemeClr val="bg1"/>
                </a:solidFill>
                <a:latin typeface="Arial" panose="020B0604020202020204" pitchFamily="34" charset="0"/>
                <a:cs typeface="Arial" panose="020B0604020202020204" pitchFamily="34" charset="0"/>
              </a:rPr>
              <a:t>What does this mean for the NHS?</a:t>
            </a:r>
          </a:p>
        </p:txBody>
      </p:sp>
      <p:pic>
        <p:nvPicPr>
          <p:cNvPr id="13" name="Picture 12" descr="A blue and white logo&#10;&#10;Description automatically generated with low confidence">
            <a:extLst>
              <a:ext uri="{FF2B5EF4-FFF2-40B4-BE49-F238E27FC236}">
                <a16:creationId xmlns:a16="http://schemas.microsoft.com/office/drawing/2014/main" id="{D80C2D5E-3A75-4645-8E16-C85E2198F2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281" y="162949"/>
            <a:ext cx="1362301" cy="548640"/>
          </a:xfrm>
          <a:prstGeom prst="rect">
            <a:avLst/>
          </a:prstGeom>
        </p:spPr>
      </p:pic>
      <p:sp>
        <p:nvSpPr>
          <p:cNvPr id="20" name="Rectangle 19">
            <a:extLst>
              <a:ext uri="{FF2B5EF4-FFF2-40B4-BE49-F238E27FC236}">
                <a16:creationId xmlns:a16="http://schemas.microsoft.com/office/drawing/2014/main" id="{D337EEB9-3337-48B5-96D8-D4EE6062D5C3}"/>
              </a:ext>
            </a:extLst>
          </p:cNvPr>
          <p:cNvSpPr/>
          <p:nvPr/>
        </p:nvSpPr>
        <p:spPr>
          <a:xfrm>
            <a:off x="0" y="6429790"/>
            <a:ext cx="12192000" cy="428209"/>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2CD97F12-ACD0-44C3-825A-07AA810E1935}"/>
              </a:ext>
            </a:extLst>
          </p:cNvPr>
          <p:cNvSpPr txBox="1"/>
          <p:nvPr/>
        </p:nvSpPr>
        <p:spPr>
          <a:xfrm>
            <a:off x="5584540" y="6490005"/>
            <a:ext cx="10030097" cy="307777"/>
          </a:xfrm>
          <a:prstGeom prst="rect">
            <a:avLst/>
          </a:prstGeom>
          <a:noFill/>
        </p:spPr>
        <p:txBody>
          <a:bodyPr wrap="square">
            <a:spAutoFit/>
          </a:bodyPr>
          <a:lstStyle/>
          <a:p>
            <a:r>
              <a:rPr lang="en-GB" sz="1400" i="1" dirty="0">
                <a:solidFill>
                  <a:schemeClr val="bg1"/>
                </a:solidFill>
                <a:latin typeface="Arial" panose="020B0604020202020204" pitchFamily="34" charset="0"/>
                <a:cs typeface="Arial" panose="020B0604020202020204" pitchFamily="34" charset="0"/>
              </a:rPr>
              <a:t>Working effectively together to improve outcomes for children and young people</a:t>
            </a:r>
          </a:p>
        </p:txBody>
      </p:sp>
      <p:graphicFrame>
        <p:nvGraphicFramePr>
          <p:cNvPr id="10" name="Content Placeholder 2">
            <a:extLst>
              <a:ext uri="{FF2B5EF4-FFF2-40B4-BE49-F238E27FC236}">
                <a16:creationId xmlns:a16="http://schemas.microsoft.com/office/drawing/2014/main" id="{35DCF2F0-06F3-4C23-8359-471787083AC9}"/>
              </a:ext>
            </a:extLst>
          </p:cNvPr>
          <p:cNvGraphicFramePr>
            <a:graphicFrameLocks noGrp="1"/>
          </p:cNvGraphicFramePr>
          <p:nvPr>
            <p:ph idx="1"/>
            <p:extLst>
              <p:ext uri="{D42A27DB-BD31-4B8C-83A1-F6EECF244321}">
                <p14:modId xmlns:p14="http://schemas.microsoft.com/office/powerpoint/2010/main" val="2360491595"/>
              </p:ext>
            </p:extLst>
          </p:nvPr>
        </p:nvGraphicFramePr>
        <p:xfrm>
          <a:off x="522514" y="1914352"/>
          <a:ext cx="11145230" cy="4276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68335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FAE459F-A97C-44F1-AA8C-31FD5D438BEF}"/>
              </a:ext>
            </a:extLst>
          </p:cNvPr>
          <p:cNvSpPr/>
          <p:nvPr/>
        </p:nvSpPr>
        <p:spPr>
          <a:xfrm>
            <a:off x="0" y="893200"/>
            <a:ext cx="12192000" cy="842286"/>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E3F51EC2-BB62-4559-82CF-087046AD549F}"/>
              </a:ext>
            </a:extLst>
          </p:cNvPr>
          <p:cNvSpPr>
            <a:spLocks noGrp="1"/>
          </p:cNvSpPr>
          <p:nvPr>
            <p:ph type="title"/>
          </p:nvPr>
        </p:nvSpPr>
        <p:spPr>
          <a:xfrm>
            <a:off x="1011936" y="723182"/>
            <a:ext cx="10168128" cy="1179576"/>
          </a:xfrm>
        </p:spPr>
        <p:txBody>
          <a:bodyPr>
            <a:normAutofit/>
          </a:bodyPr>
          <a:lstStyle/>
          <a:p>
            <a:r>
              <a:rPr lang="en-GB" sz="4000" dirty="0">
                <a:solidFill>
                  <a:schemeClr val="bg1"/>
                </a:solidFill>
                <a:latin typeface="Arial" panose="020B0604020202020204" pitchFamily="34" charset="0"/>
                <a:cs typeface="Arial" panose="020B0604020202020204" pitchFamily="34" charset="0"/>
              </a:rPr>
              <a:t>Being aware of and mitigating challenges</a:t>
            </a:r>
          </a:p>
        </p:txBody>
      </p:sp>
      <p:pic>
        <p:nvPicPr>
          <p:cNvPr id="13" name="Picture 12" descr="A blue and white logo&#10;&#10;Description automatically generated with low confidence">
            <a:extLst>
              <a:ext uri="{FF2B5EF4-FFF2-40B4-BE49-F238E27FC236}">
                <a16:creationId xmlns:a16="http://schemas.microsoft.com/office/drawing/2014/main" id="{D80C2D5E-3A75-4645-8E16-C85E2198F2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281" y="162949"/>
            <a:ext cx="1362301" cy="548640"/>
          </a:xfrm>
          <a:prstGeom prst="rect">
            <a:avLst/>
          </a:prstGeom>
        </p:spPr>
      </p:pic>
      <p:sp>
        <p:nvSpPr>
          <p:cNvPr id="20" name="Rectangle 19">
            <a:extLst>
              <a:ext uri="{FF2B5EF4-FFF2-40B4-BE49-F238E27FC236}">
                <a16:creationId xmlns:a16="http://schemas.microsoft.com/office/drawing/2014/main" id="{D337EEB9-3337-48B5-96D8-D4EE6062D5C3}"/>
              </a:ext>
            </a:extLst>
          </p:cNvPr>
          <p:cNvSpPr/>
          <p:nvPr/>
        </p:nvSpPr>
        <p:spPr>
          <a:xfrm>
            <a:off x="0" y="6429790"/>
            <a:ext cx="12192000" cy="428209"/>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2CD97F12-ACD0-44C3-825A-07AA810E1935}"/>
              </a:ext>
            </a:extLst>
          </p:cNvPr>
          <p:cNvSpPr txBox="1"/>
          <p:nvPr/>
        </p:nvSpPr>
        <p:spPr>
          <a:xfrm>
            <a:off x="5584540" y="6490005"/>
            <a:ext cx="10030097" cy="307777"/>
          </a:xfrm>
          <a:prstGeom prst="rect">
            <a:avLst/>
          </a:prstGeom>
          <a:noFill/>
        </p:spPr>
        <p:txBody>
          <a:bodyPr wrap="square">
            <a:spAutoFit/>
          </a:bodyPr>
          <a:lstStyle/>
          <a:p>
            <a:r>
              <a:rPr lang="en-GB" sz="1400" i="1" dirty="0">
                <a:solidFill>
                  <a:schemeClr val="bg1"/>
                </a:solidFill>
                <a:latin typeface="Arial" panose="020B0604020202020204" pitchFamily="34" charset="0"/>
                <a:cs typeface="Arial" panose="020B0604020202020204" pitchFamily="34" charset="0"/>
              </a:rPr>
              <a:t>Working effectively together to improve outcomes for children and young people</a:t>
            </a:r>
          </a:p>
        </p:txBody>
      </p:sp>
      <p:sp>
        <p:nvSpPr>
          <p:cNvPr id="11" name="TextBox 10">
            <a:extLst>
              <a:ext uri="{FF2B5EF4-FFF2-40B4-BE49-F238E27FC236}">
                <a16:creationId xmlns:a16="http://schemas.microsoft.com/office/drawing/2014/main" id="{4DB120B1-8762-4FE2-B34C-B30C8F67CCF5}"/>
              </a:ext>
            </a:extLst>
          </p:cNvPr>
          <p:cNvSpPr txBox="1"/>
          <p:nvPr/>
        </p:nvSpPr>
        <p:spPr>
          <a:xfrm>
            <a:off x="4209142" y="1962111"/>
            <a:ext cx="7808684" cy="2123658"/>
          </a:xfrm>
          <a:prstGeom prst="rect">
            <a:avLst/>
          </a:prstGeom>
          <a:noFill/>
        </p:spPr>
        <p:txBody>
          <a:bodyPr wrap="square">
            <a:spAutoFit/>
          </a:bodyPr>
          <a:lstStyle/>
          <a:p>
            <a:pPr marL="0" indent="0">
              <a:buNone/>
            </a:pPr>
            <a:r>
              <a:rPr lang="en-GB" sz="2200" dirty="0">
                <a:latin typeface="Arial" panose="020B0604020202020204" pitchFamily="34" charset="0"/>
                <a:cs typeface="Arial" panose="020B0604020202020204" pitchFamily="34" charset="0"/>
              </a:rPr>
              <a:t>Being a parent in any context has its highs and lows, but the family members of children and young people with SEND face more challenges than most.</a:t>
            </a:r>
          </a:p>
          <a:p>
            <a:pPr marL="0" indent="0">
              <a:buNone/>
            </a:pPr>
            <a:endParaRPr lang="en-GB" sz="2200" dirty="0">
              <a:latin typeface="Arial" panose="020B0604020202020204" pitchFamily="34" charset="0"/>
              <a:cs typeface="Arial" panose="020B0604020202020204" pitchFamily="34" charset="0"/>
            </a:endParaRPr>
          </a:p>
          <a:p>
            <a:pPr marL="0" indent="0">
              <a:buNone/>
            </a:pPr>
            <a:r>
              <a:rPr lang="en-GB" sz="2200" dirty="0">
                <a:latin typeface="Arial" panose="020B0604020202020204" pitchFamily="34" charset="0"/>
                <a:cs typeface="Arial" panose="020B0604020202020204" pitchFamily="34" charset="0"/>
              </a:rPr>
              <a:t>The next few slides are going to look at some of these challenges. </a:t>
            </a:r>
          </a:p>
        </p:txBody>
      </p:sp>
      <p:sp>
        <p:nvSpPr>
          <p:cNvPr id="14" name="TextBox 13">
            <a:extLst>
              <a:ext uri="{FF2B5EF4-FFF2-40B4-BE49-F238E27FC236}">
                <a16:creationId xmlns:a16="http://schemas.microsoft.com/office/drawing/2014/main" id="{0C3AA44B-F024-4AB6-AEDB-5E20AA35A9B1}"/>
              </a:ext>
            </a:extLst>
          </p:cNvPr>
          <p:cNvSpPr txBox="1"/>
          <p:nvPr/>
        </p:nvSpPr>
        <p:spPr>
          <a:xfrm>
            <a:off x="4310742" y="4288283"/>
            <a:ext cx="7446839" cy="1938992"/>
          </a:xfrm>
          <a:prstGeom prst="rect">
            <a:avLst/>
          </a:prstGeom>
          <a:solidFill>
            <a:srgbClr val="92D050"/>
          </a:solidFill>
        </p:spPr>
        <p:txBody>
          <a:bodyPr wrap="square">
            <a:spAutoFit/>
          </a:bodyPr>
          <a:lstStyle/>
          <a:p>
            <a:pPr marL="0" indent="0">
              <a:buNone/>
            </a:pPr>
            <a:r>
              <a:rPr lang="en-GB" sz="2400" dirty="0">
                <a:solidFill>
                  <a:schemeClr val="bg1"/>
                </a:solidFill>
                <a:latin typeface="Arial" panose="020B0604020202020204" pitchFamily="34" charset="0"/>
                <a:cs typeface="Arial" panose="020B0604020202020204" pitchFamily="34" charset="0"/>
              </a:rPr>
              <a:t>There are two scenarios to read and reflect on. </a:t>
            </a:r>
          </a:p>
          <a:p>
            <a:pPr marL="0" indent="0">
              <a:buNone/>
            </a:pPr>
            <a:r>
              <a:rPr lang="en-GB" sz="2400" dirty="0">
                <a:solidFill>
                  <a:schemeClr val="bg1"/>
                </a:solidFill>
                <a:latin typeface="Arial" panose="020B0604020202020204" pitchFamily="34" charset="0"/>
                <a:cs typeface="Arial" panose="020B0604020202020204" pitchFamily="34" charset="0"/>
              </a:rPr>
              <a:t>Think about how the children, young people and family may be feeling, what could be done to support, what could be done to prevent the issues, how can you make reasonable adjustments. </a:t>
            </a:r>
          </a:p>
        </p:txBody>
      </p:sp>
      <p:pic>
        <p:nvPicPr>
          <p:cNvPr id="4098" name="Picture 2" descr="Child in a wheelchair with teaching assistant. ">
            <a:extLst>
              <a:ext uri="{FF2B5EF4-FFF2-40B4-BE49-F238E27FC236}">
                <a16:creationId xmlns:a16="http://schemas.microsoft.com/office/drawing/2014/main" id="{47D33109-1C3C-4C43-8910-4D14BC0DB44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4368"/>
          <a:stretch/>
        </p:blipFill>
        <p:spPr bwMode="auto">
          <a:xfrm>
            <a:off x="434419" y="2411150"/>
            <a:ext cx="3521729" cy="3104280"/>
          </a:xfrm>
          <a:prstGeom prst="rect">
            <a:avLst/>
          </a:prstGeom>
          <a:ln>
            <a:solidFill>
              <a:srgbClr val="005EB8"/>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497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FAE459F-A97C-44F1-AA8C-31FD5D438BEF}"/>
              </a:ext>
            </a:extLst>
          </p:cNvPr>
          <p:cNvSpPr/>
          <p:nvPr/>
        </p:nvSpPr>
        <p:spPr>
          <a:xfrm>
            <a:off x="0" y="893200"/>
            <a:ext cx="12192000" cy="842286"/>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E3F51EC2-BB62-4559-82CF-087046AD549F}"/>
              </a:ext>
            </a:extLst>
          </p:cNvPr>
          <p:cNvSpPr>
            <a:spLocks noGrp="1"/>
          </p:cNvSpPr>
          <p:nvPr>
            <p:ph type="title"/>
          </p:nvPr>
        </p:nvSpPr>
        <p:spPr>
          <a:xfrm>
            <a:off x="1011936" y="723182"/>
            <a:ext cx="10168128" cy="1179576"/>
          </a:xfrm>
        </p:spPr>
        <p:txBody>
          <a:bodyPr>
            <a:normAutofit/>
          </a:bodyPr>
          <a:lstStyle/>
          <a:p>
            <a:r>
              <a:rPr lang="en-GB" sz="4000" dirty="0">
                <a:solidFill>
                  <a:schemeClr val="bg1"/>
                </a:solidFill>
                <a:latin typeface="Arial" panose="020B0604020202020204" pitchFamily="34" charset="0"/>
                <a:cs typeface="Arial" panose="020B0604020202020204" pitchFamily="34" charset="0"/>
              </a:rPr>
              <a:t>A visit to the GP</a:t>
            </a:r>
          </a:p>
        </p:txBody>
      </p:sp>
      <p:pic>
        <p:nvPicPr>
          <p:cNvPr id="13" name="Picture 12" descr="A blue and white logo&#10;&#10;Description automatically generated with low confidence">
            <a:extLst>
              <a:ext uri="{FF2B5EF4-FFF2-40B4-BE49-F238E27FC236}">
                <a16:creationId xmlns:a16="http://schemas.microsoft.com/office/drawing/2014/main" id="{D80C2D5E-3A75-4645-8E16-C85E2198F2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281" y="162949"/>
            <a:ext cx="1362301" cy="548640"/>
          </a:xfrm>
          <a:prstGeom prst="rect">
            <a:avLst/>
          </a:prstGeom>
        </p:spPr>
      </p:pic>
      <p:sp>
        <p:nvSpPr>
          <p:cNvPr id="20" name="Rectangle 19">
            <a:extLst>
              <a:ext uri="{FF2B5EF4-FFF2-40B4-BE49-F238E27FC236}">
                <a16:creationId xmlns:a16="http://schemas.microsoft.com/office/drawing/2014/main" id="{D337EEB9-3337-48B5-96D8-D4EE6062D5C3}"/>
              </a:ext>
            </a:extLst>
          </p:cNvPr>
          <p:cNvSpPr/>
          <p:nvPr/>
        </p:nvSpPr>
        <p:spPr>
          <a:xfrm>
            <a:off x="0" y="6429790"/>
            <a:ext cx="12192000" cy="428209"/>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2CD97F12-ACD0-44C3-825A-07AA810E1935}"/>
              </a:ext>
            </a:extLst>
          </p:cNvPr>
          <p:cNvSpPr txBox="1"/>
          <p:nvPr/>
        </p:nvSpPr>
        <p:spPr>
          <a:xfrm>
            <a:off x="5584540" y="6490005"/>
            <a:ext cx="10030097" cy="307777"/>
          </a:xfrm>
          <a:prstGeom prst="rect">
            <a:avLst/>
          </a:prstGeom>
          <a:noFill/>
        </p:spPr>
        <p:txBody>
          <a:bodyPr wrap="square">
            <a:spAutoFit/>
          </a:bodyPr>
          <a:lstStyle/>
          <a:p>
            <a:r>
              <a:rPr lang="en-GB" sz="1400" i="1" dirty="0">
                <a:solidFill>
                  <a:schemeClr val="bg1"/>
                </a:solidFill>
                <a:latin typeface="Arial" panose="020B0604020202020204" pitchFamily="34" charset="0"/>
                <a:cs typeface="Arial" panose="020B0604020202020204" pitchFamily="34" charset="0"/>
              </a:rPr>
              <a:t>Working effectively together to improve outcomes for children and young people</a:t>
            </a:r>
          </a:p>
        </p:txBody>
      </p:sp>
      <p:sp>
        <p:nvSpPr>
          <p:cNvPr id="12" name="TextBox 11">
            <a:extLst>
              <a:ext uri="{FF2B5EF4-FFF2-40B4-BE49-F238E27FC236}">
                <a16:creationId xmlns:a16="http://schemas.microsoft.com/office/drawing/2014/main" id="{8225247F-194F-4364-81DA-84615CBFF221}"/>
              </a:ext>
            </a:extLst>
          </p:cNvPr>
          <p:cNvSpPr txBox="1"/>
          <p:nvPr/>
        </p:nvSpPr>
        <p:spPr>
          <a:xfrm>
            <a:off x="420915" y="1882035"/>
            <a:ext cx="11350170" cy="4401205"/>
          </a:xfrm>
          <a:prstGeom prst="rect">
            <a:avLst/>
          </a:prstGeom>
          <a:noFill/>
        </p:spPr>
        <p:txBody>
          <a:bodyPr wrap="square">
            <a:spAutoFit/>
          </a:bodyPr>
          <a:lstStyle/>
          <a:p>
            <a:r>
              <a:rPr lang="en-GB" sz="2000" dirty="0">
                <a:latin typeface="Arial" panose="020B0604020202020204" pitchFamily="34" charset="0"/>
                <a:cs typeface="Arial" panose="020B0604020202020204" pitchFamily="34" charset="0"/>
              </a:rPr>
              <a:t>It is the half term holiday and Samir has an appointment with the GP for a rash. His sibling Alia has autism and should have been out for the day, however her support worker cancelled at the last minute. Alia found this sudden change to her plans upsetting and slept badly last night. </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The family arrive at the surgery a bit late, having had to change buses as the first one was very busy, which Alia found distressing. The surgery is also busy but they find somewhere to sit. Alia spots the children’s toys and goes to play with them. A young boy nearby loudly asks his mum ‘why is that lady playing with the baby toys?’ </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The surgery is running late and Alia needs the toilet. She is on her period and needs her mum’s support for personal care. Her brother is too young to be left alone so has to go as well. This takes some time and while they are in the bathroom, Samir’s name is called. They do not hear it.</a:t>
            </a:r>
          </a:p>
          <a:p>
            <a:endParaRPr lang="en-GB" sz="2000" dirty="0">
              <a:latin typeface="Arial" panose="020B0604020202020204" pitchFamily="34" charset="0"/>
              <a:cs typeface="Arial" panose="020B0604020202020204" pitchFamily="34" charset="0"/>
            </a:endParaRPr>
          </a:p>
          <a:p>
            <a:r>
              <a:rPr lang="en-GB" sz="2000" b="1" dirty="0">
                <a:latin typeface="Arial" panose="020B0604020202020204" pitchFamily="34" charset="0"/>
                <a:cs typeface="Arial" panose="020B0604020202020204" pitchFamily="34" charset="0"/>
              </a:rPr>
              <a:t>How would you make reasonable adjustments in your practice?</a:t>
            </a:r>
          </a:p>
        </p:txBody>
      </p:sp>
    </p:spTree>
    <p:extLst>
      <p:ext uri="{BB962C8B-B14F-4D97-AF65-F5344CB8AC3E}">
        <p14:creationId xmlns:p14="http://schemas.microsoft.com/office/powerpoint/2010/main" val="2155393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xEl>
                                              <p:pRg st="2" end="2"/>
                                            </p:txEl>
                                          </p:spTgt>
                                        </p:tgtEl>
                                        <p:attrNameLst>
                                          <p:attrName>style.visibility</p:attrName>
                                        </p:attrNameLst>
                                      </p:cBhvr>
                                      <p:to>
                                        <p:strVal val="visible"/>
                                      </p:to>
                                    </p:set>
                                    <p:animEffect transition="in" filter="fade">
                                      <p:cBhvr>
                                        <p:cTn id="14" dur="1000"/>
                                        <p:tgtEl>
                                          <p:spTgt spid="12">
                                            <p:txEl>
                                              <p:pRg st="2" end="2"/>
                                            </p:txEl>
                                          </p:spTgt>
                                        </p:tgtEl>
                                      </p:cBhvr>
                                    </p:animEffect>
                                    <p:anim calcmode="lin" valueType="num">
                                      <p:cBhvr>
                                        <p:cTn id="15"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xEl>
                                              <p:pRg st="4" end="4"/>
                                            </p:txEl>
                                          </p:spTgt>
                                        </p:tgtEl>
                                        <p:attrNameLst>
                                          <p:attrName>style.visibility</p:attrName>
                                        </p:attrNameLst>
                                      </p:cBhvr>
                                      <p:to>
                                        <p:strVal val="visible"/>
                                      </p:to>
                                    </p:set>
                                    <p:animEffect transition="in" filter="fade">
                                      <p:cBhvr>
                                        <p:cTn id="21" dur="1000"/>
                                        <p:tgtEl>
                                          <p:spTgt spid="12">
                                            <p:txEl>
                                              <p:pRg st="4" end="4"/>
                                            </p:txEl>
                                          </p:spTgt>
                                        </p:tgtEl>
                                      </p:cBhvr>
                                    </p:animEffect>
                                    <p:anim calcmode="lin" valueType="num">
                                      <p:cBhvr>
                                        <p:cTn id="22"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xEl>
                                              <p:pRg st="6" end="6"/>
                                            </p:txEl>
                                          </p:spTgt>
                                        </p:tgtEl>
                                        <p:attrNameLst>
                                          <p:attrName>style.visibility</p:attrName>
                                        </p:attrNameLst>
                                      </p:cBhvr>
                                      <p:to>
                                        <p:strVal val="visible"/>
                                      </p:to>
                                    </p:set>
                                    <p:animEffect transition="in" filter="fade">
                                      <p:cBhvr>
                                        <p:cTn id="28" dur="1000"/>
                                        <p:tgtEl>
                                          <p:spTgt spid="12">
                                            <p:txEl>
                                              <p:pRg st="6" end="6"/>
                                            </p:txEl>
                                          </p:spTgt>
                                        </p:tgtEl>
                                      </p:cBhvr>
                                    </p:animEffect>
                                    <p:anim calcmode="lin" valueType="num">
                                      <p:cBhvr>
                                        <p:cTn id="29" dur="1000" fill="hold"/>
                                        <p:tgtEl>
                                          <p:spTgt spid="12">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1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FAE459F-A97C-44F1-AA8C-31FD5D438BEF}"/>
              </a:ext>
            </a:extLst>
          </p:cNvPr>
          <p:cNvSpPr/>
          <p:nvPr/>
        </p:nvSpPr>
        <p:spPr>
          <a:xfrm>
            <a:off x="0" y="893200"/>
            <a:ext cx="12192000" cy="842286"/>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E3F51EC2-BB62-4559-82CF-087046AD549F}"/>
              </a:ext>
            </a:extLst>
          </p:cNvPr>
          <p:cNvSpPr>
            <a:spLocks noGrp="1"/>
          </p:cNvSpPr>
          <p:nvPr>
            <p:ph type="title"/>
          </p:nvPr>
        </p:nvSpPr>
        <p:spPr>
          <a:xfrm>
            <a:off x="1011936" y="723182"/>
            <a:ext cx="10168128" cy="1179576"/>
          </a:xfrm>
        </p:spPr>
        <p:txBody>
          <a:bodyPr>
            <a:normAutofit/>
          </a:bodyPr>
          <a:lstStyle/>
          <a:p>
            <a:r>
              <a:rPr lang="en-GB" sz="4000" dirty="0">
                <a:solidFill>
                  <a:schemeClr val="bg1"/>
                </a:solidFill>
                <a:latin typeface="Arial" panose="020B0604020202020204" pitchFamily="34" charset="0"/>
                <a:cs typeface="Arial" panose="020B0604020202020204" pitchFamily="34" charset="0"/>
              </a:rPr>
              <a:t>A physio appointment</a:t>
            </a:r>
          </a:p>
        </p:txBody>
      </p:sp>
      <p:pic>
        <p:nvPicPr>
          <p:cNvPr id="13" name="Picture 12" descr="A blue and white logo&#10;&#10;Description automatically generated with low confidence">
            <a:extLst>
              <a:ext uri="{FF2B5EF4-FFF2-40B4-BE49-F238E27FC236}">
                <a16:creationId xmlns:a16="http://schemas.microsoft.com/office/drawing/2014/main" id="{D80C2D5E-3A75-4645-8E16-C85E2198F2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281" y="162949"/>
            <a:ext cx="1362301" cy="548640"/>
          </a:xfrm>
          <a:prstGeom prst="rect">
            <a:avLst/>
          </a:prstGeom>
        </p:spPr>
      </p:pic>
      <p:sp>
        <p:nvSpPr>
          <p:cNvPr id="20" name="Rectangle 19">
            <a:extLst>
              <a:ext uri="{FF2B5EF4-FFF2-40B4-BE49-F238E27FC236}">
                <a16:creationId xmlns:a16="http://schemas.microsoft.com/office/drawing/2014/main" id="{D337EEB9-3337-48B5-96D8-D4EE6062D5C3}"/>
              </a:ext>
            </a:extLst>
          </p:cNvPr>
          <p:cNvSpPr/>
          <p:nvPr/>
        </p:nvSpPr>
        <p:spPr>
          <a:xfrm>
            <a:off x="0" y="6429790"/>
            <a:ext cx="12192000" cy="428209"/>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2CD97F12-ACD0-44C3-825A-07AA810E1935}"/>
              </a:ext>
            </a:extLst>
          </p:cNvPr>
          <p:cNvSpPr txBox="1"/>
          <p:nvPr/>
        </p:nvSpPr>
        <p:spPr>
          <a:xfrm>
            <a:off x="5584540" y="6490005"/>
            <a:ext cx="10030097" cy="307777"/>
          </a:xfrm>
          <a:prstGeom prst="rect">
            <a:avLst/>
          </a:prstGeom>
          <a:noFill/>
        </p:spPr>
        <p:txBody>
          <a:bodyPr wrap="square">
            <a:spAutoFit/>
          </a:bodyPr>
          <a:lstStyle/>
          <a:p>
            <a:r>
              <a:rPr lang="en-GB" sz="1400" i="1" dirty="0">
                <a:solidFill>
                  <a:schemeClr val="bg1"/>
                </a:solidFill>
                <a:latin typeface="Arial" panose="020B0604020202020204" pitchFamily="34" charset="0"/>
                <a:cs typeface="Arial" panose="020B0604020202020204" pitchFamily="34" charset="0"/>
              </a:rPr>
              <a:t>Working effectively together to improve outcomes for children and young people</a:t>
            </a:r>
          </a:p>
        </p:txBody>
      </p:sp>
      <p:sp>
        <p:nvSpPr>
          <p:cNvPr id="12" name="TextBox 11">
            <a:extLst>
              <a:ext uri="{FF2B5EF4-FFF2-40B4-BE49-F238E27FC236}">
                <a16:creationId xmlns:a16="http://schemas.microsoft.com/office/drawing/2014/main" id="{8225247F-194F-4364-81DA-84615CBFF221}"/>
              </a:ext>
            </a:extLst>
          </p:cNvPr>
          <p:cNvSpPr txBox="1"/>
          <p:nvPr/>
        </p:nvSpPr>
        <p:spPr>
          <a:xfrm>
            <a:off x="420915" y="1882035"/>
            <a:ext cx="11350170" cy="4524315"/>
          </a:xfrm>
          <a:prstGeom prst="rect">
            <a:avLst/>
          </a:prstGeom>
          <a:noFill/>
        </p:spPr>
        <p:txBody>
          <a:bodyPr wrap="square">
            <a:spAutoFit/>
          </a:bodyPr>
          <a:lstStyle/>
          <a:p>
            <a:r>
              <a:rPr lang="en-GB" dirty="0">
                <a:latin typeface="Arial" panose="020B0604020202020204" pitchFamily="34" charset="0"/>
                <a:cs typeface="Arial" panose="020B0604020202020204" pitchFamily="34" charset="0"/>
              </a:rPr>
              <a:t>Lucas is a wheelchair user and has regular appointment with the physio, which has meant that he has had to leave school early. Some of his classmates say they are jealous that he gets regular time out of school, but Lucas feels that it makes him stand out.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Lucas and his dad are early for the appointment, but had an issue on the tram as the wheelchair spaces were taken up by pushchairs which had not been folded. Lucas’ dad found one of the owners and asked him to make space, which he did somewhat begrudgingly.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There is a new receptionist on the desk. Lucas’s parents encourage him to take as much responsibility as possible for his healthcare, so Lucas approaches the lower section of the front desk, although the receptionist is on the phone and doesn’t see him straight away. He attracts her attention and gives his name and appointment time, but has to repeat it several times as she does not understand him.</a:t>
            </a:r>
          </a:p>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How would you ensure children, young people and families have their needs met whilst utilising health provisions? Do you check health records prior to the appointment for communication needs or ask for preferred communication methods?</a:t>
            </a:r>
          </a:p>
        </p:txBody>
      </p:sp>
    </p:spTree>
    <p:extLst>
      <p:ext uri="{BB962C8B-B14F-4D97-AF65-F5344CB8AC3E}">
        <p14:creationId xmlns:p14="http://schemas.microsoft.com/office/powerpoint/2010/main" val="753662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xEl>
                                              <p:pRg st="2" end="2"/>
                                            </p:txEl>
                                          </p:spTgt>
                                        </p:tgtEl>
                                        <p:attrNameLst>
                                          <p:attrName>style.visibility</p:attrName>
                                        </p:attrNameLst>
                                      </p:cBhvr>
                                      <p:to>
                                        <p:strVal val="visible"/>
                                      </p:to>
                                    </p:set>
                                    <p:animEffect transition="in" filter="fade">
                                      <p:cBhvr>
                                        <p:cTn id="14" dur="1000"/>
                                        <p:tgtEl>
                                          <p:spTgt spid="12">
                                            <p:txEl>
                                              <p:pRg st="2" end="2"/>
                                            </p:txEl>
                                          </p:spTgt>
                                        </p:tgtEl>
                                      </p:cBhvr>
                                    </p:animEffect>
                                    <p:anim calcmode="lin" valueType="num">
                                      <p:cBhvr>
                                        <p:cTn id="15"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xEl>
                                              <p:pRg st="4" end="4"/>
                                            </p:txEl>
                                          </p:spTgt>
                                        </p:tgtEl>
                                        <p:attrNameLst>
                                          <p:attrName>style.visibility</p:attrName>
                                        </p:attrNameLst>
                                      </p:cBhvr>
                                      <p:to>
                                        <p:strVal val="visible"/>
                                      </p:to>
                                    </p:set>
                                    <p:animEffect transition="in" filter="fade">
                                      <p:cBhvr>
                                        <p:cTn id="21" dur="1000"/>
                                        <p:tgtEl>
                                          <p:spTgt spid="12">
                                            <p:txEl>
                                              <p:pRg st="4" end="4"/>
                                            </p:txEl>
                                          </p:spTgt>
                                        </p:tgtEl>
                                      </p:cBhvr>
                                    </p:animEffect>
                                    <p:anim calcmode="lin" valueType="num">
                                      <p:cBhvr>
                                        <p:cTn id="22"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xEl>
                                              <p:pRg st="6" end="6"/>
                                            </p:txEl>
                                          </p:spTgt>
                                        </p:tgtEl>
                                        <p:attrNameLst>
                                          <p:attrName>style.visibility</p:attrName>
                                        </p:attrNameLst>
                                      </p:cBhvr>
                                      <p:to>
                                        <p:strVal val="visible"/>
                                      </p:to>
                                    </p:set>
                                    <p:animEffect transition="in" filter="fade">
                                      <p:cBhvr>
                                        <p:cTn id="28" dur="1000"/>
                                        <p:tgtEl>
                                          <p:spTgt spid="12">
                                            <p:txEl>
                                              <p:pRg st="6" end="6"/>
                                            </p:txEl>
                                          </p:spTgt>
                                        </p:tgtEl>
                                      </p:cBhvr>
                                    </p:animEffect>
                                    <p:anim calcmode="lin" valueType="num">
                                      <p:cBhvr>
                                        <p:cTn id="29" dur="1000" fill="hold"/>
                                        <p:tgtEl>
                                          <p:spTgt spid="12">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1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FAE459F-A97C-44F1-AA8C-31FD5D438BEF}"/>
              </a:ext>
            </a:extLst>
          </p:cNvPr>
          <p:cNvSpPr/>
          <p:nvPr/>
        </p:nvSpPr>
        <p:spPr>
          <a:xfrm>
            <a:off x="0" y="893200"/>
            <a:ext cx="12192000" cy="842286"/>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p:txBody>
      </p:sp>
      <p:sp>
        <p:nvSpPr>
          <p:cNvPr id="2" name="Title 1">
            <a:extLst>
              <a:ext uri="{FF2B5EF4-FFF2-40B4-BE49-F238E27FC236}">
                <a16:creationId xmlns:a16="http://schemas.microsoft.com/office/drawing/2014/main" id="{E3F51EC2-BB62-4559-82CF-087046AD549F}"/>
              </a:ext>
            </a:extLst>
          </p:cNvPr>
          <p:cNvSpPr>
            <a:spLocks noGrp="1"/>
          </p:cNvSpPr>
          <p:nvPr>
            <p:ph type="title"/>
          </p:nvPr>
        </p:nvSpPr>
        <p:spPr>
          <a:xfrm>
            <a:off x="1011936" y="723182"/>
            <a:ext cx="10168128" cy="1179576"/>
          </a:xfrm>
        </p:spPr>
        <p:txBody>
          <a:bodyPr>
            <a:normAutofit/>
          </a:bodyPr>
          <a:lstStyle/>
          <a:p>
            <a:r>
              <a:rPr lang="en-GB" sz="4000" dirty="0">
                <a:solidFill>
                  <a:schemeClr val="bg1"/>
                </a:solidFill>
                <a:latin typeface="Arial" panose="020B0604020202020204" pitchFamily="34" charset="0"/>
                <a:cs typeface="Arial" panose="020B0604020202020204" pitchFamily="34" charset="0"/>
              </a:rPr>
              <a:t>Thinking about parent carers</a:t>
            </a:r>
          </a:p>
        </p:txBody>
      </p:sp>
      <p:pic>
        <p:nvPicPr>
          <p:cNvPr id="13" name="Picture 12" descr="A blue and white logo&#10;&#10;Description automatically generated with low confidence">
            <a:extLst>
              <a:ext uri="{FF2B5EF4-FFF2-40B4-BE49-F238E27FC236}">
                <a16:creationId xmlns:a16="http://schemas.microsoft.com/office/drawing/2014/main" id="{D80C2D5E-3A75-4645-8E16-C85E2198F2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281" y="162949"/>
            <a:ext cx="1362301" cy="548640"/>
          </a:xfrm>
          <a:prstGeom prst="rect">
            <a:avLst/>
          </a:prstGeom>
        </p:spPr>
      </p:pic>
      <p:graphicFrame>
        <p:nvGraphicFramePr>
          <p:cNvPr id="15" name="Content Placeholder 3">
            <a:extLst>
              <a:ext uri="{FF2B5EF4-FFF2-40B4-BE49-F238E27FC236}">
                <a16:creationId xmlns:a16="http://schemas.microsoft.com/office/drawing/2014/main" id="{F4EE6925-03F7-4227-B1C8-CFFD45AE05BE}"/>
              </a:ext>
            </a:extLst>
          </p:cNvPr>
          <p:cNvGraphicFramePr>
            <a:graphicFrameLocks/>
          </p:cNvGraphicFramePr>
          <p:nvPr>
            <p:extLst>
              <p:ext uri="{D42A27DB-BD31-4B8C-83A1-F6EECF244321}">
                <p14:modId xmlns:p14="http://schemas.microsoft.com/office/powerpoint/2010/main" val="1189097576"/>
              </p:ext>
            </p:extLst>
          </p:nvPr>
        </p:nvGraphicFramePr>
        <p:xfrm>
          <a:off x="1011932" y="3623013"/>
          <a:ext cx="10351480" cy="26357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Rectangle 19">
            <a:extLst>
              <a:ext uri="{FF2B5EF4-FFF2-40B4-BE49-F238E27FC236}">
                <a16:creationId xmlns:a16="http://schemas.microsoft.com/office/drawing/2014/main" id="{D337EEB9-3337-48B5-96D8-D4EE6062D5C3}"/>
              </a:ext>
            </a:extLst>
          </p:cNvPr>
          <p:cNvSpPr/>
          <p:nvPr/>
        </p:nvSpPr>
        <p:spPr>
          <a:xfrm>
            <a:off x="0" y="6429790"/>
            <a:ext cx="12192000" cy="428209"/>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2CD97F12-ACD0-44C3-825A-07AA810E1935}"/>
              </a:ext>
            </a:extLst>
          </p:cNvPr>
          <p:cNvSpPr txBox="1"/>
          <p:nvPr/>
        </p:nvSpPr>
        <p:spPr>
          <a:xfrm>
            <a:off x="5584540" y="6490005"/>
            <a:ext cx="10030097" cy="307777"/>
          </a:xfrm>
          <a:prstGeom prst="rect">
            <a:avLst/>
          </a:prstGeom>
          <a:noFill/>
        </p:spPr>
        <p:txBody>
          <a:bodyPr wrap="square">
            <a:spAutoFit/>
          </a:bodyPr>
          <a:lstStyle/>
          <a:p>
            <a:r>
              <a:rPr lang="en-GB" sz="1400" i="1" dirty="0">
                <a:solidFill>
                  <a:schemeClr val="bg1"/>
                </a:solidFill>
                <a:latin typeface="Arial" panose="020B0604020202020204" pitchFamily="34" charset="0"/>
                <a:cs typeface="Arial" panose="020B0604020202020204" pitchFamily="34" charset="0"/>
              </a:rPr>
              <a:t>Working effectively together to improve outcomes for children and young people</a:t>
            </a:r>
          </a:p>
        </p:txBody>
      </p:sp>
      <p:sp>
        <p:nvSpPr>
          <p:cNvPr id="12" name="TextBox 11">
            <a:extLst>
              <a:ext uri="{FF2B5EF4-FFF2-40B4-BE49-F238E27FC236}">
                <a16:creationId xmlns:a16="http://schemas.microsoft.com/office/drawing/2014/main" id="{CDE2F51F-E1A3-4E40-8C0E-238D41E3843C}"/>
              </a:ext>
            </a:extLst>
          </p:cNvPr>
          <p:cNvSpPr txBox="1"/>
          <p:nvPr/>
        </p:nvSpPr>
        <p:spPr>
          <a:xfrm>
            <a:off x="1011932" y="2761209"/>
            <a:ext cx="10351480" cy="646331"/>
          </a:xfrm>
          <a:prstGeom prst="rect">
            <a:avLst/>
          </a:prstGeom>
          <a:noFill/>
          <a:ln w="28575">
            <a:solidFill>
              <a:srgbClr val="005EB8"/>
            </a:solidFill>
          </a:ln>
        </p:spPr>
        <p:txBody>
          <a:bodyPr wrap="square">
            <a:spAutoFit/>
          </a:bodyPr>
          <a:lstStyle/>
          <a:p>
            <a:pPr marL="0" indent="0">
              <a:buNone/>
            </a:pPr>
            <a:r>
              <a:rPr lang="en-GB" dirty="0">
                <a:latin typeface="Arial" panose="020B0604020202020204" pitchFamily="34" charset="0"/>
                <a:cs typeface="Arial" panose="020B0604020202020204" pitchFamily="34" charset="0"/>
              </a:rPr>
              <a:t>Reflect on the following common impacts for parent carers, thinking about how this might affect their health, wellbeing and enjoyment of life. What might the knock-on impacts be for their other children?</a:t>
            </a:r>
          </a:p>
        </p:txBody>
      </p:sp>
      <p:sp>
        <p:nvSpPr>
          <p:cNvPr id="17" name="TextBox 16">
            <a:extLst>
              <a:ext uri="{FF2B5EF4-FFF2-40B4-BE49-F238E27FC236}">
                <a16:creationId xmlns:a16="http://schemas.microsoft.com/office/drawing/2014/main" id="{6083D250-3CE4-4F6B-986B-0F95F7FD380A}"/>
              </a:ext>
            </a:extLst>
          </p:cNvPr>
          <p:cNvSpPr txBox="1"/>
          <p:nvPr/>
        </p:nvSpPr>
        <p:spPr>
          <a:xfrm>
            <a:off x="1011932" y="1899405"/>
            <a:ext cx="10168127" cy="646331"/>
          </a:xfrm>
          <a:prstGeom prst="rect">
            <a:avLst/>
          </a:prstGeom>
          <a:noFill/>
        </p:spPr>
        <p:txBody>
          <a:bodyPr wrap="square">
            <a:spAutoFit/>
          </a:bodyPr>
          <a:lstStyle/>
          <a:p>
            <a:pPr marL="0" indent="0">
              <a:buNone/>
            </a:pPr>
            <a:r>
              <a:rPr lang="en-GB" sz="1800" dirty="0">
                <a:latin typeface="Arial" panose="020B0604020202020204" pitchFamily="34" charset="0"/>
                <a:cs typeface="Arial" panose="020B0604020202020204" pitchFamily="34" charset="0"/>
              </a:rPr>
              <a:t>Being a parent of any child or young person has its challenges, but you can see from these scenarios that being the parent carer of a child or young person with SEND brings more than most.</a:t>
            </a:r>
          </a:p>
        </p:txBody>
      </p:sp>
    </p:spTree>
    <p:extLst>
      <p:ext uri="{BB962C8B-B14F-4D97-AF65-F5344CB8AC3E}">
        <p14:creationId xmlns:p14="http://schemas.microsoft.com/office/powerpoint/2010/main" val="74385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P spid="12" grpId="0" animBg="1"/>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FAE459F-A97C-44F1-AA8C-31FD5D438BEF}"/>
              </a:ext>
            </a:extLst>
          </p:cNvPr>
          <p:cNvSpPr/>
          <p:nvPr/>
        </p:nvSpPr>
        <p:spPr>
          <a:xfrm>
            <a:off x="0" y="893200"/>
            <a:ext cx="12192000" cy="842286"/>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p:txBody>
      </p:sp>
      <p:sp>
        <p:nvSpPr>
          <p:cNvPr id="2" name="Title 1">
            <a:extLst>
              <a:ext uri="{FF2B5EF4-FFF2-40B4-BE49-F238E27FC236}">
                <a16:creationId xmlns:a16="http://schemas.microsoft.com/office/drawing/2014/main" id="{E3F51EC2-BB62-4559-82CF-087046AD549F}"/>
              </a:ext>
            </a:extLst>
          </p:cNvPr>
          <p:cNvSpPr>
            <a:spLocks noGrp="1"/>
          </p:cNvSpPr>
          <p:nvPr>
            <p:ph type="title"/>
          </p:nvPr>
        </p:nvSpPr>
        <p:spPr>
          <a:xfrm>
            <a:off x="1011936" y="723182"/>
            <a:ext cx="10168128" cy="1179576"/>
          </a:xfrm>
        </p:spPr>
        <p:txBody>
          <a:bodyPr>
            <a:normAutofit/>
          </a:bodyPr>
          <a:lstStyle/>
          <a:p>
            <a:r>
              <a:rPr lang="en-GB" sz="4000" dirty="0">
                <a:solidFill>
                  <a:schemeClr val="bg1"/>
                </a:solidFill>
                <a:latin typeface="Arial" panose="020B0604020202020204" pitchFamily="34" charset="0"/>
                <a:cs typeface="Arial" panose="020B0604020202020204" pitchFamily="34" charset="0"/>
              </a:rPr>
              <a:t>Lived experience of parents</a:t>
            </a:r>
          </a:p>
        </p:txBody>
      </p:sp>
      <p:pic>
        <p:nvPicPr>
          <p:cNvPr id="13" name="Picture 12" descr="A blue and white logo&#10;&#10;Description automatically generated with low confidence">
            <a:extLst>
              <a:ext uri="{FF2B5EF4-FFF2-40B4-BE49-F238E27FC236}">
                <a16:creationId xmlns:a16="http://schemas.microsoft.com/office/drawing/2014/main" id="{D80C2D5E-3A75-4645-8E16-C85E2198F2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281" y="162949"/>
            <a:ext cx="1362301" cy="548640"/>
          </a:xfrm>
          <a:prstGeom prst="rect">
            <a:avLst/>
          </a:prstGeom>
        </p:spPr>
      </p:pic>
      <p:sp>
        <p:nvSpPr>
          <p:cNvPr id="20" name="Rectangle 19">
            <a:extLst>
              <a:ext uri="{FF2B5EF4-FFF2-40B4-BE49-F238E27FC236}">
                <a16:creationId xmlns:a16="http://schemas.microsoft.com/office/drawing/2014/main" id="{D337EEB9-3337-48B5-96D8-D4EE6062D5C3}"/>
              </a:ext>
            </a:extLst>
          </p:cNvPr>
          <p:cNvSpPr/>
          <p:nvPr/>
        </p:nvSpPr>
        <p:spPr>
          <a:xfrm>
            <a:off x="0" y="6429790"/>
            <a:ext cx="12192000" cy="428209"/>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2CD97F12-ACD0-44C3-825A-07AA810E1935}"/>
              </a:ext>
            </a:extLst>
          </p:cNvPr>
          <p:cNvSpPr txBox="1"/>
          <p:nvPr/>
        </p:nvSpPr>
        <p:spPr>
          <a:xfrm>
            <a:off x="5584540" y="6490005"/>
            <a:ext cx="10030097" cy="307777"/>
          </a:xfrm>
          <a:prstGeom prst="rect">
            <a:avLst/>
          </a:prstGeom>
          <a:noFill/>
        </p:spPr>
        <p:txBody>
          <a:bodyPr wrap="square">
            <a:spAutoFit/>
          </a:bodyPr>
          <a:lstStyle/>
          <a:p>
            <a:r>
              <a:rPr lang="en-GB" sz="1400" i="1" dirty="0">
                <a:solidFill>
                  <a:schemeClr val="bg1"/>
                </a:solidFill>
                <a:latin typeface="Arial" panose="020B0604020202020204" pitchFamily="34" charset="0"/>
                <a:cs typeface="Arial" panose="020B0604020202020204" pitchFamily="34" charset="0"/>
              </a:rPr>
              <a:t>Working effectively together to improve outcomes for children and young people</a:t>
            </a:r>
          </a:p>
        </p:txBody>
      </p:sp>
      <p:graphicFrame>
        <p:nvGraphicFramePr>
          <p:cNvPr id="10" name="Content Placeholder 2">
            <a:extLst>
              <a:ext uri="{FF2B5EF4-FFF2-40B4-BE49-F238E27FC236}">
                <a16:creationId xmlns:a16="http://schemas.microsoft.com/office/drawing/2014/main" id="{EA209601-8030-48EB-B318-BEE4B96000F4}"/>
              </a:ext>
            </a:extLst>
          </p:cNvPr>
          <p:cNvGraphicFramePr>
            <a:graphicFrameLocks noGrp="1"/>
          </p:cNvGraphicFramePr>
          <p:nvPr>
            <p:ph idx="1"/>
            <p:extLst>
              <p:ext uri="{D42A27DB-BD31-4B8C-83A1-F6EECF244321}">
                <p14:modId xmlns:p14="http://schemas.microsoft.com/office/powerpoint/2010/main" val="2738713415"/>
              </p:ext>
            </p:extLst>
          </p:nvPr>
        </p:nvGraphicFramePr>
        <p:xfrm>
          <a:off x="838200" y="1883519"/>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3501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FAE459F-A97C-44F1-AA8C-31FD5D438BEF}"/>
              </a:ext>
            </a:extLst>
          </p:cNvPr>
          <p:cNvSpPr/>
          <p:nvPr/>
        </p:nvSpPr>
        <p:spPr>
          <a:xfrm>
            <a:off x="0" y="893200"/>
            <a:ext cx="12192000" cy="842286"/>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p:txBody>
      </p:sp>
      <p:sp>
        <p:nvSpPr>
          <p:cNvPr id="2" name="Title 1">
            <a:extLst>
              <a:ext uri="{FF2B5EF4-FFF2-40B4-BE49-F238E27FC236}">
                <a16:creationId xmlns:a16="http://schemas.microsoft.com/office/drawing/2014/main" id="{E3F51EC2-BB62-4559-82CF-087046AD549F}"/>
              </a:ext>
            </a:extLst>
          </p:cNvPr>
          <p:cNvSpPr>
            <a:spLocks noGrp="1"/>
          </p:cNvSpPr>
          <p:nvPr>
            <p:ph type="title"/>
          </p:nvPr>
        </p:nvSpPr>
        <p:spPr>
          <a:xfrm>
            <a:off x="1011936" y="723182"/>
            <a:ext cx="10168128" cy="1179576"/>
          </a:xfrm>
        </p:spPr>
        <p:txBody>
          <a:bodyPr>
            <a:normAutofit/>
          </a:bodyPr>
          <a:lstStyle/>
          <a:p>
            <a:r>
              <a:rPr lang="en-GB" sz="4000" dirty="0">
                <a:solidFill>
                  <a:schemeClr val="bg1"/>
                </a:solidFill>
                <a:latin typeface="Arial" panose="020B0604020202020204" pitchFamily="34" charset="0"/>
                <a:cs typeface="Arial" panose="020B0604020202020204" pitchFamily="34" charset="0"/>
              </a:rPr>
              <a:t>Recognising and supporting parent carers </a:t>
            </a:r>
          </a:p>
        </p:txBody>
      </p:sp>
      <p:sp>
        <p:nvSpPr>
          <p:cNvPr id="3" name="Content Placeholder 2">
            <a:extLst>
              <a:ext uri="{FF2B5EF4-FFF2-40B4-BE49-F238E27FC236}">
                <a16:creationId xmlns:a16="http://schemas.microsoft.com/office/drawing/2014/main" id="{471D6837-FF37-4857-9B74-A6486FF2702D}"/>
              </a:ext>
            </a:extLst>
          </p:cNvPr>
          <p:cNvSpPr>
            <a:spLocks noGrp="1"/>
          </p:cNvSpPr>
          <p:nvPr>
            <p:ph idx="1"/>
          </p:nvPr>
        </p:nvSpPr>
        <p:spPr>
          <a:xfrm>
            <a:off x="1011936" y="2005480"/>
            <a:ext cx="10168128" cy="3123923"/>
          </a:xfrm>
        </p:spPr>
        <p:txBody>
          <a:bodyPr>
            <a:noAutofit/>
          </a:bodyPr>
          <a:lstStyle/>
          <a:p>
            <a:pPr marL="0" indent="0">
              <a:buNone/>
            </a:pPr>
            <a:r>
              <a:rPr lang="en-GB" sz="2200" dirty="0">
                <a:latin typeface="Arial" panose="020B0604020202020204" pitchFamily="34" charset="0"/>
                <a:cs typeface="Arial" panose="020B0604020202020204" pitchFamily="34" charset="0"/>
              </a:rPr>
              <a:t>There are many ways that being officially recognised as parent carer, as opposed to simply a parent, can be helpful. Some of these are:</a:t>
            </a:r>
          </a:p>
          <a:p>
            <a:pPr>
              <a:buClr>
                <a:srgbClr val="005EB8"/>
              </a:buClr>
              <a:buFont typeface="Wingdings" panose="05000000000000000000" pitchFamily="2" charset="2"/>
              <a:buChar char="ü"/>
            </a:pPr>
            <a:r>
              <a:rPr lang="en-GB" sz="2200" dirty="0">
                <a:latin typeface="Arial" panose="020B0604020202020204" pitchFamily="34" charset="0"/>
                <a:cs typeface="Arial" panose="020B0604020202020204" pitchFamily="34" charset="0"/>
              </a:rPr>
              <a:t>Access to Carer’s Allowance </a:t>
            </a:r>
          </a:p>
          <a:p>
            <a:pPr>
              <a:buClr>
                <a:srgbClr val="005EB8"/>
              </a:buClr>
              <a:buFont typeface="Wingdings" panose="05000000000000000000" pitchFamily="2" charset="2"/>
              <a:buChar char="ü"/>
            </a:pPr>
            <a:r>
              <a:rPr lang="en-GB" sz="2200" dirty="0">
                <a:latin typeface="Arial" panose="020B0604020202020204" pitchFamily="34" charset="0"/>
                <a:cs typeface="Arial" panose="020B0604020202020204" pitchFamily="34" charset="0"/>
              </a:rPr>
              <a:t>Greater awareness, flexibility and support from GPs E.g. flu vaccine, flexible appointments, greater awareness of context of health issues </a:t>
            </a:r>
          </a:p>
          <a:p>
            <a:pPr>
              <a:buClr>
                <a:srgbClr val="005EB8"/>
              </a:buClr>
              <a:buFont typeface="Wingdings" panose="05000000000000000000" pitchFamily="2" charset="2"/>
              <a:buChar char="ü"/>
            </a:pPr>
            <a:r>
              <a:rPr lang="en-GB" sz="2200" dirty="0">
                <a:latin typeface="Arial" panose="020B0604020202020204" pitchFamily="34" charset="0"/>
                <a:cs typeface="Arial" panose="020B0604020202020204" pitchFamily="34" charset="0"/>
              </a:rPr>
              <a:t>Priority support from emergency services</a:t>
            </a:r>
          </a:p>
          <a:p>
            <a:pPr>
              <a:buClr>
                <a:srgbClr val="005EB8"/>
              </a:buClr>
              <a:buFont typeface="Wingdings" panose="05000000000000000000" pitchFamily="2" charset="2"/>
              <a:buChar char="ü"/>
            </a:pPr>
            <a:r>
              <a:rPr lang="en-GB" sz="2200" dirty="0">
                <a:latin typeface="Arial" panose="020B0604020202020204" pitchFamily="34" charset="0"/>
                <a:cs typeface="Arial" panose="020B0604020202020204" pitchFamily="34" charset="0"/>
              </a:rPr>
              <a:t>Good partnership working  and collaboration (EHCP) –  reduces duplication for families. Their story should only need to be told once. </a:t>
            </a:r>
          </a:p>
        </p:txBody>
      </p:sp>
      <p:sp>
        <p:nvSpPr>
          <p:cNvPr id="9" name="Rectangle 8">
            <a:extLst>
              <a:ext uri="{FF2B5EF4-FFF2-40B4-BE49-F238E27FC236}">
                <a16:creationId xmlns:a16="http://schemas.microsoft.com/office/drawing/2014/main" id="{5868DDFD-6D91-4C38-953C-E96DF4AD8256}"/>
              </a:ext>
            </a:extLst>
          </p:cNvPr>
          <p:cNvSpPr/>
          <p:nvPr/>
        </p:nvSpPr>
        <p:spPr>
          <a:xfrm>
            <a:off x="0" y="6429790"/>
            <a:ext cx="12192000" cy="428209"/>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F5E91B90-036C-4687-8D3F-7153FC8B3663}"/>
              </a:ext>
            </a:extLst>
          </p:cNvPr>
          <p:cNvSpPr txBox="1"/>
          <p:nvPr/>
        </p:nvSpPr>
        <p:spPr>
          <a:xfrm>
            <a:off x="5584540" y="6490005"/>
            <a:ext cx="10030097" cy="307777"/>
          </a:xfrm>
          <a:prstGeom prst="rect">
            <a:avLst/>
          </a:prstGeom>
          <a:noFill/>
        </p:spPr>
        <p:txBody>
          <a:bodyPr wrap="square">
            <a:spAutoFit/>
          </a:bodyPr>
          <a:lstStyle/>
          <a:p>
            <a:r>
              <a:rPr lang="en-GB" sz="1400" i="1" dirty="0">
                <a:solidFill>
                  <a:schemeClr val="bg1"/>
                </a:solidFill>
                <a:latin typeface="Arial" panose="020B0604020202020204" pitchFamily="34" charset="0"/>
                <a:cs typeface="Arial" panose="020B0604020202020204" pitchFamily="34" charset="0"/>
              </a:rPr>
              <a:t>Working effectively together to improve outcomes for children and young people</a:t>
            </a:r>
          </a:p>
        </p:txBody>
      </p:sp>
      <p:pic>
        <p:nvPicPr>
          <p:cNvPr id="13" name="Picture 12" descr="A blue and white logo&#10;&#10;Description automatically generated with low confidence">
            <a:extLst>
              <a:ext uri="{FF2B5EF4-FFF2-40B4-BE49-F238E27FC236}">
                <a16:creationId xmlns:a16="http://schemas.microsoft.com/office/drawing/2014/main" id="{D80C2D5E-3A75-4645-8E16-C85E2198F2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281" y="162949"/>
            <a:ext cx="1362301" cy="548640"/>
          </a:xfrm>
          <a:prstGeom prst="rect">
            <a:avLst/>
          </a:prstGeom>
        </p:spPr>
      </p:pic>
      <p:sp>
        <p:nvSpPr>
          <p:cNvPr id="10" name="TextBox 9">
            <a:extLst>
              <a:ext uri="{FF2B5EF4-FFF2-40B4-BE49-F238E27FC236}">
                <a16:creationId xmlns:a16="http://schemas.microsoft.com/office/drawing/2014/main" id="{02E7D5AC-5E60-42DF-BBBB-60C5A81AC8E7}"/>
              </a:ext>
            </a:extLst>
          </p:cNvPr>
          <p:cNvSpPr txBox="1"/>
          <p:nvPr/>
        </p:nvSpPr>
        <p:spPr>
          <a:xfrm>
            <a:off x="1011936" y="5189618"/>
            <a:ext cx="10168128" cy="1015663"/>
          </a:xfrm>
          <a:prstGeom prst="rect">
            <a:avLst/>
          </a:prstGeom>
          <a:noFill/>
        </p:spPr>
        <p:txBody>
          <a:bodyPr wrap="square">
            <a:spAutoFit/>
          </a:bodyPr>
          <a:lstStyle/>
          <a:p>
            <a:pPr marL="0" indent="0">
              <a:buNone/>
            </a:pPr>
            <a:r>
              <a:rPr lang="en-GB" sz="2000" b="1" dirty="0">
                <a:latin typeface="Arial" panose="020B0604020202020204" pitchFamily="34" charset="0"/>
                <a:cs typeface="Arial" panose="020B0604020202020204" pitchFamily="34" charset="0"/>
              </a:rPr>
              <a:t>There is no one process which can register someone for all available support, so it is important that professionals understand what is available in their context and how to signpost parent carers. </a:t>
            </a:r>
          </a:p>
        </p:txBody>
      </p:sp>
    </p:spTree>
    <p:extLst>
      <p:ext uri="{BB962C8B-B14F-4D97-AF65-F5344CB8AC3E}">
        <p14:creationId xmlns:p14="http://schemas.microsoft.com/office/powerpoint/2010/main" val="1715332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fade">
                                      <p:cBhvr>
                                        <p:cTn id="35" dur="1000"/>
                                        <p:tgtEl>
                                          <p:spTgt spid="10">
                                            <p:txEl>
                                              <p:pRg st="0" end="0"/>
                                            </p:txEl>
                                          </p:spTgt>
                                        </p:tgtEl>
                                      </p:cBhvr>
                                    </p:animEffect>
                                    <p:anim calcmode="lin" valueType="num">
                                      <p:cBhvr>
                                        <p:cTn id="36"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FAE459F-A97C-44F1-AA8C-31FD5D438BEF}"/>
              </a:ext>
            </a:extLst>
          </p:cNvPr>
          <p:cNvSpPr/>
          <p:nvPr/>
        </p:nvSpPr>
        <p:spPr>
          <a:xfrm>
            <a:off x="0" y="893200"/>
            <a:ext cx="12192000" cy="842286"/>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p:txBody>
      </p:sp>
      <p:sp>
        <p:nvSpPr>
          <p:cNvPr id="2" name="Title 1">
            <a:extLst>
              <a:ext uri="{FF2B5EF4-FFF2-40B4-BE49-F238E27FC236}">
                <a16:creationId xmlns:a16="http://schemas.microsoft.com/office/drawing/2014/main" id="{E3F51EC2-BB62-4559-82CF-087046AD549F}"/>
              </a:ext>
            </a:extLst>
          </p:cNvPr>
          <p:cNvSpPr>
            <a:spLocks noGrp="1"/>
          </p:cNvSpPr>
          <p:nvPr>
            <p:ph type="title"/>
          </p:nvPr>
        </p:nvSpPr>
        <p:spPr>
          <a:xfrm>
            <a:off x="1011936" y="723182"/>
            <a:ext cx="10168128" cy="1179576"/>
          </a:xfrm>
        </p:spPr>
        <p:txBody>
          <a:bodyPr>
            <a:normAutofit/>
          </a:bodyPr>
          <a:lstStyle/>
          <a:p>
            <a:r>
              <a:rPr lang="en-GB" sz="4000" dirty="0">
                <a:solidFill>
                  <a:schemeClr val="bg1"/>
                </a:solidFill>
                <a:latin typeface="Arial" panose="020B0604020202020204" pitchFamily="34" charset="0"/>
                <a:cs typeface="Arial" panose="020B0604020202020204" pitchFamily="34" charset="0"/>
              </a:rPr>
              <a:t>Further information locally</a:t>
            </a:r>
          </a:p>
        </p:txBody>
      </p:sp>
      <p:sp>
        <p:nvSpPr>
          <p:cNvPr id="3" name="Content Placeholder 2">
            <a:extLst>
              <a:ext uri="{FF2B5EF4-FFF2-40B4-BE49-F238E27FC236}">
                <a16:creationId xmlns:a16="http://schemas.microsoft.com/office/drawing/2014/main" id="{471D6837-FF37-4857-9B74-A6486FF2702D}"/>
              </a:ext>
            </a:extLst>
          </p:cNvPr>
          <p:cNvSpPr>
            <a:spLocks noGrp="1"/>
          </p:cNvSpPr>
          <p:nvPr>
            <p:ph idx="1"/>
          </p:nvPr>
        </p:nvSpPr>
        <p:spPr>
          <a:xfrm>
            <a:off x="1011935" y="1914351"/>
            <a:ext cx="10599493" cy="4257038"/>
          </a:xfrm>
        </p:spPr>
        <p:txBody>
          <a:bodyPr>
            <a:noAutofit/>
          </a:bodyPr>
          <a:lstStyle/>
          <a:p>
            <a:pPr marL="0" indent="0">
              <a:buNone/>
            </a:pPr>
            <a:r>
              <a:rPr lang="en-GB" sz="1700" dirty="0">
                <a:latin typeface="Arial" panose="020B0604020202020204" pitchFamily="34" charset="0"/>
                <a:cs typeface="Arial" panose="020B0604020202020204" pitchFamily="34" charset="0"/>
              </a:rPr>
              <a:t>The local support available to professionals and families varies from area to area. However, this information should be easily accessible through your area’s </a:t>
            </a:r>
            <a:r>
              <a:rPr lang="en-GB" sz="1700" b="1" dirty="0">
                <a:latin typeface="Arial" panose="020B0604020202020204" pitchFamily="34" charset="0"/>
                <a:cs typeface="Arial" panose="020B0604020202020204" pitchFamily="34" charset="0"/>
              </a:rPr>
              <a:t>Local Offer</a:t>
            </a:r>
            <a:r>
              <a:rPr lang="en-GB" sz="1700" dirty="0">
                <a:latin typeface="Arial" panose="020B0604020202020204" pitchFamily="34" charset="0"/>
                <a:cs typeface="Arial" panose="020B0604020202020204" pitchFamily="34" charset="0"/>
              </a:rPr>
              <a:t>. This is a website which all local areas are required to have by law to draw together information about support and processes.  </a:t>
            </a:r>
          </a:p>
          <a:p>
            <a:pPr>
              <a:lnSpc>
                <a:spcPct val="100000"/>
              </a:lnSpc>
              <a:spcBef>
                <a:spcPts val="0"/>
              </a:spcBef>
            </a:pPr>
            <a:r>
              <a:rPr lang="en-GB" sz="1700" dirty="0">
                <a:latin typeface="Arial" panose="020B0604020202020204" pitchFamily="34" charset="0"/>
                <a:cs typeface="Arial" panose="020B0604020202020204" pitchFamily="34" charset="0"/>
              </a:rPr>
              <a:t>North Yorkshire </a:t>
            </a:r>
            <a:r>
              <a:rPr lang="en-GB" sz="1700" dirty="0">
                <a:latin typeface="Arial" panose="020B0604020202020204" pitchFamily="34" charset="0"/>
                <a:cs typeface="Arial" panose="020B0604020202020204" pitchFamily="34" charset="0"/>
                <a:hlinkClick r:id="rId2"/>
              </a:rPr>
              <a:t>https://www.northyorks.gov.uk/send-local-offer</a:t>
            </a:r>
            <a:r>
              <a:rPr lang="en-GB" sz="1700" dirty="0">
                <a:latin typeface="Arial" panose="020B0604020202020204" pitchFamily="34" charset="0"/>
                <a:cs typeface="Arial" panose="020B0604020202020204" pitchFamily="34" charset="0"/>
              </a:rPr>
              <a:t> </a:t>
            </a:r>
          </a:p>
          <a:p>
            <a:pPr>
              <a:lnSpc>
                <a:spcPct val="100000"/>
              </a:lnSpc>
              <a:spcBef>
                <a:spcPts val="0"/>
              </a:spcBef>
            </a:pPr>
            <a:r>
              <a:rPr lang="en-GB" sz="1700" dirty="0">
                <a:latin typeface="Arial" panose="020B0604020202020204" pitchFamily="34" charset="0"/>
                <a:cs typeface="Arial" panose="020B0604020202020204" pitchFamily="34" charset="0"/>
              </a:rPr>
              <a:t>York </a:t>
            </a:r>
            <a:r>
              <a:rPr lang="en-GB" sz="1700" dirty="0">
                <a:latin typeface="Arial" panose="020B0604020202020204" pitchFamily="34" charset="0"/>
                <a:cs typeface="Arial" panose="020B0604020202020204" pitchFamily="34" charset="0"/>
                <a:hlinkClick r:id="rId3"/>
              </a:rPr>
              <a:t>https://www.yor-ok.org.uk/families/Local%20Offer/sendlocaloffer</a:t>
            </a:r>
            <a:r>
              <a:rPr lang="en-GB" sz="1700" dirty="0">
                <a:latin typeface="Arial" panose="020B0604020202020204" pitchFamily="34" charset="0"/>
                <a:cs typeface="Arial" panose="020B0604020202020204" pitchFamily="34" charset="0"/>
              </a:rPr>
              <a:t> </a:t>
            </a:r>
          </a:p>
          <a:p>
            <a:pPr marL="0" indent="0">
              <a:lnSpc>
                <a:spcPct val="100000"/>
              </a:lnSpc>
              <a:spcBef>
                <a:spcPts val="0"/>
              </a:spcBef>
              <a:buNone/>
            </a:pPr>
            <a:endParaRPr lang="en-GB" sz="1200" dirty="0">
              <a:latin typeface="Arial" panose="020B0604020202020204" pitchFamily="34" charset="0"/>
              <a:cs typeface="Arial" panose="020B0604020202020204" pitchFamily="34" charset="0"/>
            </a:endParaRPr>
          </a:p>
          <a:p>
            <a:pPr marL="0" indent="0">
              <a:buNone/>
            </a:pPr>
            <a:r>
              <a:rPr lang="en-GB" sz="1700" dirty="0">
                <a:latin typeface="Arial" panose="020B0604020202020204" pitchFamily="34" charset="0"/>
                <a:cs typeface="Arial" panose="020B0604020202020204" pitchFamily="34" charset="0"/>
              </a:rPr>
              <a:t>Most areas also have a </a:t>
            </a:r>
            <a:r>
              <a:rPr lang="en-GB" sz="1700" b="1" dirty="0">
                <a:latin typeface="Arial" panose="020B0604020202020204" pitchFamily="34" charset="0"/>
                <a:cs typeface="Arial" panose="020B0604020202020204" pitchFamily="34" charset="0"/>
              </a:rPr>
              <a:t>Parent Carer Forum.</a:t>
            </a:r>
            <a:r>
              <a:rPr lang="en-GB" sz="1700" dirty="0">
                <a:latin typeface="Arial" panose="020B0604020202020204" pitchFamily="34" charset="0"/>
                <a:cs typeface="Arial" panose="020B0604020202020204" pitchFamily="34" charset="0"/>
              </a:rPr>
              <a:t> This is group which parents can join to share experiences and concerns,  find support, and take part in shaping services and processes in their local area. </a:t>
            </a:r>
          </a:p>
          <a:p>
            <a:pPr>
              <a:lnSpc>
                <a:spcPct val="100000"/>
              </a:lnSpc>
              <a:spcBef>
                <a:spcPts val="0"/>
              </a:spcBef>
            </a:pPr>
            <a:r>
              <a:rPr lang="en-GB" sz="1700" dirty="0">
                <a:latin typeface="Arial" panose="020B0604020202020204" pitchFamily="34" charset="0"/>
                <a:cs typeface="Arial" panose="020B0604020202020204" pitchFamily="34" charset="0"/>
              </a:rPr>
              <a:t>North Yorkshire- Parent Carer Voice - 07396 641232 </a:t>
            </a:r>
            <a:r>
              <a:rPr lang="en-GB" sz="1700" dirty="0">
                <a:latin typeface="Arial" panose="020B0604020202020204" pitchFamily="34" charset="0"/>
                <a:cs typeface="Arial" panose="020B0604020202020204" pitchFamily="34" charset="0"/>
                <a:hlinkClick r:id="rId4"/>
              </a:rPr>
              <a:t>info@parentcarervoiceuk.org</a:t>
            </a:r>
            <a:endParaRPr lang="en-GB" sz="1700" dirty="0">
              <a:latin typeface="Arial" panose="020B0604020202020204" pitchFamily="34" charset="0"/>
              <a:cs typeface="Arial" panose="020B0604020202020204" pitchFamily="34" charset="0"/>
            </a:endParaRPr>
          </a:p>
          <a:p>
            <a:pPr>
              <a:lnSpc>
                <a:spcPct val="100000"/>
              </a:lnSpc>
              <a:spcBef>
                <a:spcPts val="0"/>
              </a:spcBef>
            </a:pPr>
            <a:r>
              <a:rPr lang="en-GB" sz="1700" dirty="0">
                <a:latin typeface="Arial" panose="020B0604020202020204" pitchFamily="34" charset="0"/>
                <a:cs typeface="Arial" panose="020B0604020202020204" pitchFamily="34" charset="0"/>
                <a:hlinkClick r:id="rId5"/>
              </a:rPr>
              <a:t>www.parentcarervoiceuk.org</a:t>
            </a:r>
            <a:r>
              <a:rPr lang="en-GB" sz="1700" dirty="0">
                <a:latin typeface="Arial" panose="020B0604020202020204" pitchFamily="34" charset="0"/>
                <a:cs typeface="Arial" panose="020B0604020202020204" pitchFamily="34" charset="0"/>
              </a:rPr>
              <a:t> </a:t>
            </a:r>
          </a:p>
          <a:p>
            <a:pPr marL="0" indent="0">
              <a:lnSpc>
                <a:spcPct val="100000"/>
              </a:lnSpc>
              <a:spcBef>
                <a:spcPts val="0"/>
              </a:spcBef>
              <a:buNone/>
            </a:pPr>
            <a:endParaRPr lang="en-GB" sz="1200" dirty="0">
              <a:latin typeface="Arial" panose="020B0604020202020204" pitchFamily="34" charset="0"/>
              <a:cs typeface="Arial" panose="020B0604020202020204" pitchFamily="34" charset="0"/>
            </a:endParaRPr>
          </a:p>
          <a:p>
            <a:pPr marL="0" indent="0">
              <a:lnSpc>
                <a:spcPct val="100000"/>
              </a:lnSpc>
              <a:spcBef>
                <a:spcPts val="0"/>
              </a:spcBef>
              <a:buNone/>
            </a:pPr>
            <a:r>
              <a:rPr lang="en-GB" sz="1700" dirty="0">
                <a:latin typeface="Arial" panose="020B0604020202020204" pitchFamily="34" charset="0"/>
                <a:cs typeface="Arial" panose="020B0604020202020204" pitchFamily="34" charset="0"/>
              </a:rPr>
              <a:t>York Inspirational Kids 01904 780880 </a:t>
            </a:r>
            <a:r>
              <a:rPr lang="en-GB" sz="1700" dirty="0">
                <a:latin typeface="Arial" panose="020B0604020202020204" pitchFamily="34" charset="0"/>
                <a:cs typeface="Arial" panose="020B0604020202020204" pitchFamily="34" charset="0"/>
                <a:hlinkClick r:id="rId6"/>
              </a:rPr>
              <a:t>info@yiks.co.uk</a:t>
            </a:r>
            <a:r>
              <a:rPr lang="en-GB" sz="1700" dirty="0">
                <a:latin typeface="Arial" panose="020B0604020202020204" pitchFamily="34" charset="0"/>
                <a:cs typeface="Arial" panose="020B0604020202020204" pitchFamily="34" charset="0"/>
              </a:rPr>
              <a:t> </a:t>
            </a:r>
          </a:p>
          <a:p>
            <a:pPr>
              <a:lnSpc>
                <a:spcPct val="100000"/>
              </a:lnSpc>
              <a:spcBef>
                <a:spcPts val="0"/>
              </a:spcBef>
              <a:buClr>
                <a:schemeClr val="tx1"/>
              </a:buClr>
            </a:pPr>
            <a:r>
              <a:rPr lang="en-GB" sz="17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7"/>
              </a:rPr>
              <a:t>www.yiks.co.uk</a:t>
            </a:r>
            <a:endParaRPr lang="en-GB" sz="1700" u="sng" dirty="0">
              <a:solidFill>
                <a:srgbClr val="0563C1"/>
              </a:solidFill>
              <a:effectLst/>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spcBef>
                <a:spcPts val="0"/>
              </a:spcBef>
              <a:buClr>
                <a:schemeClr val="tx1"/>
              </a:buClr>
              <a:buNone/>
            </a:pPr>
            <a:endParaRPr lang="en-GB" sz="1200" u="sng" dirty="0">
              <a:solidFill>
                <a:srgbClr val="0563C1"/>
              </a:solidFill>
              <a:latin typeface="Arial" panose="020B0604020202020204" pitchFamily="34" charset="0"/>
              <a:cs typeface="Arial" panose="020B0604020202020204" pitchFamily="34" charset="0"/>
            </a:endParaRPr>
          </a:p>
          <a:p>
            <a:pPr marL="0" indent="0">
              <a:lnSpc>
                <a:spcPct val="100000"/>
              </a:lnSpc>
              <a:spcBef>
                <a:spcPts val="0"/>
              </a:spcBef>
              <a:buClr>
                <a:schemeClr val="tx1"/>
              </a:buClr>
              <a:buNone/>
            </a:pPr>
            <a:r>
              <a:rPr lang="en-GB" sz="1700" dirty="0">
                <a:latin typeface="Arial" panose="020B0604020202020204" pitchFamily="34" charset="0"/>
                <a:cs typeface="Arial" panose="020B0604020202020204" pitchFamily="34" charset="0"/>
              </a:rPr>
              <a:t>North Yorkshire SEND Hubs - North Yorkshire County Council commissions the locality SEND hubs where families and schools can access support pre and post diagnosis from multi-disciplinary specialists on a neurodiversity needs led basis. You can contact the SEND hubs at </a:t>
            </a:r>
            <a:r>
              <a:rPr lang="en-GB" sz="1700" dirty="0">
                <a:latin typeface="Arial" panose="020B0604020202020204" pitchFamily="34" charset="0"/>
                <a:cs typeface="Arial" panose="020B0604020202020204" pitchFamily="34" charset="0"/>
                <a:hlinkClick r:id="rId8"/>
              </a:rPr>
              <a:t>NYSENDHubs@northyorks.gov.uk</a:t>
            </a:r>
            <a:r>
              <a:rPr lang="en-GB" sz="1700" dirty="0">
                <a:latin typeface="Arial" panose="020B0604020202020204" pitchFamily="34" charset="0"/>
                <a:cs typeface="Arial" panose="020B0604020202020204" pitchFamily="34" charset="0"/>
              </a:rPr>
              <a:t> </a:t>
            </a:r>
          </a:p>
        </p:txBody>
      </p:sp>
      <p:sp>
        <p:nvSpPr>
          <p:cNvPr id="9" name="Rectangle 8">
            <a:extLst>
              <a:ext uri="{FF2B5EF4-FFF2-40B4-BE49-F238E27FC236}">
                <a16:creationId xmlns:a16="http://schemas.microsoft.com/office/drawing/2014/main" id="{5868DDFD-6D91-4C38-953C-E96DF4AD8256}"/>
              </a:ext>
            </a:extLst>
          </p:cNvPr>
          <p:cNvSpPr/>
          <p:nvPr/>
        </p:nvSpPr>
        <p:spPr>
          <a:xfrm>
            <a:off x="0" y="6429790"/>
            <a:ext cx="12192000" cy="428209"/>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F5E91B90-036C-4687-8D3F-7153FC8B3663}"/>
              </a:ext>
            </a:extLst>
          </p:cNvPr>
          <p:cNvSpPr txBox="1"/>
          <p:nvPr/>
        </p:nvSpPr>
        <p:spPr>
          <a:xfrm>
            <a:off x="5584540" y="6490005"/>
            <a:ext cx="10030097" cy="307777"/>
          </a:xfrm>
          <a:prstGeom prst="rect">
            <a:avLst/>
          </a:prstGeom>
          <a:noFill/>
        </p:spPr>
        <p:txBody>
          <a:bodyPr wrap="square">
            <a:spAutoFit/>
          </a:bodyPr>
          <a:lstStyle/>
          <a:p>
            <a:r>
              <a:rPr lang="en-GB" sz="1400" i="1" dirty="0">
                <a:solidFill>
                  <a:schemeClr val="bg1"/>
                </a:solidFill>
                <a:latin typeface="Arial" panose="020B0604020202020204" pitchFamily="34" charset="0"/>
                <a:cs typeface="Arial" panose="020B0604020202020204" pitchFamily="34" charset="0"/>
              </a:rPr>
              <a:t>Working effectively together to improve outcomes for children and young people</a:t>
            </a:r>
          </a:p>
        </p:txBody>
      </p:sp>
      <p:pic>
        <p:nvPicPr>
          <p:cNvPr id="13" name="Picture 12" descr="A blue and white logo&#10;&#10;Description automatically generated with low confidence">
            <a:extLst>
              <a:ext uri="{FF2B5EF4-FFF2-40B4-BE49-F238E27FC236}">
                <a16:creationId xmlns:a16="http://schemas.microsoft.com/office/drawing/2014/main" id="{D80C2D5E-3A75-4645-8E16-C85E2198F29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95281" y="162949"/>
            <a:ext cx="1362301" cy="548640"/>
          </a:xfrm>
          <a:prstGeom prst="rect">
            <a:avLst/>
          </a:prstGeom>
        </p:spPr>
      </p:pic>
    </p:spTree>
    <p:extLst>
      <p:ext uri="{BB962C8B-B14F-4D97-AF65-F5344CB8AC3E}">
        <p14:creationId xmlns:p14="http://schemas.microsoft.com/office/powerpoint/2010/main" val="297476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FAE459F-A97C-44F1-AA8C-31FD5D438BEF}"/>
              </a:ext>
            </a:extLst>
          </p:cNvPr>
          <p:cNvSpPr/>
          <p:nvPr/>
        </p:nvSpPr>
        <p:spPr>
          <a:xfrm>
            <a:off x="0" y="893200"/>
            <a:ext cx="12192000" cy="842286"/>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p:txBody>
      </p:sp>
      <p:sp>
        <p:nvSpPr>
          <p:cNvPr id="2" name="Title 1">
            <a:extLst>
              <a:ext uri="{FF2B5EF4-FFF2-40B4-BE49-F238E27FC236}">
                <a16:creationId xmlns:a16="http://schemas.microsoft.com/office/drawing/2014/main" id="{E3F51EC2-BB62-4559-82CF-087046AD549F}"/>
              </a:ext>
            </a:extLst>
          </p:cNvPr>
          <p:cNvSpPr>
            <a:spLocks noGrp="1"/>
          </p:cNvSpPr>
          <p:nvPr>
            <p:ph type="title"/>
          </p:nvPr>
        </p:nvSpPr>
        <p:spPr>
          <a:xfrm>
            <a:off x="1011936" y="723182"/>
            <a:ext cx="10168128" cy="1179576"/>
          </a:xfrm>
        </p:spPr>
        <p:txBody>
          <a:bodyPr>
            <a:normAutofit/>
          </a:bodyPr>
          <a:lstStyle/>
          <a:p>
            <a:r>
              <a:rPr lang="en-GB" sz="4000" dirty="0">
                <a:solidFill>
                  <a:schemeClr val="bg1"/>
                </a:solidFill>
                <a:latin typeface="Arial" panose="020B0604020202020204" pitchFamily="34" charset="0"/>
                <a:cs typeface="Arial" panose="020B0604020202020204" pitchFamily="34" charset="0"/>
              </a:rPr>
              <a:t>Audience and objectives</a:t>
            </a:r>
          </a:p>
        </p:txBody>
      </p:sp>
      <p:sp>
        <p:nvSpPr>
          <p:cNvPr id="3" name="Content Placeholder 2">
            <a:extLst>
              <a:ext uri="{FF2B5EF4-FFF2-40B4-BE49-F238E27FC236}">
                <a16:creationId xmlns:a16="http://schemas.microsoft.com/office/drawing/2014/main" id="{471D6837-FF37-4857-9B74-A6486FF2702D}"/>
              </a:ext>
            </a:extLst>
          </p:cNvPr>
          <p:cNvSpPr>
            <a:spLocks noGrp="1"/>
          </p:cNvSpPr>
          <p:nvPr>
            <p:ph idx="1"/>
          </p:nvPr>
        </p:nvSpPr>
        <p:spPr>
          <a:xfrm>
            <a:off x="1011936" y="2114698"/>
            <a:ext cx="10168128" cy="3695020"/>
          </a:xfrm>
        </p:spPr>
        <p:txBody>
          <a:bodyPr>
            <a:normAutofit/>
          </a:bodyPr>
          <a:lstStyle/>
          <a:p>
            <a:pPr marL="0" indent="0" algn="just">
              <a:buNone/>
            </a:pPr>
            <a:r>
              <a:rPr lang="en-GB" sz="2200" dirty="0">
                <a:latin typeface="Arial" panose="020B0604020202020204" pitchFamily="34" charset="0"/>
                <a:cs typeface="Arial" panose="020B0604020202020204" pitchFamily="34" charset="0"/>
              </a:rPr>
              <a:t>This training is for all staff including non-clinical managers and staff working in healthcare services.</a:t>
            </a:r>
          </a:p>
          <a:p>
            <a:pPr marL="0" indent="0">
              <a:buNone/>
            </a:pPr>
            <a:endParaRPr lang="en-GB" sz="2200" dirty="0">
              <a:highlight>
                <a:srgbClr val="FFFF00"/>
              </a:highlight>
              <a:latin typeface="Arial" panose="020B0604020202020204" pitchFamily="34" charset="0"/>
              <a:cs typeface="Arial" panose="020B0604020202020204" pitchFamily="34" charset="0"/>
            </a:endParaRPr>
          </a:p>
          <a:p>
            <a:pPr marL="0" indent="0">
              <a:buNone/>
            </a:pPr>
            <a:r>
              <a:rPr lang="en-GB" sz="2200" dirty="0">
                <a:latin typeface="Arial" panose="020B0604020202020204" pitchFamily="34" charset="0"/>
                <a:cs typeface="Arial" panose="020B0604020202020204" pitchFamily="34" charset="0"/>
              </a:rPr>
              <a:t>By the end of this training you will understand:</a:t>
            </a:r>
          </a:p>
          <a:p>
            <a:pPr>
              <a:buClr>
                <a:srgbClr val="005EB8"/>
              </a:buClr>
              <a:buFont typeface="Wingdings" panose="05000000000000000000" pitchFamily="2" charset="2"/>
              <a:buChar char="ü"/>
            </a:pPr>
            <a:r>
              <a:rPr lang="en-GB" sz="2200" dirty="0">
                <a:latin typeface="Arial" panose="020B0604020202020204" pitchFamily="34" charset="0"/>
                <a:cs typeface="Arial" panose="020B0604020202020204" pitchFamily="34" charset="0"/>
              </a:rPr>
              <a:t> What SEND means</a:t>
            </a:r>
          </a:p>
          <a:p>
            <a:pPr>
              <a:buClr>
                <a:srgbClr val="005EB8"/>
              </a:buClr>
              <a:buFont typeface="Wingdings" panose="05000000000000000000" pitchFamily="2" charset="2"/>
              <a:buChar char="ü"/>
            </a:pPr>
            <a:r>
              <a:rPr lang="en-GB" sz="2200" dirty="0">
                <a:latin typeface="Arial" panose="020B0604020202020204" pitchFamily="34" charset="0"/>
                <a:cs typeface="Arial" panose="020B0604020202020204" pitchFamily="34" charset="0"/>
              </a:rPr>
              <a:t> The key points of legislation regarding SEND</a:t>
            </a:r>
          </a:p>
          <a:p>
            <a:pPr>
              <a:buClr>
                <a:srgbClr val="005EB8"/>
              </a:buClr>
              <a:buFont typeface="Wingdings" panose="05000000000000000000" pitchFamily="2" charset="2"/>
              <a:buChar char="ü"/>
            </a:pPr>
            <a:r>
              <a:rPr lang="en-GB" sz="2200" dirty="0">
                <a:latin typeface="Arial" panose="020B0604020202020204" pitchFamily="34" charset="0"/>
                <a:cs typeface="Arial" panose="020B0604020202020204" pitchFamily="34" charset="0"/>
              </a:rPr>
              <a:t> The potential impact of SEND on a family, and how families can be supported</a:t>
            </a:r>
          </a:p>
          <a:p>
            <a:pPr>
              <a:buClr>
                <a:srgbClr val="005EB8"/>
              </a:buClr>
              <a:buFont typeface="Wingdings" panose="05000000000000000000" pitchFamily="2" charset="2"/>
              <a:buChar char="ü"/>
            </a:pPr>
            <a:r>
              <a:rPr lang="en-GB" sz="2200" dirty="0">
                <a:latin typeface="Arial" panose="020B0604020202020204" pitchFamily="34" charset="0"/>
                <a:cs typeface="Arial" panose="020B0604020202020204" pitchFamily="34" charset="0"/>
              </a:rPr>
              <a:t> Where to find more information</a:t>
            </a:r>
          </a:p>
        </p:txBody>
      </p:sp>
      <p:sp>
        <p:nvSpPr>
          <p:cNvPr id="9" name="Rectangle 8">
            <a:extLst>
              <a:ext uri="{FF2B5EF4-FFF2-40B4-BE49-F238E27FC236}">
                <a16:creationId xmlns:a16="http://schemas.microsoft.com/office/drawing/2014/main" id="{5868DDFD-6D91-4C38-953C-E96DF4AD8256}"/>
              </a:ext>
            </a:extLst>
          </p:cNvPr>
          <p:cNvSpPr/>
          <p:nvPr/>
        </p:nvSpPr>
        <p:spPr>
          <a:xfrm>
            <a:off x="0" y="6429790"/>
            <a:ext cx="12192000" cy="428209"/>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F5E91B90-036C-4687-8D3F-7153FC8B3663}"/>
              </a:ext>
            </a:extLst>
          </p:cNvPr>
          <p:cNvSpPr txBox="1"/>
          <p:nvPr/>
        </p:nvSpPr>
        <p:spPr>
          <a:xfrm>
            <a:off x="5584540" y="6490005"/>
            <a:ext cx="10030097" cy="307777"/>
          </a:xfrm>
          <a:prstGeom prst="rect">
            <a:avLst/>
          </a:prstGeom>
          <a:noFill/>
        </p:spPr>
        <p:txBody>
          <a:bodyPr wrap="square">
            <a:spAutoFit/>
          </a:bodyPr>
          <a:lstStyle/>
          <a:p>
            <a:r>
              <a:rPr lang="en-GB" sz="1400" i="1" dirty="0">
                <a:solidFill>
                  <a:schemeClr val="bg1"/>
                </a:solidFill>
                <a:latin typeface="Arial" panose="020B0604020202020204" pitchFamily="34" charset="0"/>
                <a:cs typeface="Arial" panose="020B0604020202020204" pitchFamily="34" charset="0"/>
              </a:rPr>
              <a:t>Working effectively together to improve outcomes for children and young people</a:t>
            </a:r>
          </a:p>
        </p:txBody>
      </p:sp>
      <p:pic>
        <p:nvPicPr>
          <p:cNvPr id="13" name="Picture 12" descr="A blue and white logo&#10;&#10;Description automatically generated with low confidence">
            <a:extLst>
              <a:ext uri="{FF2B5EF4-FFF2-40B4-BE49-F238E27FC236}">
                <a16:creationId xmlns:a16="http://schemas.microsoft.com/office/drawing/2014/main" id="{D80C2D5E-3A75-4645-8E16-C85E2198F2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281" y="162949"/>
            <a:ext cx="1362301" cy="548640"/>
          </a:xfrm>
          <a:prstGeom prst="rect">
            <a:avLst/>
          </a:prstGeom>
        </p:spPr>
      </p:pic>
      <p:pic>
        <p:nvPicPr>
          <p:cNvPr id="5" name="Picture 4" descr="A picture containing person, indoor&#10;&#10;Description automatically generated">
            <a:extLst>
              <a:ext uri="{FF2B5EF4-FFF2-40B4-BE49-F238E27FC236}">
                <a16:creationId xmlns:a16="http://schemas.microsoft.com/office/drawing/2014/main" id="{8D690293-805E-4FEB-B6F9-C0CD8EA7EA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4794" y="2664095"/>
            <a:ext cx="2482788" cy="1655192"/>
          </a:xfrm>
          <a:prstGeom prst="rect">
            <a:avLst/>
          </a:prstGeom>
          <a:ln>
            <a:solidFill>
              <a:srgbClr val="005EB8"/>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1845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FAE459F-A97C-44F1-AA8C-31FD5D438BEF}"/>
              </a:ext>
            </a:extLst>
          </p:cNvPr>
          <p:cNvSpPr/>
          <p:nvPr/>
        </p:nvSpPr>
        <p:spPr>
          <a:xfrm>
            <a:off x="0" y="893200"/>
            <a:ext cx="12192000" cy="842286"/>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p:txBody>
      </p:sp>
      <p:sp>
        <p:nvSpPr>
          <p:cNvPr id="2" name="Title 1">
            <a:extLst>
              <a:ext uri="{FF2B5EF4-FFF2-40B4-BE49-F238E27FC236}">
                <a16:creationId xmlns:a16="http://schemas.microsoft.com/office/drawing/2014/main" id="{E3F51EC2-BB62-4559-82CF-087046AD549F}"/>
              </a:ext>
            </a:extLst>
          </p:cNvPr>
          <p:cNvSpPr>
            <a:spLocks noGrp="1"/>
          </p:cNvSpPr>
          <p:nvPr>
            <p:ph type="title"/>
          </p:nvPr>
        </p:nvSpPr>
        <p:spPr>
          <a:xfrm>
            <a:off x="1011936" y="723182"/>
            <a:ext cx="10168128" cy="1179576"/>
          </a:xfrm>
        </p:spPr>
        <p:txBody>
          <a:bodyPr>
            <a:normAutofit/>
          </a:bodyPr>
          <a:lstStyle/>
          <a:p>
            <a:r>
              <a:rPr lang="en-GB" sz="4000" dirty="0">
                <a:solidFill>
                  <a:schemeClr val="bg1"/>
                </a:solidFill>
                <a:latin typeface="Arial" panose="020B0604020202020204" pitchFamily="34" charset="0"/>
                <a:cs typeface="Arial" panose="020B0604020202020204" pitchFamily="34" charset="0"/>
              </a:rPr>
              <a:t>Further information nationally</a:t>
            </a:r>
          </a:p>
        </p:txBody>
      </p:sp>
      <p:sp>
        <p:nvSpPr>
          <p:cNvPr id="3" name="Content Placeholder 2">
            <a:extLst>
              <a:ext uri="{FF2B5EF4-FFF2-40B4-BE49-F238E27FC236}">
                <a16:creationId xmlns:a16="http://schemas.microsoft.com/office/drawing/2014/main" id="{471D6837-FF37-4857-9B74-A6486FF2702D}"/>
              </a:ext>
            </a:extLst>
          </p:cNvPr>
          <p:cNvSpPr>
            <a:spLocks noGrp="1"/>
          </p:cNvSpPr>
          <p:nvPr>
            <p:ph idx="1"/>
          </p:nvPr>
        </p:nvSpPr>
        <p:spPr>
          <a:xfrm>
            <a:off x="1011936" y="1984227"/>
            <a:ext cx="10599493" cy="4257038"/>
          </a:xfrm>
        </p:spPr>
        <p:txBody>
          <a:bodyPr>
            <a:noAutofit/>
          </a:bodyPr>
          <a:lstStyle/>
          <a:p>
            <a:pPr marL="0" lvl="0" indent="0">
              <a:buNone/>
            </a:pPr>
            <a:r>
              <a:rPr lang="en-GB" sz="2000" dirty="0">
                <a:latin typeface="Arial" panose="020B0604020202020204" pitchFamily="34" charset="0"/>
                <a:cs typeface="Arial" panose="020B0604020202020204" pitchFamily="34" charset="0"/>
              </a:rPr>
              <a:t>There is a lot of information available about SEND and how to support families sensitively and effectively. There are also a lot of condition-specific organisations working locally and nationally.</a:t>
            </a:r>
            <a:endParaRPr lang="en-US" sz="2000" dirty="0">
              <a:latin typeface="Arial" panose="020B0604020202020204" pitchFamily="34" charset="0"/>
              <a:cs typeface="Arial" panose="020B0604020202020204" pitchFamily="34" charset="0"/>
            </a:endParaRPr>
          </a:p>
          <a:p>
            <a:pPr marL="0" indent="0">
              <a:lnSpc>
                <a:spcPct val="100000"/>
              </a:lnSpc>
              <a:spcBef>
                <a:spcPts val="0"/>
              </a:spcBef>
              <a:buNone/>
            </a:pPr>
            <a:endParaRPr lang="en-GB" sz="2000" dirty="0">
              <a:latin typeface="Arial" panose="020B0604020202020204" pitchFamily="34" charset="0"/>
              <a:cs typeface="Arial" panose="020B0604020202020204" pitchFamily="34" charset="0"/>
            </a:endParaRPr>
          </a:p>
          <a:p>
            <a:pPr marL="0" lvl="0" indent="0">
              <a:buNone/>
            </a:pPr>
            <a:r>
              <a:rPr lang="en-GB" sz="2000" dirty="0">
                <a:latin typeface="Arial" panose="020B0604020202020204" pitchFamily="34" charset="0"/>
                <a:cs typeface="Arial" panose="020B0604020202020204" pitchFamily="34" charset="0"/>
              </a:rPr>
              <a:t>Some good sources of information about supporting families and understanding SEND generally are:</a:t>
            </a:r>
            <a:endParaRPr lang="en-US" sz="2000" dirty="0">
              <a:latin typeface="Arial" panose="020B0604020202020204" pitchFamily="34" charset="0"/>
              <a:cs typeface="Arial" panose="020B0604020202020204" pitchFamily="34" charset="0"/>
            </a:endParaRPr>
          </a:p>
          <a:p>
            <a:pPr marL="0" indent="0">
              <a:lnSpc>
                <a:spcPct val="100000"/>
              </a:lnSpc>
              <a:spcBef>
                <a:spcPts val="0"/>
              </a:spcBef>
              <a:buNone/>
            </a:pPr>
            <a:endParaRPr lang="en-GB" sz="2000" dirty="0">
              <a:latin typeface="Arial" panose="020B0604020202020204" pitchFamily="34" charset="0"/>
              <a:cs typeface="Arial" panose="020B0604020202020204" pitchFamily="34" charset="0"/>
            </a:endParaRPr>
          </a:p>
          <a:p>
            <a:pPr lvl="0"/>
            <a:r>
              <a:rPr lang="en-GB" sz="2000" dirty="0">
                <a:latin typeface="Arial" panose="020B0604020202020204" pitchFamily="34" charset="0"/>
                <a:cs typeface="Arial" panose="020B0604020202020204" pitchFamily="34" charset="0"/>
                <a:hlinkClick r:id="rId2"/>
              </a:rPr>
              <a:t>The Council for Disabled Children</a:t>
            </a:r>
            <a:endParaRPr lang="en-US" sz="2000" dirty="0">
              <a:latin typeface="Arial" panose="020B0604020202020204" pitchFamily="34" charset="0"/>
              <a:cs typeface="Arial" panose="020B0604020202020204" pitchFamily="34" charset="0"/>
            </a:endParaRPr>
          </a:p>
          <a:p>
            <a:pPr lvl="0"/>
            <a:r>
              <a:rPr lang="en-GB" sz="2000" dirty="0">
                <a:latin typeface="Arial" panose="020B0604020202020204" pitchFamily="34" charset="0"/>
                <a:cs typeface="Arial" panose="020B0604020202020204" pitchFamily="34" charset="0"/>
                <a:hlinkClick r:id="rId3"/>
              </a:rPr>
              <a:t>Contact</a:t>
            </a:r>
            <a:endParaRPr lang="en-US" sz="2000" dirty="0">
              <a:latin typeface="Arial" panose="020B0604020202020204" pitchFamily="34" charset="0"/>
              <a:cs typeface="Arial" panose="020B0604020202020204" pitchFamily="34" charset="0"/>
            </a:endParaRPr>
          </a:p>
          <a:p>
            <a:pPr lvl="0"/>
            <a:r>
              <a:rPr lang="en-GB" sz="2000" dirty="0">
                <a:latin typeface="Arial" panose="020B0604020202020204" pitchFamily="34" charset="0"/>
                <a:cs typeface="Arial" panose="020B0604020202020204" pitchFamily="34" charset="0"/>
                <a:hlinkClick r:id="rId4"/>
              </a:rPr>
              <a:t>Mencap</a:t>
            </a:r>
            <a:endParaRPr lang="en-US" sz="2000" dirty="0">
              <a:latin typeface="Arial" panose="020B0604020202020204" pitchFamily="34" charset="0"/>
              <a:cs typeface="Arial" panose="020B0604020202020204" pitchFamily="34" charset="0"/>
            </a:endParaRPr>
          </a:p>
          <a:p>
            <a:pPr lvl="0"/>
            <a:r>
              <a:rPr lang="en-GB" sz="2000" dirty="0">
                <a:latin typeface="Arial" panose="020B0604020202020204" pitchFamily="34" charset="0"/>
                <a:cs typeface="Arial" panose="020B0604020202020204" pitchFamily="34" charset="0"/>
                <a:hlinkClick r:id="rId5"/>
              </a:rPr>
              <a:t>National Network of Parent Carer Forums</a:t>
            </a:r>
            <a:endParaRPr lang="en-US" sz="2000"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5868DDFD-6D91-4C38-953C-E96DF4AD8256}"/>
              </a:ext>
            </a:extLst>
          </p:cNvPr>
          <p:cNvSpPr/>
          <p:nvPr/>
        </p:nvSpPr>
        <p:spPr>
          <a:xfrm>
            <a:off x="0" y="6429790"/>
            <a:ext cx="12192000" cy="428209"/>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F5E91B90-036C-4687-8D3F-7153FC8B3663}"/>
              </a:ext>
            </a:extLst>
          </p:cNvPr>
          <p:cNvSpPr txBox="1"/>
          <p:nvPr/>
        </p:nvSpPr>
        <p:spPr>
          <a:xfrm>
            <a:off x="5584540" y="6490005"/>
            <a:ext cx="10030097" cy="307777"/>
          </a:xfrm>
          <a:prstGeom prst="rect">
            <a:avLst/>
          </a:prstGeom>
          <a:noFill/>
        </p:spPr>
        <p:txBody>
          <a:bodyPr wrap="square">
            <a:spAutoFit/>
          </a:bodyPr>
          <a:lstStyle/>
          <a:p>
            <a:r>
              <a:rPr lang="en-GB" sz="1400" i="1" dirty="0">
                <a:solidFill>
                  <a:schemeClr val="bg1"/>
                </a:solidFill>
                <a:latin typeface="Arial" panose="020B0604020202020204" pitchFamily="34" charset="0"/>
                <a:cs typeface="Arial" panose="020B0604020202020204" pitchFamily="34" charset="0"/>
              </a:rPr>
              <a:t>Working effectively together to improve outcomes for children and young people</a:t>
            </a:r>
          </a:p>
        </p:txBody>
      </p:sp>
      <p:pic>
        <p:nvPicPr>
          <p:cNvPr id="13" name="Picture 12" descr="A blue and white logo&#10;&#10;Description automatically generated with low confidence">
            <a:extLst>
              <a:ext uri="{FF2B5EF4-FFF2-40B4-BE49-F238E27FC236}">
                <a16:creationId xmlns:a16="http://schemas.microsoft.com/office/drawing/2014/main" id="{D80C2D5E-3A75-4645-8E16-C85E2198F29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95281" y="162949"/>
            <a:ext cx="1362301" cy="548640"/>
          </a:xfrm>
          <a:prstGeom prst="rect">
            <a:avLst/>
          </a:prstGeom>
        </p:spPr>
      </p:pic>
      <p:pic>
        <p:nvPicPr>
          <p:cNvPr id="7170" name="Picture 2" descr="Children playing with block in a school in North Yorkshire.">
            <a:extLst>
              <a:ext uri="{FF2B5EF4-FFF2-40B4-BE49-F238E27FC236}">
                <a16:creationId xmlns:a16="http://schemas.microsoft.com/office/drawing/2014/main" id="{C1CD4F1F-5E4C-44A6-8AB5-0278B5FCBA9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10931" y="3721134"/>
            <a:ext cx="3365500" cy="2243666"/>
          </a:xfrm>
          <a:prstGeom prst="rect">
            <a:avLst/>
          </a:prstGeom>
          <a:ln>
            <a:solidFill>
              <a:srgbClr val="005EB8"/>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5593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FAE459F-A97C-44F1-AA8C-31FD5D438BEF}"/>
              </a:ext>
            </a:extLst>
          </p:cNvPr>
          <p:cNvSpPr/>
          <p:nvPr/>
        </p:nvSpPr>
        <p:spPr>
          <a:xfrm>
            <a:off x="0" y="893200"/>
            <a:ext cx="12192000" cy="842286"/>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p:txBody>
      </p:sp>
      <p:sp>
        <p:nvSpPr>
          <p:cNvPr id="2" name="Title 1">
            <a:extLst>
              <a:ext uri="{FF2B5EF4-FFF2-40B4-BE49-F238E27FC236}">
                <a16:creationId xmlns:a16="http://schemas.microsoft.com/office/drawing/2014/main" id="{E3F51EC2-BB62-4559-82CF-087046AD549F}"/>
              </a:ext>
            </a:extLst>
          </p:cNvPr>
          <p:cNvSpPr>
            <a:spLocks noGrp="1"/>
          </p:cNvSpPr>
          <p:nvPr>
            <p:ph type="title"/>
          </p:nvPr>
        </p:nvSpPr>
        <p:spPr>
          <a:xfrm>
            <a:off x="1011936" y="723182"/>
            <a:ext cx="10168128" cy="1179576"/>
          </a:xfrm>
        </p:spPr>
        <p:txBody>
          <a:bodyPr>
            <a:normAutofit/>
          </a:bodyPr>
          <a:lstStyle/>
          <a:p>
            <a:r>
              <a:rPr lang="en-GB" sz="4000" dirty="0">
                <a:solidFill>
                  <a:schemeClr val="bg1"/>
                </a:solidFill>
                <a:latin typeface="Arial" panose="020B0604020202020204" pitchFamily="34" charset="0"/>
                <a:cs typeface="Arial" panose="020B0604020202020204" pitchFamily="34" charset="0"/>
              </a:rPr>
              <a:t>Final reflections</a:t>
            </a:r>
          </a:p>
        </p:txBody>
      </p:sp>
      <p:sp>
        <p:nvSpPr>
          <p:cNvPr id="3" name="Content Placeholder 2">
            <a:extLst>
              <a:ext uri="{FF2B5EF4-FFF2-40B4-BE49-F238E27FC236}">
                <a16:creationId xmlns:a16="http://schemas.microsoft.com/office/drawing/2014/main" id="{471D6837-FF37-4857-9B74-A6486FF2702D}"/>
              </a:ext>
            </a:extLst>
          </p:cNvPr>
          <p:cNvSpPr>
            <a:spLocks noGrp="1"/>
          </p:cNvSpPr>
          <p:nvPr>
            <p:ph idx="1"/>
          </p:nvPr>
        </p:nvSpPr>
        <p:spPr>
          <a:xfrm>
            <a:off x="4760686" y="1954119"/>
            <a:ext cx="6996896" cy="4257038"/>
          </a:xfrm>
          <a:solidFill>
            <a:srgbClr val="92D050"/>
          </a:solidFill>
        </p:spPr>
        <p:txBody>
          <a:bodyPr>
            <a:noAutofit/>
          </a:bodyPr>
          <a:lstStyle/>
          <a:p>
            <a:pPr marL="0" indent="0">
              <a:buNone/>
            </a:pPr>
            <a:r>
              <a:rPr lang="en-GB" sz="2000" dirty="0">
                <a:solidFill>
                  <a:schemeClr val="bg1"/>
                </a:solidFill>
                <a:latin typeface="Arial" panose="020B0604020202020204" pitchFamily="34" charset="0"/>
                <a:cs typeface="Arial" panose="020B0604020202020204" pitchFamily="34" charset="0"/>
              </a:rPr>
              <a:t>This module has covered a lot of information. It may seem that the world of SEND is complex and difficult to navigate sensitively, however these are the key messages from this training:</a:t>
            </a:r>
          </a:p>
          <a:p>
            <a:pPr marL="0" indent="0">
              <a:buNone/>
            </a:pPr>
            <a:endParaRPr lang="en-GB" sz="800" dirty="0">
              <a:solidFill>
                <a:schemeClr val="bg1"/>
              </a:solidFill>
              <a:latin typeface="Arial" panose="020B0604020202020204" pitchFamily="34" charset="0"/>
              <a:cs typeface="Arial" panose="020B0604020202020204" pitchFamily="34" charset="0"/>
            </a:endParaRPr>
          </a:p>
          <a:p>
            <a:pPr>
              <a:buClr>
                <a:srgbClr val="005EB8"/>
              </a:buClr>
              <a:buFont typeface="Wingdings" panose="05000000000000000000" pitchFamily="2" charset="2"/>
              <a:buChar char="ü"/>
            </a:pPr>
            <a:r>
              <a:rPr lang="en-GB" sz="2000" dirty="0">
                <a:solidFill>
                  <a:schemeClr val="bg1"/>
                </a:solidFill>
                <a:latin typeface="Arial" panose="020B0604020202020204" pitchFamily="34" charset="0"/>
                <a:cs typeface="Arial" panose="020B0604020202020204" pitchFamily="34" charset="0"/>
              </a:rPr>
              <a:t>Just like safeguarding, SEND is everyone’s business</a:t>
            </a:r>
          </a:p>
          <a:p>
            <a:pPr>
              <a:buClr>
                <a:srgbClr val="005EB8"/>
              </a:buClr>
              <a:buFont typeface="Wingdings" panose="05000000000000000000" pitchFamily="2" charset="2"/>
              <a:buChar char="ü"/>
            </a:pPr>
            <a:r>
              <a:rPr lang="en-GB" sz="2000" dirty="0">
                <a:solidFill>
                  <a:schemeClr val="bg1"/>
                </a:solidFill>
                <a:latin typeface="Arial" panose="020B0604020202020204" pitchFamily="34" charset="0"/>
                <a:cs typeface="Arial" panose="020B0604020202020204" pitchFamily="34" charset="0"/>
              </a:rPr>
              <a:t>Children and young people with SEND are all individuals with their own interests, skills and abilities</a:t>
            </a:r>
          </a:p>
          <a:p>
            <a:pPr>
              <a:buClr>
                <a:srgbClr val="005EB8"/>
              </a:buClr>
              <a:buFont typeface="Wingdings" panose="05000000000000000000" pitchFamily="2" charset="2"/>
              <a:buChar char="ü"/>
            </a:pPr>
            <a:r>
              <a:rPr lang="en-GB" sz="2000" dirty="0">
                <a:solidFill>
                  <a:schemeClr val="bg1"/>
                </a:solidFill>
                <a:latin typeface="Arial" panose="020B0604020202020204" pitchFamily="34" charset="0"/>
                <a:cs typeface="Arial" panose="020B0604020202020204" pitchFamily="34" charset="0"/>
              </a:rPr>
              <a:t>Life as a child or young person with SEND, or their family member, can be tough, but small changes and positive attitudes from others can make a big difference</a:t>
            </a:r>
          </a:p>
          <a:p>
            <a:pPr>
              <a:buClr>
                <a:srgbClr val="005EB8"/>
              </a:buClr>
              <a:buFont typeface="Wingdings" panose="05000000000000000000" pitchFamily="2" charset="2"/>
              <a:buChar char="ü"/>
            </a:pPr>
            <a:r>
              <a:rPr lang="en-GB" sz="2000" dirty="0">
                <a:solidFill>
                  <a:schemeClr val="bg1"/>
                </a:solidFill>
                <a:latin typeface="Arial" panose="020B0604020202020204" pitchFamily="34" charset="0"/>
                <a:cs typeface="Arial" panose="020B0604020202020204" pitchFamily="34" charset="0"/>
              </a:rPr>
              <a:t>Understanding a child or young person’s individual needs and how to meet them helps the whole family</a:t>
            </a:r>
          </a:p>
        </p:txBody>
      </p:sp>
      <p:sp>
        <p:nvSpPr>
          <p:cNvPr id="9" name="Rectangle 8">
            <a:extLst>
              <a:ext uri="{FF2B5EF4-FFF2-40B4-BE49-F238E27FC236}">
                <a16:creationId xmlns:a16="http://schemas.microsoft.com/office/drawing/2014/main" id="{5868DDFD-6D91-4C38-953C-E96DF4AD8256}"/>
              </a:ext>
            </a:extLst>
          </p:cNvPr>
          <p:cNvSpPr/>
          <p:nvPr/>
        </p:nvSpPr>
        <p:spPr>
          <a:xfrm>
            <a:off x="0" y="6429790"/>
            <a:ext cx="12192000" cy="428209"/>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F5E91B90-036C-4687-8D3F-7153FC8B3663}"/>
              </a:ext>
            </a:extLst>
          </p:cNvPr>
          <p:cNvSpPr txBox="1"/>
          <p:nvPr/>
        </p:nvSpPr>
        <p:spPr>
          <a:xfrm>
            <a:off x="5584540" y="6490005"/>
            <a:ext cx="10030097" cy="307777"/>
          </a:xfrm>
          <a:prstGeom prst="rect">
            <a:avLst/>
          </a:prstGeom>
          <a:noFill/>
        </p:spPr>
        <p:txBody>
          <a:bodyPr wrap="square">
            <a:spAutoFit/>
          </a:bodyPr>
          <a:lstStyle/>
          <a:p>
            <a:r>
              <a:rPr lang="en-GB" sz="1400" i="1" dirty="0">
                <a:solidFill>
                  <a:schemeClr val="bg1"/>
                </a:solidFill>
                <a:latin typeface="Arial" panose="020B0604020202020204" pitchFamily="34" charset="0"/>
                <a:cs typeface="Arial" panose="020B0604020202020204" pitchFamily="34" charset="0"/>
              </a:rPr>
              <a:t>Working effectively together to improve outcomes for children and young people</a:t>
            </a:r>
          </a:p>
        </p:txBody>
      </p:sp>
      <p:pic>
        <p:nvPicPr>
          <p:cNvPr id="13" name="Picture 12" descr="A blue and white logo&#10;&#10;Description automatically generated with low confidence">
            <a:extLst>
              <a:ext uri="{FF2B5EF4-FFF2-40B4-BE49-F238E27FC236}">
                <a16:creationId xmlns:a16="http://schemas.microsoft.com/office/drawing/2014/main" id="{D80C2D5E-3A75-4645-8E16-C85E2198F2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281" y="162949"/>
            <a:ext cx="1362301" cy="548640"/>
          </a:xfrm>
          <a:prstGeom prst="rect">
            <a:avLst/>
          </a:prstGeom>
        </p:spPr>
      </p:pic>
      <p:pic>
        <p:nvPicPr>
          <p:cNvPr id="8196" name="Picture 4" descr="Children reading at North Yorkshire school.">
            <a:extLst>
              <a:ext uri="{FF2B5EF4-FFF2-40B4-BE49-F238E27FC236}">
                <a16:creationId xmlns:a16="http://schemas.microsoft.com/office/drawing/2014/main" id="{66FD8BB6-9792-4B0B-8DF8-C0CD141A81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586" y="2708889"/>
            <a:ext cx="4121246" cy="2747497"/>
          </a:xfrm>
          <a:prstGeom prst="rect">
            <a:avLst/>
          </a:prstGeom>
          <a:ln>
            <a:solidFill>
              <a:srgbClr val="005EB8"/>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5886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FAE459F-A97C-44F1-AA8C-31FD5D438BEF}"/>
              </a:ext>
            </a:extLst>
          </p:cNvPr>
          <p:cNvSpPr/>
          <p:nvPr/>
        </p:nvSpPr>
        <p:spPr>
          <a:xfrm>
            <a:off x="0" y="893200"/>
            <a:ext cx="12192000" cy="842286"/>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p:txBody>
      </p:sp>
      <p:sp>
        <p:nvSpPr>
          <p:cNvPr id="2" name="Title 1">
            <a:extLst>
              <a:ext uri="{FF2B5EF4-FFF2-40B4-BE49-F238E27FC236}">
                <a16:creationId xmlns:a16="http://schemas.microsoft.com/office/drawing/2014/main" id="{E3F51EC2-BB62-4559-82CF-087046AD549F}"/>
              </a:ext>
            </a:extLst>
          </p:cNvPr>
          <p:cNvSpPr>
            <a:spLocks noGrp="1"/>
          </p:cNvSpPr>
          <p:nvPr>
            <p:ph type="title"/>
          </p:nvPr>
        </p:nvSpPr>
        <p:spPr>
          <a:xfrm>
            <a:off x="1011936" y="723182"/>
            <a:ext cx="10168128" cy="1179576"/>
          </a:xfrm>
        </p:spPr>
        <p:txBody>
          <a:bodyPr>
            <a:normAutofit/>
          </a:bodyPr>
          <a:lstStyle/>
          <a:p>
            <a:pPr algn="ctr"/>
            <a:r>
              <a:rPr lang="en-GB" sz="4000" dirty="0">
                <a:solidFill>
                  <a:schemeClr val="bg1"/>
                </a:solidFill>
                <a:latin typeface="Arial" panose="020B0604020202020204" pitchFamily="34" charset="0"/>
                <a:cs typeface="Arial" panose="020B0604020202020204" pitchFamily="34" charset="0"/>
              </a:rPr>
              <a:t>Thank you for completing this training</a:t>
            </a:r>
          </a:p>
        </p:txBody>
      </p:sp>
      <p:sp>
        <p:nvSpPr>
          <p:cNvPr id="9" name="Rectangle 8">
            <a:extLst>
              <a:ext uri="{FF2B5EF4-FFF2-40B4-BE49-F238E27FC236}">
                <a16:creationId xmlns:a16="http://schemas.microsoft.com/office/drawing/2014/main" id="{5868DDFD-6D91-4C38-953C-E96DF4AD8256}"/>
              </a:ext>
            </a:extLst>
          </p:cNvPr>
          <p:cNvSpPr/>
          <p:nvPr/>
        </p:nvSpPr>
        <p:spPr>
          <a:xfrm>
            <a:off x="0" y="6429790"/>
            <a:ext cx="12192000" cy="428209"/>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F5E91B90-036C-4687-8D3F-7153FC8B3663}"/>
              </a:ext>
            </a:extLst>
          </p:cNvPr>
          <p:cNvSpPr txBox="1"/>
          <p:nvPr/>
        </p:nvSpPr>
        <p:spPr>
          <a:xfrm>
            <a:off x="5584540" y="6490005"/>
            <a:ext cx="10030097" cy="307777"/>
          </a:xfrm>
          <a:prstGeom prst="rect">
            <a:avLst/>
          </a:prstGeom>
          <a:noFill/>
        </p:spPr>
        <p:txBody>
          <a:bodyPr wrap="square">
            <a:spAutoFit/>
          </a:bodyPr>
          <a:lstStyle/>
          <a:p>
            <a:r>
              <a:rPr lang="en-GB" sz="1400" i="1" dirty="0">
                <a:solidFill>
                  <a:schemeClr val="bg1"/>
                </a:solidFill>
                <a:latin typeface="Arial" panose="020B0604020202020204" pitchFamily="34" charset="0"/>
                <a:cs typeface="Arial" panose="020B0604020202020204" pitchFamily="34" charset="0"/>
              </a:rPr>
              <a:t>Working effectively together to improve outcomes for children and young people</a:t>
            </a:r>
          </a:p>
        </p:txBody>
      </p:sp>
      <p:pic>
        <p:nvPicPr>
          <p:cNvPr id="13" name="Picture 12" descr="A blue and white logo&#10;&#10;Description automatically generated with low confidence">
            <a:extLst>
              <a:ext uri="{FF2B5EF4-FFF2-40B4-BE49-F238E27FC236}">
                <a16:creationId xmlns:a16="http://schemas.microsoft.com/office/drawing/2014/main" id="{D80C2D5E-3A75-4645-8E16-C85E2198F2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281" y="162949"/>
            <a:ext cx="1362301" cy="548640"/>
          </a:xfrm>
          <a:prstGeom prst="rect">
            <a:avLst/>
          </a:prstGeom>
        </p:spPr>
      </p:pic>
      <p:pic>
        <p:nvPicPr>
          <p:cNvPr id="9218" name="Picture 2" descr="Group of children outside in North Yorkshire.">
            <a:extLst>
              <a:ext uri="{FF2B5EF4-FFF2-40B4-BE49-F238E27FC236}">
                <a16:creationId xmlns:a16="http://schemas.microsoft.com/office/drawing/2014/main" id="{42B9B557-2E5C-486A-9A6D-F07FC24E4E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2" y="2177638"/>
            <a:ext cx="5715000" cy="3810000"/>
          </a:xfrm>
          <a:prstGeom prst="rect">
            <a:avLst/>
          </a:prstGeom>
          <a:ln>
            <a:solidFill>
              <a:srgbClr val="005EB8"/>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6367E10-AD6F-4291-AD4A-E0A69C4C9B9D}"/>
              </a:ext>
            </a:extLst>
          </p:cNvPr>
          <p:cNvSpPr txBox="1"/>
          <p:nvPr/>
        </p:nvSpPr>
        <p:spPr>
          <a:xfrm>
            <a:off x="9248682" y="5525973"/>
            <a:ext cx="2404475" cy="461665"/>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Images credit to </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hlinkClick r:id="rId4"/>
              </a:rPr>
              <a:t>North Yorkshire County Council </a:t>
            </a:r>
            <a:endParaRPr lang="en-GB" sz="12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234BB84-EBF5-43F3-A1CE-1E1FE5562474}"/>
              </a:ext>
            </a:extLst>
          </p:cNvPr>
          <p:cNvSpPr txBox="1"/>
          <p:nvPr/>
        </p:nvSpPr>
        <p:spPr>
          <a:xfrm>
            <a:off x="538843" y="4287810"/>
            <a:ext cx="2699657" cy="1815882"/>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Produced by:</a:t>
            </a:r>
          </a:p>
          <a:p>
            <a:pPr marL="174625" indent="-174625">
              <a:buFont typeface="Arial" panose="020B0604020202020204" pitchFamily="34" charset="0"/>
              <a:buChar char="•"/>
            </a:pPr>
            <a:r>
              <a:rPr lang="en-GB" sz="1400" dirty="0">
                <a:latin typeface="Arial" panose="020B0604020202020204" pitchFamily="34" charset="0"/>
                <a:cs typeface="Arial" panose="020B0604020202020204" pitchFamily="34" charset="0"/>
              </a:rPr>
              <a:t>North Yorkshire and York – Humber and North Yorkshire ICB</a:t>
            </a:r>
          </a:p>
          <a:p>
            <a:pPr marL="174625" indent="-174625">
              <a:buFont typeface="Arial" panose="020B0604020202020204" pitchFamily="34" charset="0"/>
              <a:buChar char="•"/>
            </a:pPr>
            <a:r>
              <a:rPr lang="en-GB" sz="1400" dirty="0">
                <a:latin typeface="Arial" panose="020B0604020202020204" pitchFamily="34" charset="0"/>
                <a:cs typeface="Arial" panose="020B0604020202020204" pitchFamily="34" charset="0"/>
              </a:rPr>
              <a:t>Parent Carer Voice</a:t>
            </a:r>
          </a:p>
          <a:p>
            <a:pPr marL="174625" indent="-174625">
              <a:buFont typeface="Arial" panose="020B0604020202020204" pitchFamily="34" charset="0"/>
              <a:buChar char="•"/>
            </a:pPr>
            <a:r>
              <a:rPr lang="en-GB" sz="1400" dirty="0">
                <a:latin typeface="Arial" panose="020B0604020202020204" pitchFamily="34" charset="0"/>
                <a:cs typeface="Arial" panose="020B0604020202020204" pitchFamily="34" charset="0"/>
              </a:rPr>
              <a:t>York Inspirational Kids </a:t>
            </a:r>
          </a:p>
          <a:p>
            <a:br>
              <a:rPr lang="en-GB" sz="1400">
                <a:latin typeface="Arial" panose="020B0604020202020204" pitchFamily="34" charset="0"/>
                <a:cs typeface="Arial" panose="020B0604020202020204" pitchFamily="34" charset="0"/>
              </a:rPr>
            </a:br>
            <a:r>
              <a:rPr lang="en-GB" sz="1400">
                <a:latin typeface="Arial" panose="020B0604020202020204" pitchFamily="34" charset="0"/>
                <a:cs typeface="Arial" panose="020B0604020202020204" pitchFamily="34" charset="0"/>
              </a:rPr>
              <a:t>August 2022</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005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FAE459F-A97C-44F1-AA8C-31FD5D438BEF}"/>
              </a:ext>
            </a:extLst>
          </p:cNvPr>
          <p:cNvSpPr/>
          <p:nvPr/>
        </p:nvSpPr>
        <p:spPr>
          <a:xfrm>
            <a:off x="0" y="893200"/>
            <a:ext cx="12192000" cy="842286"/>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p:txBody>
      </p:sp>
      <p:sp>
        <p:nvSpPr>
          <p:cNvPr id="2" name="Title 1">
            <a:extLst>
              <a:ext uri="{FF2B5EF4-FFF2-40B4-BE49-F238E27FC236}">
                <a16:creationId xmlns:a16="http://schemas.microsoft.com/office/drawing/2014/main" id="{E3F51EC2-BB62-4559-82CF-087046AD549F}"/>
              </a:ext>
            </a:extLst>
          </p:cNvPr>
          <p:cNvSpPr>
            <a:spLocks noGrp="1"/>
          </p:cNvSpPr>
          <p:nvPr>
            <p:ph type="title"/>
          </p:nvPr>
        </p:nvSpPr>
        <p:spPr>
          <a:xfrm>
            <a:off x="1011936" y="723182"/>
            <a:ext cx="10168128" cy="1179576"/>
          </a:xfrm>
        </p:spPr>
        <p:txBody>
          <a:bodyPr>
            <a:normAutofit/>
          </a:bodyPr>
          <a:lstStyle/>
          <a:p>
            <a:r>
              <a:rPr lang="en-GB" sz="4000" dirty="0">
                <a:solidFill>
                  <a:schemeClr val="bg1"/>
                </a:solidFill>
                <a:latin typeface="Arial" panose="020B0604020202020204" pitchFamily="34" charset="0"/>
                <a:cs typeface="Arial" panose="020B0604020202020204" pitchFamily="34" charset="0"/>
              </a:rPr>
              <a:t>Definitions of SEN and Disability</a:t>
            </a:r>
          </a:p>
        </p:txBody>
      </p:sp>
      <p:sp>
        <p:nvSpPr>
          <p:cNvPr id="3" name="Content Placeholder 2">
            <a:extLst>
              <a:ext uri="{FF2B5EF4-FFF2-40B4-BE49-F238E27FC236}">
                <a16:creationId xmlns:a16="http://schemas.microsoft.com/office/drawing/2014/main" id="{471D6837-FF37-4857-9B74-A6486FF2702D}"/>
              </a:ext>
            </a:extLst>
          </p:cNvPr>
          <p:cNvSpPr>
            <a:spLocks noGrp="1"/>
          </p:cNvSpPr>
          <p:nvPr>
            <p:ph idx="1"/>
          </p:nvPr>
        </p:nvSpPr>
        <p:spPr>
          <a:xfrm>
            <a:off x="1011935" y="2023190"/>
            <a:ext cx="10102907" cy="786678"/>
          </a:xfrm>
        </p:spPr>
        <p:txBody>
          <a:bodyPr>
            <a:normAutofit/>
          </a:bodyPr>
          <a:lstStyle/>
          <a:p>
            <a:pPr marL="0" indent="0" algn="just">
              <a:buNone/>
            </a:pPr>
            <a:r>
              <a:rPr lang="en-GB" sz="2200" dirty="0">
                <a:latin typeface="Arial" panose="020B0604020202020204" pitchFamily="34" charset="0"/>
                <a:cs typeface="Arial" panose="020B0604020202020204" pitchFamily="34" charset="0"/>
              </a:rPr>
              <a:t>‘Special educational needs’ and ‘disability’ are slightly different but overlapping things, although we usually group them together under the term SEND. </a:t>
            </a:r>
          </a:p>
        </p:txBody>
      </p:sp>
      <p:pic>
        <p:nvPicPr>
          <p:cNvPr id="13" name="Picture 12" descr="A blue and white logo&#10;&#10;Description automatically generated with low confidence">
            <a:extLst>
              <a:ext uri="{FF2B5EF4-FFF2-40B4-BE49-F238E27FC236}">
                <a16:creationId xmlns:a16="http://schemas.microsoft.com/office/drawing/2014/main" id="{D80C2D5E-3A75-4645-8E16-C85E2198F2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281" y="162949"/>
            <a:ext cx="1362301" cy="548640"/>
          </a:xfrm>
          <a:prstGeom prst="rect">
            <a:avLst/>
          </a:prstGeom>
        </p:spPr>
      </p:pic>
      <p:sp>
        <p:nvSpPr>
          <p:cNvPr id="10" name="TextBox 9">
            <a:extLst>
              <a:ext uri="{FF2B5EF4-FFF2-40B4-BE49-F238E27FC236}">
                <a16:creationId xmlns:a16="http://schemas.microsoft.com/office/drawing/2014/main" id="{81CEF955-4C2F-4841-BB14-29F7B95CBC71}"/>
              </a:ext>
            </a:extLst>
          </p:cNvPr>
          <p:cNvSpPr txBox="1"/>
          <p:nvPr/>
        </p:nvSpPr>
        <p:spPr>
          <a:xfrm>
            <a:off x="1011935" y="2957927"/>
            <a:ext cx="2960703" cy="2554545"/>
          </a:xfrm>
          <a:prstGeom prst="rect">
            <a:avLst/>
          </a:prstGeom>
          <a:noFill/>
          <a:ln w="28575">
            <a:solidFill>
              <a:srgbClr val="005EB8"/>
            </a:solidFill>
          </a:ln>
        </p:spPr>
        <p:txBody>
          <a:bodyPr wrap="square">
            <a:spAutoFit/>
          </a:bodyPr>
          <a:lstStyle/>
          <a:p>
            <a:pPr marL="0" indent="0">
              <a:buNone/>
            </a:pPr>
            <a:r>
              <a:rPr lang="en-GB" sz="1800" dirty="0">
                <a:latin typeface="Arial" panose="020B0604020202020204" pitchFamily="34" charset="0"/>
                <a:cs typeface="Arial" panose="020B0604020202020204" pitchFamily="34" charset="0"/>
              </a:rPr>
              <a:t>A child or young person has SEN if they have a learning difficulty or disability which calls for special educational provision to be made for him or her.</a:t>
            </a:r>
          </a:p>
          <a:p>
            <a:pPr marL="0" indent="0">
              <a:buNone/>
            </a:pPr>
            <a:endParaRPr lang="en-GB" sz="1800" dirty="0">
              <a:latin typeface="Arial" panose="020B0604020202020204" pitchFamily="34" charset="0"/>
              <a:cs typeface="Arial" panose="020B0604020202020204" pitchFamily="34" charset="0"/>
            </a:endParaRPr>
          </a:p>
          <a:p>
            <a:pPr marL="0" indent="0">
              <a:buNone/>
            </a:pPr>
            <a:r>
              <a:rPr lang="en-GB" sz="1600" i="1" dirty="0">
                <a:latin typeface="Arial" panose="020B0604020202020204" pitchFamily="34" charset="0"/>
                <a:cs typeface="Arial" panose="020B0604020202020204" pitchFamily="34" charset="0"/>
              </a:rPr>
              <a:t>SEND Code of Practice</a:t>
            </a:r>
          </a:p>
        </p:txBody>
      </p:sp>
      <p:sp>
        <p:nvSpPr>
          <p:cNvPr id="12" name="TextBox 11">
            <a:extLst>
              <a:ext uri="{FF2B5EF4-FFF2-40B4-BE49-F238E27FC236}">
                <a16:creationId xmlns:a16="http://schemas.microsoft.com/office/drawing/2014/main" id="{EA33C8E7-4F4D-4200-869E-41F7D95E586E}"/>
              </a:ext>
            </a:extLst>
          </p:cNvPr>
          <p:cNvSpPr txBox="1"/>
          <p:nvPr/>
        </p:nvSpPr>
        <p:spPr>
          <a:xfrm>
            <a:off x="7981024" y="2957927"/>
            <a:ext cx="2960704" cy="2554545"/>
          </a:xfrm>
          <a:prstGeom prst="rect">
            <a:avLst/>
          </a:prstGeom>
          <a:noFill/>
          <a:ln w="28575">
            <a:solidFill>
              <a:srgbClr val="005EB8"/>
            </a:solidFill>
          </a:ln>
        </p:spPr>
        <p:txBody>
          <a:bodyPr wrap="square">
            <a:spAutoFit/>
          </a:bodyPr>
          <a:lstStyle/>
          <a:p>
            <a:pPr marL="0" indent="0">
              <a:buNone/>
            </a:pPr>
            <a:r>
              <a:rPr lang="en-GB" sz="1800" dirty="0">
                <a:latin typeface="Arial" panose="020B0604020202020204" pitchFamily="34" charset="0"/>
                <a:cs typeface="Arial" panose="020B0604020202020204" pitchFamily="34" charset="0"/>
              </a:rPr>
              <a:t>A person is disabled if they have a physical or mental impairment that has a substantial and long-term negative effect on their ability to do normal daily activities.</a:t>
            </a:r>
          </a:p>
          <a:p>
            <a:pPr marL="0" indent="0">
              <a:buNone/>
            </a:pPr>
            <a:endParaRPr lang="en-GB" sz="1800" dirty="0">
              <a:latin typeface="Arial" panose="020B0604020202020204" pitchFamily="34" charset="0"/>
              <a:cs typeface="Arial" panose="020B0604020202020204" pitchFamily="34" charset="0"/>
            </a:endParaRPr>
          </a:p>
          <a:p>
            <a:pPr marL="0" indent="0">
              <a:buNone/>
            </a:pPr>
            <a:r>
              <a:rPr lang="en-GB" sz="1600" i="1" dirty="0">
                <a:latin typeface="Arial" panose="020B0604020202020204" pitchFamily="34" charset="0"/>
                <a:cs typeface="Arial" panose="020B0604020202020204" pitchFamily="34" charset="0"/>
              </a:rPr>
              <a:t>Equality Act 2010</a:t>
            </a:r>
          </a:p>
        </p:txBody>
      </p:sp>
      <p:pic>
        <p:nvPicPr>
          <p:cNvPr id="1026" name="Picture 2" descr="Children playing at childcare facility in North Yorkshire.">
            <a:extLst>
              <a:ext uri="{FF2B5EF4-FFF2-40B4-BE49-F238E27FC236}">
                <a16:creationId xmlns:a16="http://schemas.microsoft.com/office/drawing/2014/main" id="{BE9F2069-DC42-4467-8ED0-11046C6D3E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1803" y="3318514"/>
            <a:ext cx="2750056" cy="1833370"/>
          </a:xfrm>
          <a:prstGeom prst="rect">
            <a:avLst/>
          </a:prstGeom>
          <a:ln>
            <a:solidFill>
              <a:srgbClr val="005EB8"/>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10EB13C3-2471-450B-A85F-5790A9C3E694}"/>
              </a:ext>
            </a:extLst>
          </p:cNvPr>
          <p:cNvSpPr/>
          <p:nvPr/>
        </p:nvSpPr>
        <p:spPr>
          <a:xfrm>
            <a:off x="0" y="6429790"/>
            <a:ext cx="12192000" cy="428209"/>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C2FC72C9-C7AA-4CC4-9842-6B65E920A6B3}"/>
              </a:ext>
            </a:extLst>
          </p:cNvPr>
          <p:cNvSpPr txBox="1"/>
          <p:nvPr/>
        </p:nvSpPr>
        <p:spPr>
          <a:xfrm>
            <a:off x="5584540" y="6490005"/>
            <a:ext cx="10030097" cy="307777"/>
          </a:xfrm>
          <a:prstGeom prst="rect">
            <a:avLst/>
          </a:prstGeom>
          <a:noFill/>
        </p:spPr>
        <p:txBody>
          <a:bodyPr wrap="square">
            <a:spAutoFit/>
          </a:bodyPr>
          <a:lstStyle/>
          <a:p>
            <a:r>
              <a:rPr lang="en-GB" sz="1400" i="1" dirty="0">
                <a:solidFill>
                  <a:schemeClr val="bg1"/>
                </a:solidFill>
                <a:latin typeface="Arial" panose="020B0604020202020204" pitchFamily="34" charset="0"/>
                <a:cs typeface="Arial" panose="020B0604020202020204" pitchFamily="34" charset="0"/>
              </a:rPr>
              <a:t>Working effectively together to improve outcomes for children and young people</a:t>
            </a:r>
          </a:p>
        </p:txBody>
      </p:sp>
    </p:spTree>
    <p:extLst>
      <p:ext uri="{BB962C8B-B14F-4D97-AF65-F5344CB8AC3E}">
        <p14:creationId xmlns:p14="http://schemas.microsoft.com/office/powerpoint/2010/main" val="1862097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FAE459F-A97C-44F1-AA8C-31FD5D438BEF}"/>
              </a:ext>
            </a:extLst>
          </p:cNvPr>
          <p:cNvSpPr/>
          <p:nvPr/>
        </p:nvSpPr>
        <p:spPr>
          <a:xfrm>
            <a:off x="0" y="893200"/>
            <a:ext cx="12192000" cy="842286"/>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p:txBody>
      </p:sp>
      <p:sp>
        <p:nvSpPr>
          <p:cNvPr id="2" name="Title 1">
            <a:extLst>
              <a:ext uri="{FF2B5EF4-FFF2-40B4-BE49-F238E27FC236}">
                <a16:creationId xmlns:a16="http://schemas.microsoft.com/office/drawing/2014/main" id="{E3F51EC2-BB62-4559-82CF-087046AD549F}"/>
              </a:ext>
            </a:extLst>
          </p:cNvPr>
          <p:cNvSpPr>
            <a:spLocks noGrp="1"/>
          </p:cNvSpPr>
          <p:nvPr>
            <p:ph type="title"/>
          </p:nvPr>
        </p:nvSpPr>
        <p:spPr>
          <a:xfrm>
            <a:off x="1011936" y="723182"/>
            <a:ext cx="10168128" cy="1179576"/>
          </a:xfrm>
        </p:spPr>
        <p:txBody>
          <a:bodyPr>
            <a:normAutofit/>
          </a:bodyPr>
          <a:lstStyle/>
          <a:p>
            <a:r>
              <a:rPr lang="en-GB" sz="4000" dirty="0">
                <a:solidFill>
                  <a:schemeClr val="bg1"/>
                </a:solidFill>
                <a:latin typeface="Arial" panose="020B0604020202020204" pitchFamily="34" charset="0"/>
                <a:cs typeface="Arial" panose="020B0604020202020204" pitchFamily="34" charset="0"/>
              </a:rPr>
              <a:t>Thinking about vulnerabilities</a:t>
            </a:r>
          </a:p>
        </p:txBody>
      </p:sp>
      <p:sp>
        <p:nvSpPr>
          <p:cNvPr id="3" name="Content Placeholder 2">
            <a:extLst>
              <a:ext uri="{FF2B5EF4-FFF2-40B4-BE49-F238E27FC236}">
                <a16:creationId xmlns:a16="http://schemas.microsoft.com/office/drawing/2014/main" id="{471D6837-FF37-4857-9B74-A6486FF2702D}"/>
              </a:ext>
            </a:extLst>
          </p:cNvPr>
          <p:cNvSpPr>
            <a:spLocks noGrp="1"/>
          </p:cNvSpPr>
          <p:nvPr>
            <p:ph idx="1"/>
          </p:nvPr>
        </p:nvSpPr>
        <p:spPr>
          <a:xfrm>
            <a:off x="1011936" y="2191925"/>
            <a:ext cx="5397743" cy="1179575"/>
          </a:xfrm>
        </p:spPr>
        <p:txBody>
          <a:bodyPr>
            <a:noAutofit/>
          </a:bodyPr>
          <a:lstStyle/>
          <a:p>
            <a:pPr marL="0" indent="0" algn="just">
              <a:buNone/>
            </a:pPr>
            <a:r>
              <a:rPr lang="en-GB" sz="2200" dirty="0">
                <a:latin typeface="Arial" panose="020B0604020202020204" pitchFamily="34" charset="0"/>
                <a:cs typeface="Arial" panose="020B0604020202020204" pitchFamily="34" charset="0"/>
              </a:rPr>
              <a:t>Children and young people with SEND are classed as ‘vulnerable’, although many of them do not like this term and would rather professionals </a:t>
            </a:r>
            <a:r>
              <a:rPr lang="en-GB" sz="2200" b="1" dirty="0">
                <a:solidFill>
                  <a:srgbClr val="005EB8"/>
                </a:solidFill>
                <a:latin typeface="Arial" panose="020B0604020202020204" pitchFamily="34" charset="0"/>
                <a:cs typeface="Arial" panose="020B0604020202020204" pitchFamily="34" charset="0"/>
              </a:rPr>
              <a:t>focus on their strengths</a:t>
            </a:r>
            <a:r>
              <a:rPr lang="en-GB" sz="2200" dirty="0">
                <a:latin typeface="Arial" panose="020B0604020202020204" pitchFamily="34" charset="0"/>
                <a:cs typeface="Arial" panose="020B0604020202020204" pitchFamily="34" charset="0"/>
              </a:rPr>
              <a:t>. </a:t>
            </a:r>
          </a:p>
          <a:p>
            <a:pPr marL="0" indent="0" algn="just">
              <a:buNone/>
            </a:pPr>
            <a:r>
              <a:rPr lang="en-GB" sz="2200" dirty="0">
                <a:latin typeface="Arial" panose="020B0604020202020204" pitchFamily="34" charset="0"/>
                <a:cs typeface="Arial" panose="020B0604020202020204" pitchFamily="34" charset="0"/>
              </a:rPr>
              <a:t>However, it is important to recognise that these children and young people </a:t>
            </a:r>
            <a:r>
              <a:rPr lang="en-GB" sz="2200" b="1" dirty="0">
                <a:solidFill>
                  <a:srgbClr val="005EB8"/>
                </a:solidFill>
                <a:latin typeface="Arial" panose="020B0604020202020204" pitchFamily="34" charset="0"/>
                <a:cs typeface="Arial" panose="020B0604020202020204" pitchFamily="34" charset="0"/>
              </a:rPr>
              <a:t>are at greater risk</a:t>
            </a:r>
            <a:r>
              <a:rPr lang="en-GB" sz="2200" b="1" dirty="0">
                <a:latin typeface="Arial" panose="020B0604020202020204" pitchFamily="34" charset="0"/>
                <a:cs typeface="Arial" panose="020B0604020202020204" pitchFamily="34" charset="0"/>
              </a:rPr>
              <a:t> </a:t>
            </a:r>
            <a:r>
              <a:rPr lang="en-GB" sz="2200" dirty="0">
                <a:latin typeface="Arial" panose="020B0604020202020204" pitchFamily="34" charset="0"/>
                <a:cs typeface="Arial" panose="020B0604020202020204" pitchFamily="34" charset="0"/>
              </a:rPr>
              <a:t>of poor physical and mental health, abuse, neglect, exploitation and earlier mortality rate.</a:t>
            </a:r>
          </a:p>
        </p:txBody>
      </p:sp>
      <p:pic>
        <p:nvPicPr>
          <p:cNvPr id="13" name="Picture 12" descr="A blue and white logo&#10;&#10;Description automatically generated with low confidence">
            <a:extLst>
              <a:ext uri="{FF2B5EF4-FFF2-40B4-BE49-F238E27FC236}">
                <a16:creationId xmlns:a16="http://schemas.microsoft.com/office/drawing/2014/main" id="{D80C2D5E-3A75-4645-8E16-C85E2198F2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281" y="162949"/>
            <a:ext cx="1362301" cy="548640"/>
          </a:xfrm>
          <a:prstGeom prst="rect">
            <a:avLst/>
          </a:prstGeom>
        </p:spPr>
      </p:pic>
      <p:pic>
        <p:nvPicPr>
          <p:cNvPr id="2050" name="Picture 2" descr="SEND student at North Yorkshire school.">
            <a:extLst>
              <a:ext uri="{FF2B5EF4-FFF2-40B4-BE49-F238E27FC236}">
                <a16:creationId xmlns:a16="http://schemas.microsoft.com/office/drawing/2014/main" id="{88E7035D-C34F-4A63-BA61-EC0B5EB87C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4931" y="2561436"/>
            <a:ext cx="3835133" cy="2556755"/>
          </a:xfrm>
          <a:prstGeom prst="rect">
            <a:avLst/>
          </a:prstGeom>
          <a:ln>
            <a:solidFill>
              <a:srgbClr val="005EB8"/>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6E10409B-65D7-4C04-AFE0-298C835F2A4B}"/>
              </a:ext>
            </a:extLst>
          </p:cNvPr>
          <p:cNvSpPr/>
          <p:nvPr/>
        </p:nvSpPr>
        <p:spPr>
          <a:xfrm>
            <a:off x="0" y="6429790"/>
            <a:ext cx="12192000" cy="428209"/>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44C93D55-6EC1-4F24-BAFF-DD19C6C6ECA5}"/>
              </a:ext>
            </a:extLst>
          </p:cNvPr>
          <p:cNvSpPr txBox="1"/>
          <p:nvPr/>
        </p:nvSpPr>
        <p:spPr>
          <a:xfrm>
            <a:off x="5584540" y="6490005"/>
            <a:ext cx="10030097" cy="307777"/>
          </a:xfrm>
          <a:prstGeom prst="rect">
            <a:avLst/>
          </a:prstGeom>
          <a:noFill/>
        </p:spPr>
        <p:txBody>
          <a:bodyPr wrap="square">
            <a:spAutoFit/>
          </a:bodyPr>
          <a:lstStyle/>
          <a:p>
            <a:r>
              <a:rPr lang="en-GB" sz="1400" i="1" dirty="0">
                <a:solidFill>
                  <a:schemeClr val="bg1"/>
                </a:solidFill>
                <a:latin typeface="Arial" panose="020B0604020202020204" pitchFamily="34" charset="0"/>
                <a:cs typeface="Arial" panose="020B0604020202020204" pitchFamily="34" charset="0"/>
              </a:rPr>
              <a:t>Working effectively together to improve outcomes for children and young people</a:t>
            </a:r>
          </a:p>
        </p:txBody>
      </p:sp>
    </p:spTree>
    <p:extLst>
      <p:ext uri="{BB962C8B-B14F-4D97-AF65-F5344CB8AC3E}">
        <p14:creationId xmlns:p14="http://schemas.microsoft.com/office/powerpoint/2010/main" val="324241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FAE459F-A97C-44F1-AA8C-31FD5D438BEF}"/>
              </a:ext>
            </a:extLst>
          </p:cNvPr>
          <p:cNvSpPr/>
          <p:nvPr/>
        </p:nvSpPr>
        <p:spPr>
          <a:xfrm>
            <a:off x="0" y="893200"/>
            <a:ext cx="12192000" cy="842286"/>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p:txBody>
      </p:sp>
      <p:sp>
        <p:nvSpPr>
          <p:cNvPr id="2" name="Title 1">
            <a:extLst>
              <a:ext uri="{FF2B5EF4-FFF2-40B4-BE49-F238E27FC236}">
                <a16:creationId xmlns:a16="http://schemas.microsoft.com/office/drawing/2014/main" id="{E3F51EC2-BB62-4559-82CF-087046AD549F}"/>
              </a:ext>
            </a:extLst>
          </p:cNvPr>
          <p:cNvSpPr>
            <a:spLocks noGrp="1"/>
          </p:cNvSpPr>
          <p:nvPr>
            <p:ph type="title"/>
          </p:nvPr>
        </p:nvSpPr>
        <p:spPr>
          <a:xfrm>
            <a:off x="1011936" y="723182"/>
            <a:ext cx="10168128" cy="1179576"/>
          </a:xfrm>
        </p:spPr>
        <p:txBody>
          <a:bodyPr>
            <a:normAutofit/>
          </a:bodyPr>
          <a:lstStyle/>
          <a:p>
            <a:r>
              <a:rPr lang="en-GB" sz="4000" dirty="0">
                <a:solidFill>
                  <a:schemeClr val="bg1"/>
                </a:solidFill>
                <a:latin typeface="Arial" panose="020B0604020202020204" pitchFamily="34" charset="0"/>
                <a:cs typeface="Arial" panose="020B0604020202020204" pitchFamily="34" charset="0"/>
              </a:rPr>
              <a:t>Thinking about vulnerabilities</a:t>
            </a:r>
          </a:p>
        </p:txBody>
      </p:sp>
      <p:pic>
        <p:nvPicPr>
          <p:cNvPr id="13" name="Picture 12" descr="A blue and white logo&#10;&#10;Description automatically generated with low confidence">
            <a:extLst>
              <a:ext uri="{FF2B5EF4-FFF2-40B4-BE49-F238E27FC236}">
                <a16:creationId xmlns:a16="http://schemas.microsoft.com/office/drawing/2014/main" id="{D80C2D5E-3A75-4645-8E16-C85E2198F2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281" y="162949"/>
            <a:ext cx="1362301" cy="548640"/>
          </a:xfrm>
          <a:prstGeom prst="rect">
            <a:avLst/>
          </a:prstGeom>
        </p:spPr>
      </p:pic>
      <p:sp>
        <p:nvSpPr>
          <p:cNvPr id="10" name="Text Placeholder 10">
            <a:extLst>
              <a:ext uri="{FF2B5EF4-FFF2-40B4-BE49-F238E27FC236}">
                <a16:creationId xmlns:a16="http://schemas.microsoft.com/office/drawing/2014/main" id="{A70C45C6-95BE-4F21-A4D0-4BC11AF12A5C}"/>
              </a:ext>
            </a:extLst>
          </p:cNvPr>
          <p:cNvSpPr txBox="1">
            <a:spLocks/>
          </p:cNvSpPr>
          <p:nvPr/>
        </p:nvSpPr>
        <p:spPr>
          <a:xfrm>
            <a:off x="638576" y="2152955"/>
            <a:ext cx="5157787" cy="574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latin typeface="Arial" panose="020B0604020202020204" pitchFamily="34" charset="0"/>
                <a:cs typeface="Arial" panose="020B0604020202020204" pitchFamily="34" charset="0"/>
              </a:rPr>
              <a:t>Risk Factor</a:t>
            </a:r>
          </a:p>
        </p:txBody>
      </p:sp>
      <p:graphicFrame>
        <p:nvGraphicFramePr>
          <p:cNvPr id="12" name="Content Placeholder 3">
            <a:extLst>
              <a:ext uri="{FF2B5EF4-FFF2-40B4-BE49-F238E27FC236}">
                <a16:creationId xmlns:a16="http://schemas.microsoft.com/office/drawing/2014/main" id="{8720B14C-2449-4214-8BF6-7C13526EE8BB}"/>
              </a:ext>
            </a:extLst>
          </p:cNvPr>
          <p:cNvGraphicFramePr>
            <a:graphicFrameLocks/>
          </p:cNvGraphicFramePr>
          <p:nvPr>
            <p:extLst>
              <p:ext uri="{D42A27DB-BD31-4B8C-83A1-F6EECF244321}">
                <p14:modId xmlns:p14="http://schemas.microsoft.com/office/powerpoint/2010/main" val="3868930585"/>
              </p:ext>
            </p:extLst>
          </p:nvPr>
        </p:nvGraphicFramePr>
        <p:xfrm>
          <a:off x="555702" y="2726126"/>
          <a:ext cx="5157787" cy="31657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 Placeholder 15">
            <a:extLst>
              <a:ext uri="{FF2B5EF4-FFF2-40B4-BE49-F238E27FC236}">
                <a16:creationId xmlns:a16="http://schemas.microsoft.com/office/drawing/2014/main" id="{1FED72F6-14BC-48DF-86FF-348509E96639}"/>
              </a:ext>
            </a:extLst>
          </p:cNvPr>
          <p:cNvSpPr txBox="1">
            <a:spLocks/>
          </p:cNvSpPr>
          <p:nvPr/>
        </p:nvSpPr>
        <p:spPr>
          <a:xfrm>
            <a:off x="6305365" y="2152955"/>
            <a:ext cx="5183188" cy="57496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latin typeface="Arial" panose="020B0604020202020204" pitchFamily="34" charset="0"/>
                <a:cs typeface="Arial" panose="020B0604020202020204" pitchFamily="34" charset="0"/>
              </a:rPr>
              <a:t>Potential Risk </a:t>
            </a:r>
          </a:p>
        </p:txBody>
      </p:sp>
      <p:graphicFrame>
        <p:nvGraphicFramePr>
          <p:cNvPr id="15" name="Content Placeholder 4">
            <a:extLst>
              <a:ext uri="{FF2B5EF4-FFF2-40B4-BE49-F238E27FC236}">
                <a16:creationId xmlns:a16="http://schemas.microsoft.com/office/drawing/2014/main" id="{97AD20BF-1BA6-4010-8226-D70F56645F1D}"/>
              </a:ext>
            </a:extLst>
          </p:cNvPr>
          <p:cNvGraphicFramePr>
            <a:graphicFrameLocks/>
          </p:cNvGraphicFramePr>
          <p:nvPr>
            <p:extLst>
              <p:ext uri="{D42A27DB-BD31-4B8C-83A1-F6EECF244321}">
                <p14:modId xmlns:p14="http://schemas.microsoft.com/office/powerpoint/2010/main" val="4218055564"/>
              </p:ext>
            </p:extLst>
          </p:nvPr>
        </p:nvGraphicFramePr>
        <p:xfrm>
          <a:off x="6305365" y="2726125"/>
          <a:ext cx="5183188" cy="316576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7" name="Rectangle 16">
            <a:extLst>
              <a:ext uri="{FF2B5EF4-FFF2-40B4-BE49-F238E27FC236}">
                <a16:creationId xmlns:a16="http://schemas.microsoft.com/office/drawing/2014/main" id="{DF42B035-4F29-4E8E-A362-0D3584B80165}"/>
              </a:ext>
            </a:extLst>
          </p:cNvPr>
          <p:cNvSpPr/>
          <p:nvPr/>
        </p:nvSpPr>
        <p:spPr>
          <a:xfrm>
            <a:off x="0" y="6429790"/>
            <a:ext cx="12192000" cy="428209"/>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F7FD77CB-C0E0-4F0E-895F-47A96F08B035}"/>
              </a:ext>
            </a:extLst>
          </p:cNvPr>
          <p:cNvSpPr txBox="1"/>
          <p:nvPr/>
        </p:nvSpPr>
        <p:spPr>
          <a:xfrm>
            <a:off x="5584540" y="6490005"/>
            <a:ext cx="10030097" cy="307777"/>
          </a:xfrm>
          <a:prstGeom prst="rect">
            <a:avLst/>
          </a:prstGeom>
          <a:noFill/>
        </p:spPr>
        <p:txBody>
          <a:bodyPr wrap="square">
            <a:spAutoFit/>
          </a:bodyPr>
          <a:lstStyle/>
          <a:p>
            <a:r>
              <a:rPr lang="en-GB" sz="1400" i="1" dirty="0">
                <a:solidFill>
                  <a:schemeClr val="bg1"/>
                </a:solidFill>
                <a:latin typeface="Arial" panose="020B0604020202020204" pitchFamily="34" charset="0"/>
                <a:cs typeface="Arial" panose="020B0604020202020204" pitchFamily="34" charset="0"/>
              </a:rPr>
              <a:t>Working effectively together to improve outcomes for children and young people</a:t>
            </a:r>
          </a:p>
        </p:txBody>
      </p:sp>
    </p:spTree>
    <p:extLst>
      <p:ext uri="{BB962C8B-B14F-4D97-AF65-F5344CB8AC3E}">
        <p14:creationId xmlns:p14="http://schemas.microsoft.com/office/powerpoint/2010/main" val="1462898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Graphic spid="15"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FAE459F-A97C-44F1-AA8C-31FD5D438BEF}"/>
              </a:ext>
            </a:extLst>
          </p:cNvPr>
          <p:cNvSpPr/>
          <p:nvPr/>
        </p:nvSpPr>
        <p:spPr>
          <a:xfrm>
            <a:off x="0" y="893200"/>
            <a:ext cx="12192000" cy="842286"/>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p:txBody>
      </p:sp>
      <p:sp>
        <p:nvSpPr>
          <p:cNvPr id="2" name="Title 1">
            <a:extLst>
              <a:ext uri="{FF2B5EF4-FFF2-40B4-BE49-F238E27FC236}">
                <a16:creationId xmlns:a16="http://schemas.microsoft.com/office/drawing/2014/main" id="{E3F51EC2-BB62-4559-82CF-087046AD549F}"/>
              </a:ext>
            </a:extLst>
          </p:cNvPr>
          <p:cNvSpPr>
            <a:spLocks noGrp="1"/>
          </p:cNvSpPr>
          <p:nvPr>
            <p:ph type="title"/>
          </p:nvPr>
        </p:nvSpPr>
        <p:spPr>
          <a:xfrm>
            <a:off x="1011936" y="723182"/>
            <a:ext cx="10168128" cy="1179576"/>
          </a:xfrm>
        </p:spPr>
        <p:txBody>
          <a:bodyPr>
            <a:normAutofit/>
          </a:bodyPr>
          <a:lstStyle/>
          <a:p>
            <a:r>
              <a:rPr lang="en-GB" sz="4000" dirty="0">
                <a:solidFill>
                  <a:schemeClr val="bg1"/>
                </a:solidFill>
                <a:latin typeface="Arial" panose="020B0604020202020204" pitchFamily="34" charset="0"/>
                <a:cs typeface="Arial" panose="020B0604020202020204" pitchFamily="34" charset="0"/>
              </a:rPr>
              <a:t>Thinking about vulnerabilities</a:t>
            </a:r>
          </a:p>
        </p:txBody>
      </p:sp>
      <p:pic>
        <p:nvPicPr>
          <p:cNvPr id="13" name="Picture 12" descr="A blue and white logo&#10;&#10;Description automatically generated with low confidence">
            <a:extLst>
              <a:ext uri="{FF2B5EF4-FFF2-40B4-BE49-F238E27FC236}">
                <a16:creationId xmlns:a16="http://schemas.microsoft.com/office/drawing/2014/main" id="{D80C2D5E-3A75-4645-8E16-C85E2198F2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281" y="162949"/>
            <a:ext cx="1362301" cy="548640"/>
          </a:xfrm>
          <a:prstGeom prst="rect">
            <a:avLst/>
          </a:prstGeom>
        </p:spPr>
      </p:pic>
      <p:pic>
        <p:nvPicPr>
          <p:cNvPr id="12" name="Picture 2" descr="Learning Disability - Health Inequalities Research | Mencap">
            <a:extLst>
              <a:ext uri="{FF2B5EF4-FFF2-40B4-BE49-F238E27FC236}">
                <a16:creationId xmlns:a16="http://schemas.microsoft.com/office/drawing/2014/main" id="{A4B012BE-E887-43B4-B84D-E3B9A63B438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93" t="5242" r="4222" b="6366"/>
          <a:stretch/>
        </p:blipFill>
        <p:spPr bwMode="auto">
          <a:xfrm>
            <a:off x="1011936" y="1879338"/>
            <a:ext cx="8102961" cy="430959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008F859E-48B0-4CE5-B5A0-A4F11ED4F93A}"/>
              </a:ext>
            </a:extLst>
          </p:cNvPr>
          <p:cNvSpPr txBox="1"/>
          <p:nvPr/>
        </p:nvSpPr>
        <p:spPr>
          <a:xfrm>
            <a:off x="8733712" y="5339077"/>
            <a:ext cx="2827538" cy="769441"/>
          </a:xfrm>
          <a:prstGeom prst="rect">
            <a:avLst/>
          </a:prstGeom>
          <a:noFill/>
        </p:spPr>
        <p:txBody>
          <a:bodyPr wrap="square">
            <a:spAutoFit/>
          </a:bodyPr>
          <a:lstStyle/>
          <a:p>
            <a:r>
              <a:rPr lang="en-GB" sz="1100" b="0" i="1" dirty="0">
                <a:solidFill>
                  <a:srgbClr val="212121"/>
                </a:solidFill>
                <a:effectLst/>
                <a:latin typeface="Arial" panose="020B0604020202020204" pitchFamily="34" charset="0"/>
                <a:cs typeface="Arial" panose="020B0604020202020204" pitchFamily="34" charset="0"/>
              </a:rPr>
              <a:t>Heslop P, Blair P, Fleming P, </a:t>
            </a:r>
            <a:r>
              <a:rPr lang="en-GB" sz="1100" b="0" i="1" dirty="0" err="1">
                <a:solidFill>
                  <a:srgbClr val="212121"/>
                </a:solidFill>
                <a:effectLst/>
                <a:latin typeface="Arial" panose="020B0604020202020204" pitchFamily="34" charset="0"/>
                <a:cs typeface="Arial" panose="020B0604020202020204" pitchFamily="34" charset="0"/>
              </a:rPr>
              <a:t>Hoghton</a:t>
            </a:r>
            <a:r>
              <a:rPr lang="en-GB" sz="1100" b="0" i="1" dirty="0">
                <a:solidFill>
                  <a:srgbClr val="212121"/>
                </a:solidFill>
                <a:effectLst/>
                <a:latin typeface="Arial" panose="020B0604020202020204" pitchFamily="34" charset="0"/>
                <a:cs typeface="Arial" panose="020B0604020202020204" pitchFamily="34" charset="0"/>
              </a:rPr>
              <a:t> M, Marriott A, Russ L.(2013) The Confidential Inquiry into premature deaths of people with </a:t>
            </a:r>
            <a:r>
              <a:rPr lang="en-GB" sz="1100" i="1" dirty="0">
                <a:solidFill>
                  <a:srgbClr val="212121"/>
                </a:solidFill>
                <a:latin typeface="Arial" panose="020B0604020202020204" pitchFamily="34" charset="0"/>
                <a:cs typeface="Arial" panose="020B0604020202020204" pitchFamily="34" charset="0"/>
              </a:rPr>
              <a:t>learning </a:t>
            </a:r>
            <a:r>
              <a:rPr lang="en-GB" sz="1100" b="0" i="1" dirty="0">
                <a:solidFill>
                  <a:srgbClr val="212121"/>
                </a:solidFill>
                <a:effectLst/>
                <a:latin typeface="Arial" panose="020B0604020202020204" pitchFamily="34" charset="0"/>
                <a:cs typeface="Arial" panose="020B0604020202020204" pitchFamily="34" charset="0"/>
              </a:rPr>
              <a:t>disabilities </a:t>
            </a:r>
            <a:endParaRPr lang="en-GB" sz="1100" i="1" dirty="0">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710D8684-0604-44EE-8EBE-44FB6D190909}"/>
              </a:ext>
            </a:extLst>
          </p:cNvPr>
          <p:cNvSpPr/>
          <p:nvPr/>
        </p:nvSpPr>
        <p:spPr>
          <a:xfrm>
            <a:off x="0" y="6429790"/>
            <a:ext cx="12192000" cy="428209"/>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FDB6BF3A-F7AC-4733-8F66-A68A587C573E}"/>
              </a:ext>
            </a:extLst>
          </p:cNvPr>
          <p:cNvSpPr txBox="1"/>
          <p:nvPr/>
        </p:nvSpPr>
        <p:spPr>
          <a:xfrm>
            <a:off x="5584540" y="6490005"/>
            <a:ext cx="10030097" cy="307777"/>
          </a:xfrm>
          <a:prstGeom prst="rect">
            <a:avLst/>
          </a:prstGeom>
          <a:noFill/>
        </p:spPr>
        <p:txBody>
          <a:bodyPr wrap="square">
            <a:spAutoFit/>
          </a:bodyPr>
          <a:lstStyle/>
          <a:p>
            <a:r>
              <a:rPr lang="en-GB" sz="1400" i="1" dirty="0">
                <a:solidFill>
                  <a:schemeClr val="bg1"/>
                </a:solidFill>
                <a:latin typeface="Arial" panose="020B0604020202020204" pitchFamily="34" charset="0"/>
                <a:cs typeface="Arial" panose="020B0604020202020204" pitchFamily="34" charset="0"/>
              </a:rPr>
              <a:t>Working effectively together to improve outcomes for children and young people</a:t>
            </a:r>
          </a:p>
        </p:txBody>
      </p:sp>
    </p:spTree>
    <p:extLst>
      <p:ext uri="{BB962C8B-B14F-4D97-AF65-F5344CB8AC3E}">
        <p14:creationId xmlns:p14="http://schemas.microsoft.com/office/powerpoint/2010/main" val="734715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FAE459F-A97C-44F1-AA8C-31FD5D438BEF}"/>
              </a:ext>
            </a:extLst>
          </p:cNvPr>
          <p:cNvSpPr/>
          <p:nvPr/>
        </p:nvSpPr>
        <p:spPr>
          <a:xfrm>
            <a:off x="0" y="893200"/>
            <a:ext cx="12192000" cy="842286"/>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p:txBody>
      </p:sp>
      <p:sp>
        <p:nvSpPr>
          <p:cNvPr id="2" name="Title 1">
            <a:extLst>
              <a:ext uri="{FF2B5EF4-FFF2-40B4-BE49-F238E27FC236}">
                <a16:creationId xmlns:a16="http://schemas.microsoft.com/office/drawing/2014/main" id="{E3F51EC2-BB62-4559-82CF-087046AD549F}"/>
              </a:ext>
            </a:extLst>
          </p:cNvPr>
          <p:cNvSpPr>
            <a:spLocks noGrp="1"/>
          </p:cNvSpPr>
          <p:nvPr>
            <p:ph type="title"/>
          </p:nvPr>
        </p:nvSpPr>
        <p:spPr>
          <a:xfrm>
            <a:off x="1011936" y="723182"/>
            <a:ext cx="10168128" cy="1179576"/>
          </a:xfrm>
        </p:spPr>
        <p:txBody>
          <a:bodyPr>
            <a:normAutofit/>
          </a:bodyPr>
          <a:lstStyle/>
          <a:p>
            <a:r>
              <a:rPr lang="en-GB" sz="4000" dirty="0">
                <a:solidFill>
                  <a:schemeClr val="bg1"/>
                </a:solidFill>
                <a:latin typeface="Arial" panose="020B0604020202020204" pitchFamily="34" charset="0"/>
                <a:cs typeface="Arial" panose="020B0604020202020204" pitchFamily="34" charset="0"/>
              </a:rPr>
              <a:t>Early identification and intervention</a:t>
            </a:r>
          </a:p>
        </p:txBody>
      </p:sp>
      <p:pic>
        <p:nvPicPr>
          <p:cNvPr id="13" name="Picture 12" descr="A blue and white logo&#10;&#10;Description automatically generated with low confidence">
            <a:extLst>
              <a:ext uri="{FF2B5EF4-FFF2-40B4-BE49-F238E27FC236}">
                <a16:creationId xmlns:a16="http://schemas.microsoft.com/office/drawing/2014/main" id="{D80C2D5E-3A75-4645-8E16-C85E2198F2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281" y="162949"/>
            <a:ext cx="1362301" cy="548640"/>
          </a:xfrm>
          <a:prstGeom prst="rect">
            <a:avLst/>
          </a:prstGeom>
        </p:spPr>
      </p:pic>
      <p:sp>
        <p:nvSpPr>
          <p:cNvPr id="10" name="TextBox 9">
            <a:extLst>
              <a:ext uri="{FF2B5EF4-FFF2-40B4-BE49-F238E27FC236}">
                <a16:creationId xmlns:a16="http://schemas.microsoft.com/office/drawing/2014/main" id="{166D3D47-6BA3-4C8B-B660-35EE127A7EAB}"/>
              </a:ext>
            </a:extLst>
          </p:cNvPr>
          <p:cNvSpPr txBox="1"/>
          <p:nvPr/>
        </p:nvSpPr>
        <p:spPr>
          <a:xfrm>
            <a:off x="1011936" y="2072776"/>
            <a:ext cx="4359055" cy="3693319"/>
          </a:xfrm>
          <a:prstGeom prst="rect">
            <a:avLst/>
          </a:prstGeom>
          <a:noFill/>
          <a:ln w="28575">
            <a:solidFill>
              <a:srgbClr val="005EB8"/>
            </a:solidFill>
          </a:ln>
        </p:spPr>
        <p:txBody>
          <a:bodyPr wrap="square">
            <a:spAutoFit/>
          </a:bodyPr>
          <a:lstStyle/>
          <a:p>
            <a:r>
              <a:rPr lang="en-GB" sz="1800" dirty="0">
                <a:latin typeface="Arial" panose="020B0604020202020204" pitchFamily="34" charset="0"/>
                <a:cs typeface="Arial" panose="020B0604020202020204" pitchFamily="34" charset="0"/>
              </a:rPr>
              <a:t>All those who work with young children should be alert to emerging difficulties and </a:t>
            </a:r>
            <a:r>
              <a:rPr lang="en-GB" sz="1800" b="1" dirty="0">
                <a:solidFill>
                  <a:srgbClr val="005EB8"/>
                </a:solidFill>
                <a:latin typeface="Arial" panose="020B0604020202020204" pitchFamily="34" charset="0"/>
                <a:cs typeface="Arial" panose="020B0604020202020204" pitchFamily="34" charset="0"/>
              </a:rPr>
              <a:t>respond early</a:t>
            </a:r>
            <a:r>
              <a:rPr lang="en-GB" sz="1800" dirty="0">
                <a:latin typeface="Arial" panose="020B0604020202020204" pitchFamily="34" charset="0"/>
                <a:cs typeface="Arial" panose="020B0604020202020204" pitchFamily="34" charset="0"/>
              </a:rPr>
              <a:t>. In particular, parents know their children best and it is important that all practitioners </a:t>
            </a:r>
            <a:r>
              <a:rPr lang="en-GB" sz="1800" b="1" dirty="0">
                <a:solidFill>
                  <a:srgbClr val="005EB8"/>
                </a:solidFill>
                <a:latin typeface="Arial" panose="020B0604020202020204" pitchFamily="34" charset="0"/>
                <a:cs typeface="Arial" panose="020B0604020202020204" pitchFamily="34" charset="0"/>
              </a:rPr>
              <a:t>listen and understand</a:t>
            </a:r>
            <a:r>
              <a:rPr lang="en-GB" sz="1800" dirty="0">
                <a:latin typeface="Arial" panose="020B0604020202020204" pitchFamily="34" charset="0"/>
                <a:cs typeface="Arial" panose="020B0604020202020204" pitchFamily="34" charset="0"/>
              </a:rPr>
              <a:t> when parents express concerns about their child’s development. They should also listen to and address any concerns </a:t>
            </a:r>
            <a:r>
              <a:rPr lang="en-GB" sz="1800" b="1" dirty="0">
                <a:solidFill>
                  <a:srgbClr val="005EB8"/>
                </a:solidFill>
                <a:latin typeface="Arial" panose="020B0604020202020204" pitchFamily="34" charset="0"/>
                <a:cs typeface="Arial" panose="020B0604020202020204" pitchFamily="34" charset="0"/>
              </a:rPr>
              <a:t>raised by children</a:t>
            </a:r>
            <a:r>
              <a:rPr lang="en-GB" sz="1800" dirty="0">
                <a:latin typeface="Arial" panose="020B0604020202020204" pitchFamily="34" charset="0"/>
                <a:cs typeface="Arial" panose="020B0604020202020204" pitchFamily="34" charset="0"/>
              </a:rPr>
              <a:t> themselves. </a:t>
            </a:r>
          </a:p>
          <a:p>
            <a:endParaRPr lang="en-GB"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DfE and DH (2015) SEN and disability code of practice: 0-25 years, para 5.5</a:t>
            </a:r>
          </a:p>
        </p:txBody>
      </p:sp>
      <p:sp>
        <p:nvSpPr>
          <p:cNvPr id="5" name="Arrow: Pentagon 4">
            <a:extLst>
              <a:ext uri="{FF2B5EF4-FFF2-40B4-BE49-F238E27FC236}">
                <a16:creationId xmlns:a16="http://schemas.microsoft.com/office/drawing/2014/main" id="{75573FCA-5CF4-4E08-B59B-14050889862F}"/>
              </a:ext>
            </a:extLst>
          </p:cNvPr>
          <p:cNvSpPr/>
          <p:nvPr/>
        </p:nvSpPr>
        <p:spPr>
          <a:xfrm flipH="1">
            <a:off x="5992427" y="2072776"/>
            <a:ext cx="5187637" cy="1440402"/>
          </a:xfrm>
          <a:prstGeom prst="homePlat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rrow: Pentagon 17">
            <a:extLst>
              <a:ext uri="{FF2B5EF4-FFF2-40B4-BE49-F238E27FC236}">
                <a16:creationId xmlns:a16="http://schemas.microsoft.com/office/drawing/2014/main" id="{50FA3F2D-8D59-40DF-88A8-37E80CB3CD11}"/>
              </a:ext>
            </a:extLst>
          </p:cNvPr>
          <p:cNvSpPr/>
          <p:nvPr/>
        </p:nvSpPr>
        <p:spPr>
          <a:xfrm flipH="1">
            <a:off x="5992425" y="4311103"/>
            <a:ext cx="5187637" cy="1461141"/>
          </a:xfrm>
          <a:prstGeom prst="homePlat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8FA57FED-5180-438C-B893-1C595483A4AD}"/>
              </a:ext>
            </a:extLst>
          </p:cNvPr>
          <p:cNvSpPr txBox="1"/>
          <p:nvPr/>
        </p:nvSpPr>
        <p:spPr>
          <a:xfrm>
            <a:off x="6714596" y="2173035"/>
            <a:ext cx="4465468" cy="1200329"/>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This is important because an early response to a concern and early identification and intervention are key to helping children to reach their potential.</a:t>
            </a:r>
          </a:p>
        </p:txBody>
      </p:sp>
      <p:sp>
        <p:nvSpPr>
          <p:cNvPr id="17" name="TextBox 16">
            <a:extLst>
              <a:ext uri="{FF2B5EF4-FFF2-40B4-BE49-F238E27FC236}">
                <a16:creationId xmlns:a16="http://schemas.microsoft.com/office/drawing/2014/main" id="{CDC47DCE-0481-444A-AFC3-F000F5AFE5AE}"/>
              </a:ext>
            </a:extLst>
          </p:cNvPr>
          <p:cNvSpPr txBox="1"/>
          <p:nvPr/>
        </p:nvSpPr>
        <p:spPr>
          <a:xfrm>
            <a:off x="6714596" y="4448651"/>
            <a:ext cx="4355858" cy="1200329"/>
          </a:xfrm>
          <a:prstGeom prst="rect">
            <a:avLst/>
          </a:prstGeom>
          <a:noFill/>
        </p:spPr>
        <p:txBody>
          <a:bodyPr wrap="square">
            <a:spAutoFit/>
          </a:bodyPr>
          <a:lstStyle/>
          <a:p>
            <a:r>
              <a:rPr lang="en-GB" dirty="0">
                <a:latin typeface="Arial" panose="020B0604020202020204" pitchFamily="34" charset="0"/>
                <a:cs typeface="Arial" panose="020B0604020202020204" pitchFamily="34" charset="0"/>
              </a:rPr>
              <a:t>Early intervention can keep a child in a mainstream school with their friends and enhance health, wellbeing  and mental stability. </a:t>
            </a:r>
          </a:p>
        </p:txBody>
      </p:sp>
      <p:sp>
        <p:nvSpPr>
          <p:cNvPr id="19" name="Rectangle 18">
            <a:extLst>
              <a:ext uri="{FF2B5EF4-FFF2-40B4-BE49-F238E27FC236}">
                <a16:creationId xmlns:a16="http://schemas.microsoft.com/office/drawing/2014/main" id="{8600E427-9ACB-42AD-BC74-6B4902D35576}"/>
              </a:ext>
            </a:extLst>
          </p:cNvPr>
          <p:cNvSpPr/>
          <p:nvPr/>
        </p:nvSpPr>
        <p:spPr>
          <a:xfrm>
            <a:off x="0" y="6429790"/>
            <a:ext cx="12192000" cy="428209"/>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77EA0335-CF3E-4DA4-885D-2000A2D481D8}"/>
              </a:ext>
            </a:extLst>
          </p:cNvPr>
          <p:cNvSpPr txBox="1"/>
          <p:nvPr/>
        </p:nvSpPr>
        <p:spPr>
          <a:xfrm>
            <a:off x="5584540" y="6490005"/>
            <a:ext cx="10030097" cy="307777"/>
          </a:xfrm>
          <a:prstGeom prst="rect">
            <a:avLst/>
          </a:prstGeom>
          <a:noFill/>
        </p:spPr>
        <p:txBody>
          <a:bodyPr wrap="square">
            <a:spAutoFit/>
          </a:bodyPr>
          <a:lstStyle/>
          <a:p>
            <a:r>
              <a:rPr lang="en-GB" sz="1400" i="1" dirty="0">
                <a:solidFill>
                  <a:schemeClr val="bg1"/>
                </a:solidFill>
                <a:latin typeface="Arial" panose="020B0604020202020204" pitchFamily="34" charset="0"/>
                <a:cs typeface="Arial" panose="020B0604020202020204" pitchFamily="34" charset="0"/>
              </a:rPr>
              <a:t>Working effectively together to improve outcomes for children and young people</a:t>
            </a:r>
          </a:p>
        </p:txBody>
      </p:sp>
    </p:spTree>
    <p:extLst>
      <p:ext uri="{BB962C8B-B14F-4D97-AF65-F5344CB8AC3E}">
        <p14:creationId xmlns:p14="http://schemas.microsoft.com/office/powerpoint/2010/main" val="4067374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500" fill="hold"/>
                                        <p:tgtEl>
                                          <p:spTgt spid="18"/>
                                        </p:tgtEl>
                                        <p:attrNameLst>
                                          <p:attrName>ppt_x</p:attrName>
                                        </p:attrNameLst>
                                      </p:cBhvr>
                                      <p:tavLst>
                                        <p:tav tm="0">
                                          <p:val>
                                            <p:strVal val="#ppt_x"/>
                                          </p:val>
                                        </p:tav>
                                        <p:tav tm="100000">
                                          <p:val>
                                            <p:strVal val="#ppt_x"/>
                                          </p:val>
                                        </p:tav>
                                      </p:tavLst>
                                    </p:anim>
                                    <p:anim calcmode="lin" valueType="num">
                                      <p:cBhvr additive="base">
                                        <p:cTn id="27" dur="500" fill="hold"/>
                                        <p:tgtEl>
                                          <p:spTgt spid="18"/>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ppt_x"/>
                                          </p:val>
                                        </p:tav>
                                        <p:tav tm="100000">
                                          <p:val>
                                            <p:strVal val="#ppt_x"/>
                                          </p:val>
                                        </p:tav>
                                      </p:tavLst>
                                    </p:anim>
                                    <p:anim calcmode="lin" valueType="num">
                                      <p:cBhvr additive="base">
                                        <p:cTn id="3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18" grpId="0" animBg="1"/>
      <p:bldP spid="4"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FAE459F-A97C-44F1-AA8C-31FD5D438BEF}"/>
              </a:ext>
            </a:extLst>
          </p:cNvPr>
          <p:cNvSpPr/>
          <p:nvPr/>
        </p:nvSpPr>
        <p:spPr>
          <a:xfrm>
            <a:off x="0" y="893200"/>
            <a:ext cx="12192000" cy="842286"/>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p:txBody>
      </p:sp>
      <p:sp>
        <p:nvSpPr>
          <p:cNvPr id="2" name="Title 1">
            <a:extLst>
              <a:ext uri="{FF2B5EF4-FFF2-40B4-BE49-F238E27FC236}">
                <a16:creationId xmlns:a16="http://schemas.microsoft.com/office/drawing/2014/main" id="{E3F51EC2-BB62-4559-82CF-087046AD549F}"/>
              </a:ext>
            </a:extLst>
          </p:cNvPr>
          <p:cNvSpPr>
            <a:spLocks noGrp="1"/>
          </p:cNvSpPr>
          <p:nvPr>
            <p:ph type="title"/>
          </p:nvPr>
        </p:nvSpPr>
        <p:spPr>
          <a:xfrm>
            <a:off x="1011936" y="723182"/>
            <a:ext cx="10168128" cy="1179576"/>
          </a:xfrm>
        </p:spPr>
        <p:txBody>
          <a:bodyPr>
            <a:normAutofit/>
          </a:bodyPr>
          <a:lstStyle/>
          <a:p>
            <a:r>
              <a:rPr lang="en-GB" sz="4000" dirty="0">
                <a:solidFill>
                  <a:schemeClr val="bg1"/>
                </a:solidFill>
                <a:latin typeface="Arial" panose="020B0604020202020204" pitchFamily="34" charset="0"/>
                <a:cs typeface="Arial" panose="020B0604020202020204" pitchFamily="34" charset="0"/>
              </a:rPr>
              <a:t>Children and Families Act 2014</a:t>
            </a:r>
          </a:p>
        </p:txBody>
      </p:sp>
      <p:pic>
        <p:nvPicPr>
          <p:cNvPr id="13" name="Picture 12" descr="A blue and white logo&#10;&#10;Description automatically generated with low confidence">
            <a:extLst>
              <a:ext uri="{FF2B5EF4-FFF2-40B4-BE49-F238E27FC236}">
                <a16:creationId xmlns:a16="http://schemas.microsoft.com/office/drawing/2014/main" id="{D80C2D5E-3A75-4645-8E16-C85E2198F2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281" y="162949"/>
            <a:ext cx="1362301" cy="548640"/>
          </a:xfrm>
          <a:prstGeom prst="rect">
            <a:avLst/>
          </a:prstGeom>
        </p:spPr>
      </p:pic>
      <p:sp>
        <p:nvSpPr>
          <p:cNvPr id="10" name="TextBox 9">
            <a:extLst>
              <a:ext uri="{FF2B5EF4-FFF2-40B4-BE49-F238E27FC236}">
                <a16:creationId xmlns:a16="http://schemas.microsoft.com/office/drawing/2014/main" id="{166D3D47-6BA3-4C8B-B660-35EE127A7EAB}"/>
              </a:ext>
            </a:extLst>
          </p:cNvPr>
          <p:cNvSpPr txBox="1"/>
          <p:nvPr/>
        </p:nvSpPr>
        <p:spPr>
          <a:xfrm>
            <a:off x="1011933" y="1973574"/>
            <a:ext cx="10351481" cy="369332"/>
          </a:xfrm>
          <a:prstGeom prst="rect">
            <a:avLst/>
          </a:prstGeom>
          <a:noFill/>
          <a:ln w="28575">
            <a:solidFill>
              <a:srgbClr val="005EB8"/>
            </a:solidFill>
          </a:ln>
        </p:spPr>
        <p:txBody>
          <a:bodyPr wrap="square">
            <a:spAutoFit/>
          </a:bodyPr>
          <a:lstStyle/>
          <a:p>
            <a:pPr marL="0" indent="0">
              <a:buNone/>
            </a:pPr>
            <a:r>
              <a:rPr lang="en-GB" dirty="0">
                <a:latin typeface="Arial" panose="020B0604020202020204" pitchFamily="34" charset="0"/>
                <a:cs typeface="Arial" panose="020B0604020202020204" pitchFamily="34" charset="0"/>
              </a:rPr>
              <a:t>2014 saw the introduction of a significant piece of legislation: the Children and Families Act 2014</a:t>
            </a:r>
          </a:p>
        </p:txBody>
      </p:sp>
      <p:sp>
        <p:nvSpPr>
          <p:cNvPr id="14" name="TextBox 13">
            <a:extLst>
              <a:ext uri="{FF2B5EF4-FFF2-40B4-BE49-F238E27FC236}">
                <a16:creationId xmlns:a16="http://schemas.microsoft.com/office/drawing/2014/main" id="{6FDBF08A-358A-4AAA-AB2D-12485F585629}"/>
              </a:ext>
            </a:extLst>
          </p:cNvPr>
          <p:cNvSpPr txBox="1"/>
          <p:nvPr/>
        </p:nvSpPr>
        <p:spPr>
          <a:xfrm>
            <a:off x="920259" y="2463337"/>
            <a:ext cx="10351481" cy="338554"/>
          </a:xfrm>
          <a:prstGeom prst="rect">
            <a:avLst/>
          </a:prstGeom>
          <a:noFill/>
        </p:spPr>
        <p:txBody>
          <a:bodyPr wrap="square">
            <a:spAutoFit/>
          </a:bodyPr>
          <a:lstStyle/>
          <a:p>
            <a:r>
              <a:rPr lang="en-GB" sz="1600" dirty="0">
                <a:latin typeface="Arial" panose="020B0604020202020204" pitchFamily="34" charset="0"/>
                <a:cs typeface="Arial" panose="020B0604020202020204" pitchFamily="34" charset="0"/>
              </a:rPr>
              <a:t>The Act recognised that children and young people with SEND often had poorer life outcomes including:</a:t>
            </a:r>
          </a:p>
        </p:txBody>
      </p:sp>
      <p:graphicFrame>
        <p:nvGraphicFramePr>
          <p:cNvPr id="15" name="Content Placeholder 3">
            <a:extLst>
              <a:ext uri="{FF2B5EF4-FFF2-40B4-BE49-F238E27FC236}">
                <a16:creationId xmlns:a16="http://schemas.microsoft.com/office/drawing/2014/main" id="{F4EE6925-03F7-4227-B1C8-CFFD45AE05BE}"/>
              </a:ext>
            </a:extLst>
          </p:cNvPr>
          <p:cNvGraphicFramePr>
            <a:graphicFrameLocks/>
          </p:cNvGraphicFramePr>
          <p:nvPr>
            <p:extLst>
              <p:ext uri="{D42A27DB-BD31-4B8C-83A1-F6EECF244321}">
                <p14:modId xmlns:p14="http://schemas.microsoft.com/office/powerpoint/2010/main" val="2232583540"/>
              </p:ext>
            </p:extLst>
          </p:nvPr>
        </p:nvGraphicFramePr>
        <p:xfrm>
          <a:off x="1100708" y="2958503"/>
          <a:ext cx="9765559" cy="9409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TextBox 18">
            <a:extLst>
              <a:ext uri="{FF2B5EF4-FFF2-40B4-BE49-F238E27FC236}">
                <a16:creationId xmlns:a16="http://schemas.microsoft.com/office/drawing/2014/main" id="{96596E02-511A-48FC-94CC-33F0FE9D472C}"/>
              </a:ext>
            </a:extLst>
          </p:cNvPr>
          <p:cNvSpPr txBox="1"/>
          <p:nvPr/>
        </p:nvSpPr>
        <p:spPr>
          <a:xfrm>
            <a:off x="1011933" y="4067150"/>
            <a:ext cx="10351483" cy="2185214"/>
          </a:xfrm>
          <a:prstGeom prst="rect">
            <a:avLst/>
          </a:prstGeom>
          <a:noFill/>
        </p:spPr>
        <p:txBody>
          <a:bodyPr wrap="square">
            <a:spAutoFit/>
          </a:bodyPr>
          <a:lstStyle/>
          <a:p>
            <a:pPr marL="0" indent="0">
              <a:buNone/>
            </a:pPr>
            <a:r>
              <a:rPr lang="en-GB" sz="1600" dirty="0">
                <a:latin typeface="Arial" panose="020B0604020202020204" pitchFamily="34" charset="0"/>
                <a:cs typeface="Arial" panose="020B0604020202020204" pitchFamily="34" charset="0"/>
              </a:rPr>
              <a:t>To change this, the Act requires supporting professionals to think differently about how they work with children, young people and their families: </a:t>
            </a:r>
          </a:p>
          <a:p>
            <a:pPr marL="0" indent="0">
              <a:buNone/>
            </a:pPr>
            <a:endParaRPr lang="en-GB" sz="900" dirty="0">
              <a:latin typeface="Arial" panose="020B0604020202020204" pitchFamily="34" charset="0"/>
              <a:cs typeface="Arial" panose="020B0604020202020204" pitchFamily="34" charset="0"/>
            </a:endParaRPr>
          </a:p>
          <a:p>
            <a:pPr marL="285750" indent="-285750">
              <a:buClr>
                <a:srgbClr val="005EB8"/>
              </a:buClr>
              <a:buFont typeface="Wingdings" panose="05000000000000000000" pitchFamily="2" charset="2"/>
              <a:buChar char="ü"/>
            </a:pPr>
            <a:r>
              <a:rPr lang="en-GB" dirty="0">
                <a:latin typeface="Arial" panose="020B0604020202020204" pitchFamily="34" charset="0"/>
                <a:cs typeface="Arial" panose="020B0604020202020204" pitchFamily="34" charset="0"/>
              </a:rPr>
              <a:t>Listen to and value children and young people’s choices and opinions </a:t>
            </a:r>
          </a:p>
          <a:p>
            <a:pPr marL="285750" indent="-285750">
              <a:buClr>
                <a:srgbClr val="005EB8"/>
              </a:buClr>
              <a:buFont typeface="Wingdings" panose="05000000000000000000" pitchFamily="2" charset="2"/>
              <a:buChar char="ü"/>
            </a:pPr>
            <a:r>
              <a:rPr lang="en-GB" dirty="0">
                <a:latin typeface="Arial" panose="020B0604020202020204" pitchFamily="34" charset="0"/>
                <a:cs typeface="Arial" panose="020B0604020202020204" pitchFamily="34" charset="0"/>
              </a:rPr>
              <a:t>Aim high and be aspirational for children and young people</a:t>
            </a:r>
          </a:p>
          <a:p>
            <a:pPr marL="285750" indent="-285750">
              <a:buClr>
                <a:srgbClr val="005EB8"/>
              </a:buClr>
              <a:buFont typeface="Wingdings" panose="05000000000000000000" pitchFamily="2" charset="2"/>
              <a:buChar char="ü"/>
            </a:pPr>
            <a:r>
              <a:rPr lang="en-GB" dirty="0">
                <a:latin typeface="Arial" panose="020B0604020202020204" pitchFamily="34" charset="0"/>
                <a:cs typeface="Arial" panose="020B0604020202020204" pitchFamily="34" charset="0"/>
              </a:rPr>
              <a:t>Work together </a:t>
            </a:r>
          </a:p>
          <a:p>
            <a:pPr marL="285750" indent="-285750">
              <a:buClr>
                <a:srgbClr val="005EB8"/>
              </a:buClr>
              <a:buFont typeface="Wingdings" panose="05000000000000000000" pitchFamily="2" charset="2"/>
              <a:buChar char="ü"/>
            </a:pPr>
            <a:r>
              <a:rPr lang="en-GB" dirty="0">
                <a:latin typeface="Arial" panose="020B0604020202020204" pitchFamily="34" charset="0"/>
                <a:cs typeface="Arial" panose="020B0604020202020204" pitchFamily="34" charset="0"/>
              </a:rPr>
              <a:t>Focus on what matters most to the child or young person and their family, not what professionals think is ‘right’</a:t>
            </a:r>
          </a:p>
        </p:txBody>
      </p:sp>
      <p:sp>
        <p:nvSpPr>
          <p:cNvPr id="20" name="Rectangle 19">
            <a:extLst>
              <a:ext uri="{FF2B5EF4-FFF2-40B4-BE49-F238E27FC236}">
                <a16:creationId xmlns:a16="http://schemas.microsoft.com/office/drawing/2014/main" id="{D337EEB9-3337-48B5-96D8-D4EE6062D5C3}"/>
              </a:ext>
            </a:extLst>
          </p:cNvPr>
          <p:cNvSpPr/>
          <p:nvPr/>
        </p:nvSpPr>
        <p:spPr>
          <a:xfrm>
            <a:off x="0" y="6429790"/>
            <a:ext cx="12192000" cy="428209"/>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2CD97F12-ACD0-44C3-825A-07AA810E1935}"/>
              </a:ext>
            </a:extLst>
          </p:cNvPr>
          <p:cNvSpPr txBox="1"/>
          <p:nvPr/>
        </p:nvSpPr>
        <p:spPr>
          <a:xfrm>
            <a:off x="5584540" y="6490005"/>
            <a:ext cx="10030097" cy="307777"/>
          </a:xfrm>
          <a:prstGeom prst="rect">
            <a:avLst/>
          </a:prstGeom>
          <a:noFill/>
        </p:spPr>
        <p:txBody>
          <a:bodyPr wrap="square">
            <a:spAutoFit/>
          </a:bodyPr>
          <a:lstStyle/>
          <a:p>
            <a:r>
              <a:rPr lang="en-GB" sz="1400" i="1" dirty="0">
                <a:solidFill>
                  <a:schemeClr val="bg1"/>
                </a:solidFill>
                <a:latin typeface="Arial" panose="020B0604020202020204" pitchFamily="34" charset="0"/>
                <a:cs typeface="Arial" panose="020B0604020202020204" pitchFamily="34" charset="0"/>
              </a:rPr>
              <a:t>Working effectively together to improve outcomes for children and young people</a:t>
            </a:r>
          </a:p>
        </p:txBody>
      </p:sp>
    </p:spTree>
    <p:extLst>
      <p:ext uri="{BB962C8B-B14F-4D97-AF65-F5344CB8AC3E}">
        <p14:creationId xmlns:p14="http://schemas.microsoft.com/office/powerpoint/2010/main" val="4277255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9">
                                            <p:txEl>
                                              <p:pRg st="0" end="0"/>
                                            </p:txEl>
                                          </p:spTgt>
                                        </p:tgtEl>
                                        <p:attrNameLst>
                                          <p:attrName>style.visibility</p:attrName>
                                        </p:attrNameLst>
                                      </p:cBhvr>
                                      <p:to>
                                        <p:strVal val="visible"/>
                                      </p:to>
                                    </p:set>
                                    <p:animEffect transition="in" filter="fade">
                                      <p:cBhvr>
                                        <p:cTn id="21" dur="1000"/>
                                        <p:tgtEl>
                                          <p:spTgt spid="19">
                                            <p:txEl>
                                              <p:pRg st="0" end="0"/>
                                            </p:txEl>
                                          </p:spTgt>
                                        </p:tgtEl>
                                      </p:cBhvr>
                                    </p:animEffect>
                                    <p:anim calcmode="lin" valueType="num">
                                      <p:cBhvr>
                                        <p:cTn id="2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9">
                                            <p:txEl>
                                              <p:pRg st="2" end="2"/>
                                            </p:txEl>
                                          </p:spTgt>
                                        </p:tgtEl>
                                        <p:attrNameLst>
                                          <p:attrName>style.visibility</p:attrName>
                                        </p:attrNameLst>
                                      </p:cBhvr>
                                      <p:to>
                                        <p:strVal val="visible"/>
                                      </p:to>
                                    </p:set>
                                    <p:animEffect transition="in" filter="fade">
                                      <p:cBhvr>
                                        <p:cTn id="28" dur="1000"/>
                                        <p:tgtEl>
                                          <p:spTgt spid="19">
                                            <p:txEl>
                                              <p:pRg st="2" end="2"/>
                                            </p:txEl>
                                          </p:spTgt>
                                        </p:tgtEl>
                                      </p:cBhvr>
                                    </p:animEffect>
                                    <p:anim calcmode="lin" valueType="num">
                                      <p:cBhvr>
                                        <p:cTn id="29"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9">
                                            <p:txEl>
                                              <p:pRg st="3" end="3"/>
                                            </p:txEl>
                                          </p:spTgt>
                                        </p:tgtEl>
                                        <p:attrNameLst>
                                          <p:attrName>style.visibility</p:attrName>
                                        </p:attrNameLst>
                                      </p:cBhvr>
                                      <p:to>
                                        <p:strVal val="visible"/>
                                      </p:to>
                                    </p:set>
                                    <p:animEffect transition="in" filter="fade">
                                      <p:cBhvr>
                                        <p:cTn id="35" dur="1000"/>
                                        <p:tgtEl>
                                          <p:spTgt spid="19">
                                            <p:txEl>
                                              <p:pRg st="3" end="3"/>
                                            </p:txEl>
                                          </p:spTgt>
                                        </p:tgtEl>
                                      </p:cBhvr>
                                    </p:animEffect>
                                    <p:anim calcmode="lin" valueType="num">
                                      <p:cBhvr>
                                        <p:cTn id="3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9">
                                            <p:txEl>
                                              <p:pRg st="4" end="4"/>
                                            </p:txEl>
                                          </p:spTgt>
                                        </p:tgtEl>
                                        <p:attrNameLst>
                                          <p:attrName>style.visibility</p:attrName>
                                        </p:attrNameLst>
                                      </p:cBhvr>
                                      <p:to>
                                        <p:strVal val="visible"/>
                                      </p:to>
                                    </p:set>
                                    <p:animEffect transition="in" filter="fade">
                                      <p:cBhvr>
                                        <p:cTn id="42" dur="1000"/>
                                        <p:tgtEl>
                                          <p:spTgt spid="19">
                                            <p:txEl>
                                              <p:pRg st="4" end="4"/>
                                            </p:txEl>
                                          </p:spTgt>
                                        </p:tgtEl>
                                      </p:cBhvr>
                                    </p:animEffect>
                                    <p:anim calcmode="lin" valueType="num">
                                      <p:cBhvr>
                                        <p:cTn id="43"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9">
                                            <p:txEl>
                                              <p:pRg st="5" end="5"/>
                                            </p:txEl>
                                          </p:spTgt>
                                        </p:tgtEl>
                                        <p:attrNameLst>
                                          <p:attrName>style.visibility</p:attrName>
                                        </p:attrNameLst>
                                      </p:cBhvr>
                                      <p:to>
                                        <p:strVal val="visible"/>
                                      </p:to>
                                    </p:set>
                                    <p:animEffect transition="in" filter="fade">
                                      <p:cBhvr>
                                        <p:cTn id="49" dur="1000"/>
                                        <p:tgtEl>
                                          <p:spTgt spid="19">
                                            <p:txEl>
                                              <p:pRg st="5" end="5"/>
                                            </p:txEl>
                                          </p:spTgt>
                                        </p:tgtEl>
                                      </p:cBhvr>
                                    </p:animEffect>
                                    <p:anim calcmode="lin" valueType="num">
                                      <p:cBhvr>
                                        <p:cTn id="50" dur="10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Graphic spid="15"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FAE459F-A97C-44F1-AA8C-31FD5D438BEF}"/>
              </a:ext>
            </a:extLst>
          </p:cNvPr>
          <p:cNvSpPr/>
          <p:nvPr/>
        </p:nvSpPr>
        <p:spPr>
          <a:xfrm>
            <a:off x="0" y="893200"/>
            <a:ext cx="12192000" cy="842286"/>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p:txBody>
      </p:sp>
      <p:sp>
        <p:nvSpPr>
          <p:cNvPr id="2" name="Title 1">
            <a:extLst>
              <a:ext uri="{FF2B5EF4-FFF2-40B4-BE49-F238E27FC236}">
                <a16:creationId xmlns:a16="http://schemas.microsoft.com/office/drawing/2014/main" id="{E3F51EC2-BB62-4559-82CF-087046AD549F}"/>
              </a:ext>
            </a:extLst>
          </p:cNvPr>
          <p:cNvSpPr>
            <a:spLocks noGrp="1"/>
          </p:cNvSpPr>
          <p:nvPr>
            <p:ph type="title"/>
          </p:nvPr>
        </p:nvSpPr>
        <p:spPr>
          <a:xfrm>
            <a:off x="1011936" y="723182"/>
            <a:ext cx="10168128" cy="1179576"/>
          </a:xfrm>
        </p:spPr>
        <p:txBody>
          <a:bodyPr>
            <a:normAutofit/>
          </a:bodyPr>
          <a:lstStyle/>
          <a:p>
            <a:r>
              <a:rPr lang="en-GB" sz="4000" dirty="0">
                <a:solidFill>
                  <a:schemeClr val="bg1"/>
                </a:solidFill>
                <a:latin typeface="Arial" panose="020B0604020202020204" pitchFamily="34" charset="0"/>
                <a:cs typeface="Arial" panose="020B0604020202020204" pitchFamily="34" charset="0"/>
              </a:rPr>
              <a:t>Further legislation</a:t>
            </a:r>
          </a:p>
        </p:txBody>
      </p:sp>
      <p:pic>
        <p:nvPicPr>
          <p:cNvPr id="13" name="Picture 12" descr="A blue and white logo&#10;&#10;Description automatically generated with low confidence">
            <a:extLst>
              <a:ext uri="{FF2B5EF4-FFF2-40B4-BE49-F238E27FC236}">
                <a16:creationId xmlns:a16="http://schemas.microsoft.com/office/drawing/2014/main" id="{D80C2D5E-3A75-4645-8E16-C85E2198F2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281" y="162949"/>
            <a:ext cx="1362301" cy="548640"/>
          </a:xfrm>
          <a:prstGeom prst="rect">
            <a:avLst/>
          </a:prstGeom>
        </p:spPr>
      </p:pic>
      <p:sp>
        <p:nvSpPr>
          <p:cNvPr id="20" name="Rectangle 19">
            <a:extLst>
              <a:ext uri="{FF2B5EF4-FFF2-40B4-BE49-F238E27FC236}">
                <a16:creationId xmlns:a16="http://schemas.microsoft.com/office/drawing/2014/main" id="{D337EEB9-3337-48B5-96D8-D4EE6062D5C3}"/>
              </a:ext>
            </a:extLst>
          </p:cNvPr>
          <p:cNvSpPr/>
          <p:nvPr/>
        </p:nvSpPr>
        <p:spPr>
          <a:xfrm>
            <a:off x="0" y="6429790"/>
            <a:ext cx="12192000" cy="428209"/>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2CD97F12-ACD0-44C3-825A-07AA810E1935}"/>
              </a:ext>
            </a:extLst>
          </p:cNvPr>
          <p:cNvSpPr txBox="1"/>
          <p:nvPr/>
        </p:nvSpPr>
        <p:spPr>
          <a:xfrm>
            <a:off x="5584540" y="6490005"/>
            <a:ext cx="10030097" cy="307777"/>
          </a:xfrm>
          <a:prstGeom prst="rect">
            <a:avLst/>
          </a:prstGeom>
          <a:noFill/>
        </p:spPr>
        <p:txBody>
          <a:bodyPr wrap="square">
            <a:spAutoFit/>
          </a:bodyPr>
          <a:lstStyle/>
          <a:p>
            <a:r>
              <a:rPr lang="en-GB" sz="1400" i="1" dirty="0">
                <a:solidFill>
                  <a:schemeClr val="bg1"/>
                </a:solidFill>
                <a:latin typeface="Arial" panose="020B0604020202020204" pitchFamily="34" charset="0"/>
                <a:cs typeface="Arial" panose="020B0604020202020204" pitchFamily="34" charset="0"/>
              </a:rPr>
              <a:t>Working effectively together to improve outcomes for children and young people</a:t>
            </a:r>
          </a:p>
        </p:txBody>
      </p:sp>
      <p:graphicFrame>
        <p:nvGraphicFramePr>
          <p:cNvPr id="11" name="Content Placeholder 2" descr="&#10;">
            <a:extLst>
              <a:ext uri="{FF2B5EF4-FFF2-40B4-BE49-F238E27FC236}">
                <a16:creationId xmlns:a16="http://schemas.microsoft.com/office/drawing/2014/main" id="{9E864CD8-EB50-406E-8C9F-1B28EA50F265}"/>
              </a:ext>
            </a:extLst>
          </p:cNvPr>
          <p:cNvGraphicFramePr/>
          <p:nvPr>
            <p:extLst>
              <p:ext uri="{D42A27DB-BD31-4B8C-83A1-F6EECF244321}">
                <p14:modId xmlns:p14="http://schemas.microsoft.com/office/powerpoint/2010/main" val="1462791767"/>
              </p:ext>
            </p:extLst>
          </p:nvPr>
        </p:nvGraphicFramePr>
        <p:xfrm>
          <a:off x="838200" y="1795701"/>
          <a:ext cx="10515600" cy="4573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10898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3341</TotalTime>
  <Words>2529</Words>
  <Application>Microsoft Office PowerPoint</Application>
  <PresentationFormat>Widescreen</PresentationFormat>
  <Paragraphs>184</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Wingdings</vt:lpstr>
      <vt:lpstr>Office Theme</vt:lpstr>
      <vt:lpstr>Special Educational Needs and Disability (SEND) Training </vt:lpstr>
      <vt:lpstr>Audience and objectives</vt:lpstr>
      <vt:lpstr>Definitions of SEN and Disability</vt:lpstr>
      <vt:lpstr>Thinking about vulnerabilities</vt:lpstr>
      <vt:lpstr>Thinking about vulnerabilities</vt:lpstr>
      <vt:lpstr>Thinking about vulnerabilities</vt:lpstr>
      <vt:lpstr>Early identification and intervention</vt:lpstr>
      <vt:lpstr>Children and Families Act 2014</vt:lpstr>
      <vt:lpstr>Further legislation</vt:lpstr>
      <vt:lpstr>Recent legislation</vt:lpstr>
      <vt:lpstr>Inclusion</vt:lpstr>
      <vt:lpstr>What does this mean for the NHS?</vt:lpstr>
      <vt:lpstr>Being aware of and mitigating challenges</vt:lpstr>
      <vt:lpstr>A visit to the GP</vt:lpstr>
      <vt:lpstr>A physio appointment</vt:lpstr>
      <vt:lpstr>Thinking about parent carers</vt:lpstr>
      <vt:lpstr>Lived experience of parents</vt:lpstr>
      <vt:lpstr>Recognising and supporting parent carers </vt:lpstr>
      <vt:lpstr>Further information locally</vt:lpstr>
      <vt:lpstr>Further information nationally</vt:lpstr>
      <vt:lpstr>Final reflections</vt:lpstr>
      <vt:lpstr>Thank you for completing this training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 Training (title TBC)</dc:title>
  <dc:creator>Philippa Watts</dc:creator>
  <cp:lastModifiedBy>WOOTTON, Louise (NHS HUMBER AND NORTH YORKSHIRE ICB - 03Q)</cp:lastModifiedBy>
  <cp:revision>100</cp:revision>
  <dcterms:created xsi:type="dcterms:W3CDTF">2021-05-06T09:22:14Z</dcterms:created>
  <dcterms:modified xsi:type="dcterms:W3CDTF">2022-08-09T14:03:25Z</dcterms:modified>
</cp:coreProperties>
</file>